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78" r:id="rId3"/>
    <p:sldId id="266" r:id="rId4"/>
    <p:sldId id="268" r:id="rId5"/>
    <p:sldId id="301" r:id="rId6"/>
    <p:sldId id="302" r:id="rId7"/>
    <p:sldId id="303" r:id="rId8"/>
    <p:sldId id="304" r:id="rId9"/>
    <p:sldId id="305" r:id="rId10"/>
    <p:sldId id="308" r:id="rId11"/>
    <p:sldId id="306" r:id="rId12"/>
    <p:sldId id="307" r:id="rId13"/>
    <p:sldId id="274" r:id="rId14"/>
    <p:sldId id="277" r:id="rId15"/>
    <p:sldId id="280" r:id="rId16"/>
    <p:sldId id="281" r:id="rId17"/>
    <p:sldId id="312" r:id="rId18"/>
    <p:sldId id="313" r:id="rId19"/>
    <p:sldId id="284" r:id="rId20"/>
    <p:sldId id="285" r:id="rId21"/>
    <p:sldId id="286" r:id="rId22"/>
    <p:sldId id="287" r:id="rId23"/>
    <p:sldId id="288" r:id="rId24"/>
    <p:sldId id="289" r:id="rId25"/>
    <p:sldId id="298" r:id="rId26"/>
    <p:sldId id="311" r:id="rId27"/>
    <p:sldId id="271" r:id="rId28"/>
    <p:sldId id="272" r:id="rId29"/>
    <p:sldId id="273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618"/>
    <a:srgbClr val="09813A"/>
    <a:srgbClr val="FF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5" d="100"/>
          <a:sy n="35" d="100"/>
        </p:scale>
        <p:origin x="-984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5DA9E-80C4-4023-81AA-C76F26ED4B05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11/07/2012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7C70-10FA-473A-83CF-A96228A987A5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5DA9E-80C4-4023-81AA-C76F26ED4B05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11/07/2012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7C70-10FA-473A-83CF-A96228A987A5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5DA9E-80C4-4023-81AA-C76F26ED4B05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11/07/2012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7C70-10FA-473A-83CF-A96228A987A5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5DA9E-80C4-4023-81AA-C76F26ED4B05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11/07/2012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7C70-10FA-473A-83CF-A96228A987A5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5DA9E-80C4-4023-81AA-C76F26ED4B05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11/07/2012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7C70-10FA-473A-83CF-A96228A987A5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5DA9E-80C4-4023-81AA-C76F26ED4B05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11/07/2012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7C70-10FA-473A-83CF-A96228A987A5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5DA9E-80C4-4023-81AA-C76F26ED4B05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11/07/2012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7C70-10FA-473A-83CF-A96228A987A5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5DA9E-80C4-4023-81AA-C76F26ED4B05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11/07/2012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7C70-10FA-473A-83CF-A96228A987A5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5DA9E-80C4-4023-81AA-C76F26ED4B05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11/07/2012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7C70-10FA-473A-83CF-A96228A987A5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5DA9E-80C4-4023-81AA-C76F26ED4B05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11/07/2012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7C70-10FA-473A-83CF-A96228A987A5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5DA9E-80C4-4023-81AA-C76F26ED4B05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11/07/2012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7C70-10FA-473A-83CF-A96228A987A5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5DA9E-80C4-4023-81AA-C76F26ED4B05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11/07/2012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D7C70-10FA-473A-83CF-A96228A987A5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hyperlink" Target="file:///\\VS5\VOL5\HOME\MKROSS\Devlin\LEPR%202012\pralph" TargetMode="External"/><Relationship Id="rId18" Type="http://schemas.openxmlformats.org/officeDocument/2006/relationships/hyperlink" Target="http://www.spdefence.ca/" TargetMode="External"/><Relationship Id="rId3" Type="http://schemas.openxmlformats.org/officeDocument/2006/relationships/hyperlink" Target="http://www.spdefence.ca/who-we-are" TargetMode="External"/><Relationship Id="rId7" Type="http://schemas.openxmlformats.org/officeDocument/2006/relationships/hyperlink" Target="http://www.spdefence.ca/contact" TargetMode="External"/><Relationship Id="rId12" Type="http://schemas.openxmlformats.org/officeDocument/2006/relationships/hyperlink" Target="file:///\\VS5\VOL5\HOME\MKROSS\Devlin\LEPR%202012\ebreen" TargetMode="External"/><Relationship Id="rId17" Type="http://schemas.openxmlformats.org/officeDocument/2006/relationships/image" Target="../media/image9.png"/><Relationship Id="rId2" Type="http://schemas.openxmlformats.org/officeDocument/2006/relationships/hyperlink" Target="http://www.spdefence.ca/about" TargetMode="External"/><Relationship Id="rId16" Type="http://schemas.openxmlformats.org/officeDocument/2006/relationships/hyperlink" Target="file:///\\VS5\VOL5\HOME\MKROSS\Devlin\LEPR%202012\jwight" TargetMode="External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pdefence.ca/category/spdefense-blog" TargetMode="External"/><Relationship Id="rId11" Type="http://schemas.openxmlformats.org/officeDocument/2006/relationships/hyperlink" Target="file:///\\VS5\VOL5\HOME\MKROSS\Devlin\LEPR%202012\ngulliver" TargetMode="External"/><Relationship Id="rId5" Type="http://schemas.openxmlformats.org/officeDocument/2006/relationships/hyperlink" Target="http://www.spdefence.ca/resources" TargetMode="External"/><Relationship Id="rId15" Type="http://schemas.openxmlformats.org/officeDocument/2006/relationships/hyperlink" Target="file:///\\VS5\VOL5\HOME\MKROSS\Devlin\LEPR%202012\rsullivan" TargetMode="External"/><Relationship Id="rId10" Type="http://schemas.openxmlformats.org/officeDocument/2006/relationships/hyperlink" Target="file:///\\VS5\who-we-are" TargetMode="External"/><Relationship Id="rId19" Type="http://schemas.openxmlformats.org/officeDocument/2006/relationships/image" Target="../media/image10.png"/><Relationship Id="rId4" Type="http://schemas.openxmlformats.org/officeDocument/2006/relationships/hyperlink" Target="http://www.spdefence.ca/what-we-do" TargetMode="External"/><Relationship Id="rId9" Type="http://schemas.openxmlformats.org/officeDocument/2006/relationships/hyperlink" Target="http://www.youtube.com/watch?v=4dKVQKtnkGo" TargetMode="External"/><Relationship Id="rId14" Type="http://schemas.openxmlformats.org/officeDocument/2006/relationships/hyperlink" Target="file:///\\VS5\VOL5\HOME\MKROSS\Devlin\LEPR%202012\rsimmonds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763000" cy="2798217"/>
          </a:xfrm>
        </p:spPr>
        <p:txBody>
          <a:bodyPr>
            <a:normAutofit/>
          </a:bodyPr>
          <a:lstStyle/>
          <a:p>
            <a:r>
              <a:rPr lang="en-CA" sz="4000" dirty="0" smtClean="0"/>
              <a:t>A </a:t>
            </a:r>
            <a:r>
              <a:rPr lang="en-CA" sz="4000" dirty="0" err="1" smtClean="0"/>
              <a:t>Schulichian</a:t>
            </a:r>
            <a:r>
              <a:rPr lang="en-CA" sz="4000" dirty="0" smtClean="0"/>
              <a:t> Show and Tell</a:t>
            </a:r>
            <a:br>
              <a:rPr lang="en-CA" sz="4000" dirty="0" smtClean="0"/>
            </a:br>
            <a:r>
              <a:rPr lang="en-CA" sz="4000" dirty="0" smtClean="0"/>
              <a:t>(including Collaborative Teaching as Interpretive Dance)</a:t>
            </a:r>
            <a:br>
              <a:rPr lang="en-CA" sz="4000" dirty="0" smtClean="0"/>
            </a:b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3212976"/>
            <a:ext cx="6400800" cy="3456384"/>
          </a:xfrm>
        </p:spPr>
        <p:txBody>
          <a:bodyPr>
            <a:normAutofit fontScale="70000" lnSpcReduction="20000"/>
          </a:bodyPr>
          <a:lstStyle/>
          <a:p>
            <a:r>
              <a:rPr lang="en-CA" dirty="0" smtClean="0">
                <a:solidFill>
                  <a:schemeClr val="tx1"/>
                </a:solidFill>
              </a:rPr>
              <a:t>Jocelyn Downie </a:t>
            </a:r>
          </a:p>
          <a:p>
            <a:r>
              <a:rPr lang="en-CA" dirty="0" smtClean="0">
                <a:solidFill>
                  <a:schemeClr val="tx1"/>
                </a:solidFill>
              </a:rPr>
              <a:t>and</a:t>
            </a:r>
          </a:p>
          <a:p>
            <a:r>
              <a:rPr lang="en-CA" dirty="0" smtClean="0">
                <a:solidFill>
                  <a:schemeClr val="tx1"/>
                </a:solidFill>
              </a:rPr>
              <a:t>Richard Devlin</a:t>
            </a:r>
          </a:p>
          <a:p>
            <a:endParaRPr lang="en-CA" dirty="0" smtClean="0">
              <a:solidFill>
                <a:schemeClr val="tx1"/>
              </a:solidFill>
            </a:endParaRPr>
          </a:p>
          <a:p>
            <a:r>
              <a:rPr lang="en-CA" dirty="0" smtClean="0">
                <a:solidFill>
                  <a:schemeClr val="tx1"/>
                </a:solidFill>
              </a:rPr>
              <a:t>Dalhousie University</a:t>
            </a:r>
          </a:p>
          <a:p>
            <a:r>
              <a:rPr lang="en-CA" dirty="0" err="1" smtClean="0">
                <a:solidFill>
                  <a:schemeClr val="tx1"/>
                </a:solidFill>
              </a:rPr>
              <a:t>Schulich</a:t>
            </a:r>
            <a:r>
              <a:rPr lang="en-CA" dirty="0" smtClean="0">
                <a:solidFill>
                  <a:schemeClr val="tx1"/>
                </a:solidFill>
              </a:rPr>
              <a:t> School of Law</a:t>
            </a:r>
          </a:p>
          <a:p>
            <a:endParaRPr lang="en-CA" dirty="0" smtClean="0">
              <a:solidFill>
                <a:schemeClr val="tx1"/>
              </a:solidFill>
            </a:endParaRPr>
          </a:p>
          <a:p>
            <a:r>
              <a:rPr lang="en-CA" dirty="0" smtClean="0">
                <a:solidFill>
                  <a:schemeClr val="tx1"/>
                </a:solidFill>
              </a:rPr>
              <a:t>NIFTEP WORKSHOP</a:t>
            </a:r>
          </a:p>
          <a:p>
            <a:r>
              <a:rPr lang="en-CA" dirty="0" smtClean="0">
                <a:solidFill>
                  <a:schemeClr val="tx1"/>
                </a:solidFill>
              </a:rPr>
              <a:t>Banff</a:t>
            </a:r>
          </a:p>
          <a:p>
            <a:r>
              <a:rPr lang="en-CA" dirty="0" smtClean="0">
                <a:solidFill>
                  <a:schemeClr val="tx1"/>
                </a:solidFill>
              </a:rPr>
              <a:t>July 2012</a:t>
            </a:r>
          </a:p>
          <a:p>
            <a:endParaRPr lang="en-CA" dirty="0" smtClean="0">
              <a:solidFill>
                <a:schemeClr val="tx1"/>
              </a:solidFill>
            </a:endParaRPr>
          </a:p>
          <a:p>
            <a:endParaRPr lang="en-CA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Framework for Ethical Analysis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1026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228599"/>
            <a:ext cx="9144000" cy="6858001"/>
          </a:xfrm>
          <a:prstGeom prst="rect">
            <a:avLst/>
          </a:prstGeom>
          <a:solidFill>
            <a:srgbClr val="FF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AutoNum type="arabicParenR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Get the facts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AutoNum type="arabicParenR"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AutoNum type="arabicParenR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Investigate the governing “rules”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	- Act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	- Regulations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	- case law</a:t>
            </a: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- Codes of Ethics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	- disciplinary decisions of Bar Societies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3) Reflect on the underlying spirit and philosophy of the “rules”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	- theories, principles, norms, values, virtues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4) Ascertain the client’s interests, wishes, rights, and obligations (where there is a client involved)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5) Reflect on the interests of other affected parties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6) Reflect on one’s duties (to the public, the court, the profession, colleagues, one’s family)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7) Identify one’s own personal theories, principles, norms, values, and virtues that are implicated in the situation</a:t>
            </a: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Char char="-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family, culture, community, religion</a:t>
            </a: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Char char="-"/>
              <a:tabLst/>
            </a:pPr>
            <a:r>
              <a:rPr lang="en-US" dirty="0"/>
              <a:t>p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hilosophy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Char char="-"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6416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6858000"/>
          </a:xfrm>
          <a:prstGeom prst="rect">
            <a:avLst/>
          </a:prstGeom>
          <a:solidFill>
            <a:srgbClr val="FF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8) Identify the choices available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9) Assess the possible consequences of each of the choices</a:t>
            </a: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- probability and nature (severity) or possible harms and benefits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10) Identify the constraints on particular choices</a:t>
            </a: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- e.g., illegal, contrary to Code of Ethics, contrary to personal ethics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11) Discuss with others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	- more senior colleagues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	- Bar Society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	- external ethics experts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12) Engage in self-reflection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13) Identify priorities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14) Choose and implement a course of action/inaction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15) Review choice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	- the result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	- the processes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	- the need for change (personal, professional, institutional)</a:t>
            </a:r>
          </a:p>
        </p:txBody>
      </p:sp>
    </p:spTree>
    <p:extLst>
      <p:ext uri="{BB962C8B-B14F-4D97-AF65-F5344CB8AC3E}">
        <p14:creationId xmlns:p14="http://schemas.microsoft.com/office/powerpoint/2010/main" val="136098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Collaborative Teaching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Interpretive Dance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6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CA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en-CA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n-U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en-CA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FORMATION</a:t>
            </a:r>
            <a:endParaRPr lang="en-U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en-CA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A)	ADVERTISING</a:t>
            </a:r>
            <a:endParaRPr lang="en-U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en-CA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B)	SOLICITATION</a:t>
            </a:r>
            <a:endParaRPr lang="en-U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en-CA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C)	CHOICE OF CLIENT</a:t>
            </a:r>
            <a:endParaRPr lang="en-U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en-CA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n-U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en-CA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TERMINATION</a:t>
            </a:r>
            <a:endParaRPr lang="en-U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en-CA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A)	WITHDRAWAL DURING A MATTER </a:t>
            </a:r>
            <a:endParaRPr lang="en-U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en-CA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	MANDATORY</a:t>
            </a:r>
            <a:endParaRPr lang="en-U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en-CA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	OPTIONAL</a:t>
            </a:r>
            <a:endParaRPr lang="en-U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en-CA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	COURT APPROVAL OF WITHDRAWAL</a:t>
            </a:r>
            <a:endParaRPr lang="en-U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en-CA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n-U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en-CA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B)	FORMAL TERMINATION AFTER CONCLUSION OF 	MATTER </a:t>
            </a:r>
            <a:endParaRPr lang="en-U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49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6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763000" cy="66294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C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	How does the lawyer-client relationship balance the three values of integrity, loyalty and justice?</a:t>
            </a:r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en-C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en-C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	How do we calibrate our obligations to individual clients with our obligations to the profession, the courts, other lawyers and society?</a:t>
            </a:r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en-C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en-C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	How do we mediate between the traditional view of </a:t>
            </a:r>
            <a:r>
              <a:rPr lang="en-CA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lawyering</a:t>
            </a:r>
            <a:r>
              <a:rPr lang="en-C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as a “profession” and the more modern view of </a:t>
            </a:r>
            <a:r>
              <a:rPr lang="en-CA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lawyering</a:t>
            </a:r>
            <a:r>
              <a:rPr lang="en-C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as a “business”?</a:t>
            </a:r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en-C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en-C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	How do we balance the pursuit of our public duties as lawyers with our own private – financial/ideological – preferences?</a:t>
            </a:r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57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Advertising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Objections to advertising</a:t>
            </a:r>
          </a:p>
          <a:p>
            <a:pPr lvl="1"/>
            <a:r>
              <a:rPr lang="en-US" dirty="0" smtClean="0"/>
              <a:t>Traditional</a:t>
            </a:r>
          </a:p>
          <a:p>
            <a:pPr lvl="2"/>
            <a:r>
              <a:rPr lang="en-US" dirty="0" smtClean="0"/>
              <a:t>Reputation management/Victorian snobbery</a:t>
            </a:r>
          </a:p>
          <a:p>
            <a:pPr lvl="2"/>
            <a:r>
              <a:rPr lang="en-US" dirty="0" smtClean="0"/>
              <a:t>Limit competition</a:t>
            </a:r>
          </a:p>
          <a:p>
            <a:pPr lvl="2"/>
            <a:r>
              <a:rPr lang="en-US" dirty="0" smtClean="0"/>
              <a:t>Unnecessary</a:t>
            </a:r>
          </a:p>
          <a:p>
            <a:pPr lvl="1"/>
            <a:r>
              <a:rPr lang="en-US" dirty="0" smtClean="0"/>
              <a:t>Contemporary </a:t>
            </a:r>
          </a:p>
          <a:p>
            <a:pPr lvl="2"/>
            <a:r>
              <a:rPr lang="en-US" dirty="0" smtClean="0"/>
              <a:t>Encourage self-aggrandizement at expense of truth</a:t>
            </a:r>
          </a:p>
          <a:p>
            <a:pPr lvl="2"/>
            <a:r>
              <a:rPr lang="en-US" dirty="0" smtClean="0"/>
              <a:t>Arouse unattainable expectations of clients</a:t>
            </a:r>
          </a:p>
          <a:p>
            <a:pPr lvl="2"/>
            <a:r>
              <a:rPr lang="en-US" dirty="0" smtClean="0"/>
              <a:t>Increase costs of legal services for clients</a:t>
            </a:r>
          </a:p>
          <a:p>
            <a:pPr lvl="2"/>
            <a:r>
              <a:rPr lang="en-US" dirty="0" smtClean="0"/>
              <a:t>Reinforce concentration of legal services in large firms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Advertising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Reasons for allowing advertising</a:t>
            </a:r>
          </a:p>
          <a:p>
            <a:pPr lvl="1"/>
            <a:r>
              <a:rPr lang="en-US" dirty="0" smtClean="0"/>
              <a:t>Access to justice</a:t>
            </a:r>
          </a:p>
          <a:p>
            <a:pPr lvl="1"/>
            <a:r>
              <a:rPr lang="en-US" dirty="0" smtClean="0"/>
              <a:t>Informed client choice</a:t>
            </a:r>
          </a:p>
          <a:p>
            <a:pPr lvl="1"/>
            <a:r>
              <a:rPr lang="en-US" dirty="0" smtClean="0"/>
              <a:t>Freedom of expression for commercial speech</a:t>
            </a:r>
          </a:p>
          <a:p>
            <a:pPr lvl="1"/>
            <a:r>
              <a:rPr lang="en-US" dirty="0" smtClean="0"/>
              <a:t>Competition</a:t>
            </a:r>
          </a:p>
          <a:p>
            <a:r>
              <a:rPr lang="en-US" dirty="0" smtClean="0"/>
              <a:t>Rules re: advertising</a:t>
            </a:r>
          </a:p>
          <a:p>
            <a:pPr lvl="1"/>
            <a:r>
              <a:rPr lang="en-US" dirty="0" smtClean="0"/>
              <a:t>Allowed with limits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6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boards_1small.jpg"/>
          <p:cNvPicPr>
            <a:picLocks noChangeAspect="1"/>
          </p:cNvPicPr>
          <p:nvPr/>
        </p:nvPicPr>
        <p:blipFill>
          <a:blip r:embed="rId2" cstate="print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8458200" cy="219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302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Course Objectives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6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966788"/>
            <a:ext cx="969168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eaLnBrk="0" hangingPunct="0">
              <a:buFontTx/>
              <a:buChar char="•"/>
              <a:defRPr/>
            </a:pPr>
            <a:r>
              <a:rPr lang="en-US" sz="11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</a:rPr>
              <a:t> </a:t>
            </a:r>
          </a:p>
          <a:p>
            <a:pPr algn="ctr" eaLnBrk="0" hangingPunct="0">
              <a:defRPr/>
            </a:pPr>
            <a:r>
              <a:rPr lang="en-US" dirty="0">
                <a:latin typeface="Arial" pitchFamily="34" charset="0"/>
              </a:rPr>
              <a:t>  </a:t>
            </a:r>
            <a:r>
              <a:rPr lang="en-US" sz="24600" dirty="0">
                <a:latin typeface="Arial" pitchFamily="34" charset="0"/>
              </a:rPr>
              <a:t> </a:t>
            </a:r>
            <a:endParaRPr lang="en-US" dirty="0">
              <a:latin typeface="Arial" pitchFamily="34" charset="0"/>
            </a:endParaRPr>
          </a:p>
          <a:p>
            <a:pPr eaLnBrk="0" hangingPunct="0">
              <a:defRPr/>
            </a:pPr>
            <a:endParaRPr lang="en-US" sz="2200" b="1" dirty="0">
              <a:solidFill>
                <a:srgbClr val="CC0033"/>
              </a:solidFill>
              <a:latin typeface="Arial" pitchFamily="34" charset="0"/>
            </a:endParaRPr>
          </a:p>
          <a:p>
            <a:pPr eaLnBrk="0" hangingPunct="0">
              <a:defRPr/>
            </a:pPr>
            <a:r>
              <a:rPr lang="en-US" dirty="0">
                <a:solidFill>
                  <a:srgbClr val="005073"/>
                </a:solidFill>
                <a:latin typeface="Arial" pitchFamily="34" charset="0"/>
              </a:rPr>
              <a:t>.</a:t>
            </a:r>
            <a:endParaRPr lang="en-US" dirty="0">
              <a:latin typeface="Arial" pitchFamily="34" charset="0"/>
            </a:endParaRPr>
          </a:p>
        </p:txBody>
      </p:sp>
      <p:pic>
        <p:nvPicPr>
          <p:cNvPr id="7171" name="Picture 2" descr="leg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10287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6"/>
          <p:cNvSpPr>
            <a:spLocks noChangeArrowheads="1"/>
          </p:cNvSpPr>
          <p:nvPr/>
        </p:nvSpPr>
        <p:spPr bwMode="auto">
          <a:xfrm>
            <a:off x="1219200" y="914400"/>
            <a:ext cx="7620000" cy="406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4000" b="1">
                <a:solidFill>
                  <a:srgbClr val="CC0033"/>
                </a:solidFill>
              </a:rPr>
              <a:t>Our Lawyers Rock</a:t>
            </a:r>
          </a:p>
          <a:p>
            <a:pPr eaLnBrk="0" hangingPunct="0"/>
            <a:r>
              <a:rPr lang="en-US">
                <a:solidFill>
                  <a:schemeClr val="bg1"/>
                </a:solidFill>
              </a:rPr>
              <a:t>mess with us and we'll bury you under a landslide of paper. very expensive paper. then we'll light it on fire and dance in the ashes. naked.</a:t>
            </a:r>
            <a:endParaRPr lang="en-US" sz="2800" b="1">
              <a:solidFill>
                <a:schemeClr val="bg1"/>
              </a:solidFill>
            </a:endParaRPr>
          </a:p>
          <a:p>
            <a:pPr eaLnBrk="0" hangingPunct="0"/>
            <a:r>
              <a:rPr lang="en-US" sz="2800" b="1">
                <a:solidFill>
                  <a:srgbClr val="CC0033"/>
                </a:solidFill>
              </a:rPr>
              <a:t>Your Lawyers Stink </a:t>
            </a:r>
          </a:p>
          <a:p>
            <a:pPr eaLnBrk="0" hangingPunct="0"/>
            <a:r>
              <a:rPr lang="en-US">
                <a:solidFill>
                  <a:schemeClr val="bg1"/>
                </a:solidFill>
              </a:rPr>
              <a:t>sadly, there are no lawyers in the world that can save your sorry butt. its not your fault, we got to ours before you and they're better... as we've already said. </a:t>
            </a:r>
            <a:endParaRPr lang="en-US" sz="3200">
              <a:solidFill>
                <a:schemeClr val="bg1"/>
              </a:solidFill>
            </a:endParaRPr>
          </a:p>
          <a:p>
            <a:pPr eaLnBrk="0" hangingPunct="0"/>
            <a:r>
              <a:rPr lang="en-US" sz="3200">
                <a:solidFill>
                  <a:schemeClr val="bg1"/>
                </a:solidFill>
              </a:rPr>
              <a:t/>
            </a:r>
            <a:br>
              <a:rPr lang="en-US" sz="3200">
                <a:solidFill>
                  <a:schemeClr val="bg1"/>
                </a:solidFill>
              </a:rPr>
            </a:br>
            <a:endParaRPr lang="en-US" sz="3200">
              <a:solidFill>
                <a:schemeClr val="bg1"/>
              </a:solidFill>
            </a:endParaRPr>
          </a:p>
          <a:p>
            <a:pPr eaLnBrk="0" hangingPunct="0"/>
            <a:r>
              <a:rPr lang="en-US" sz="1200">
                <a:solidFill>
                  <a:schemeClr val="bg1"/>
                </a:solidFill>
              </a:rPr>
              <a:t>innovation. clarity. function</a:t>
            </a:r>
          </a:p>
        </p:txBody>
      </p:sp>
    </p:spTree>
    <p:extLst>
      <p:ext uri="{BB962C8B-B14F-4D97-AF65-F5344CB8AC3E}">
        <p14:creationId xmlns:p14="http://schemas.microsoft.com/office/powerpoint/2010/main" val="179372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6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 descr="Peter P T Mon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2075"/>
            <a:ext cx="4408488" cy="676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684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6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eter John P'Ta Mon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7994650" cy="621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946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6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Heen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5121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651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6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9"/>
          <p:cNvSpPr>
            <a:spLocks noChangeArrowheads="1"/>
          </p:cNvSpPr>
          <p:nvPr/>
        </p:nvSpPr>
        <p:spPr bwMode="auto">
          <a:xfrm>
            <a:off x="38100" y="38100"/>
            <a:ext cx="7048500" cy="381000"/>
          </a:xfrm>
          <a:custGeom>
            <a:avLst/>
            <a:gdLst>
              <a:gd name="T0" fmla="*/ -204135045 w 1480"/>
              <a:gd name="T1" fmla="*/ -22683788 h 80"/>
              <a:gd name="T2" fmla="*/ -22683789 w 1480"/>
              <a:gd name="T3" fmla="*/ -204135034 h 80"/>
              <a:gd name="T4" fmla="*/ 2147483647 w 1480"/>
              <a:gd name="T5" fmla="*/ -204135034 h 80"/>
              <a:gd name="T6" fmla="*/ 2147483647 w 1480"/>
              <a:gd name="T7" fmla="*/ -22683788 h 80"/>
              <a:gd name="T8" fmla="*/ 2147483647 w 1480"/>
              <a:gd name="T9" fmla="*/ 1791833387 h 80"/>
              <a:gd name="T10" fmla="*/ 2147483647 w 1480"/>
              <a:gd name="T11" fmla="*/ 1973279805 h 80"/>
              <a:gd name="T12" fmla="*/ -22683789 w 1480"/>
              <a:gd name="T13" fmla="*/ 1973279805 h 80"/>
              <a:gd name="T14" fmla="*/ -204135045 w 1480"/>
              <a:gd name="T15" fmla="*/ 1791833387 h 8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80"/>
              <a:gd name="T25" fmla="*/ 0 h 80"/>
              <a:gd name="T26" fmla="*/ 1480 w 1480"/>
              <a:gd name="T27" fmla="*/ 80 h 8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80" h="80">
                <a:moveTo>
                  <a:pt x="-9" y="-1"/>
                </a:moveTo>
                <a:cubicBezTo>
                  <a:pt x="-9" y="-5"/>
                  <a:pt x="-5" y="-9"/>
                  <a:pt x="-1" y="-9"/>
                </a:cubicBezTo>
                <a:lnTo>
                  <a:pt x="1479" y="-9"/>
                </a:lnTo>
                <a:cubicBezTo>
                  <a:pt x="1483" y="-9"/>
                  <a:pt x="1487" y="-5"/>
                  <a:pt x="1487" y="-1"/>
                </a:cubicBezTo>
                <a:lnTo>
                  <a:pt x="1487" y="79"/>
                </a:lnTo>
                <a:cubicBezTo>
                  <a:pt x="1487" y="83"/>
                  <a:pt x="1483" y="87"/>
                  <a:pt x="1479" y="87"/>
                </a:cubicBezTo>
                <a:lnTo>
                  <a:pt x="-1" y="87"/>
                </a:lnTo>
                <a:cubicBezTo>
                  <a:pt x="-5" y="87"/>
                  <a:pt x="-9" y="83"/>
                  <a:pt x="-9" y="7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1267" name="Freeform 8"/>
          <p:cNvSpPr>
            <a:spLocks noChangeArrowheads="1"/>
          </p:cNvSpPr>
          <p:nvPr/>
        </p:nvSpPr>
        <p:spPr bwMode="auto">
          <a:xfrm>
            <a:off x="0" y="0"/>
            <a:ext cx="7048500" cy="381000"/>
          </a:xfrm>
          <a:custGeom>
            <a:avLst/>
            <a:gdLst>
              <a:gd name="T0" fmla="*/ -22683789 w 1480"/>
              <a:gd name="T1" fmla="*/ -22683788 h 80"/>
              <a:gd name="T2" fmla="*/ 2147483647 w 1480"/>
              <a:gd name="T3" fmla="*/ -22683788 h 80"/>
              <a:gd name="T4" fmla="*/ 2147483647 w 1480"/>
              <a:gd name="T5" fmla="*/ 1791833387 h 80"/>
              <a:gd name="T6" fmla="*/ -22683789 w 1480"/>
              <a:gd name="T7" fmla="*/ 1791833387 h 80"/>
              <a:gd name="T8" fmla="*/ 0 60000 65536"/>
              <a:gd name="T9" fmla="*/ 0 60000 65536"/>
              <a:gd name="T10" fmla="*/ 0 60000 65536"/>
              <a:gd name="T11" fmla="*/ 0 60000 65536"/>
              <a:gd name="T12" fmla="*/ 0 w 1480"/>
              <a:gd name="T13" fmla="*/ 0 h 80"/>
              <a:gd name="T14" fmla="*/ 1480 w 1480"/>
              <a:gd name="T15" fmla="*/ 80 h 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80" h="80">
                <a:moveTo>
                  <a:pt x="-1" y="-1"/>
                </a:moveTo>
                <a:lnTo>
                  <a:pt x="1479" y="-1"/>
                </a:lnTo>
                <a:lnTo>
                  <a:pt x="1479" y="79"/>
                </a:lnTo>
                <a:lnTo>
                  <a:pt x="-1" y="79"/>
                </a:lnTo>
                <a:close/>
              </a:path>
            </a:pathLst>
          </a:custGeom>
          <a:solidFill>
            <a:srgbClr val="222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126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eaLnBrk="0" hangingPunct="0"/>
            <a:endParaRPr lang="en-US">
              <a:hlinkClick r:id="" action="ppaction://noaction"/>
            </a:endParaRPr>
          </a:p>
          <a:p>
            <a:pPr eaLnBrk="0" hangingPunct="0"/>
            <a:r>
              <a:rPr lang="en-US">
                <a:hlinkClick r:id="" action="ppaction://noaction"/>
              </a:rPr>
              <a:t>Skip to content</a:t>
            </a:r>
            <a:endParaRPr lang="en-US"/>
          </a:p>
          <a:p>
            <a:pPr eaLnBrk="0" hangingPunct="0">
              <a:buFontTx/>
              <a:buChar char="•"/>
            </a:pPr>
            <a:r>
              <a:rPr lang="en-US">
                <a:hlinkClick r:id="rId2"/>
              </a:rPr>
              <a:t>ABOUT</a:t>
            </a:r>
            <a:r>
              <a:rPr lang="en-US"/>
              <a:t> </a:t>
            </a:r>
          </a:p>
          <a:p>
            <a:pPr eaLnBrk="0" hangingPunct="0">
              <a:buFontTx/>
              <a:buChar char="•"/>
            </a:pPr>
            <a:r>
              <a:rPr lang="en-US">
                <a:hlinkClick r:id="rId3"/>
              </a:rPr>
              <a:t>WHO WE ARE</a:t>
            </a:r>
            <a:r>
              <a:rPr lang="en-US"/>
              <a:t> </a:t>
            </a:r>
          </a:p>
          <a:p>
            <a:pPr eaLnBrk="0" hangingPunct="0">
              <a:buFontTx/>
              <a:buChar char="•"/>
            </a:pPr>
            <a:r>
              <a:rPr lang="en-US">
                <a:hlinkClick r:id="rId4"/>
              </a:rPr>
              <a:t>WHAT WE DO</a:t>
            </a:r>
            <a:r>
              <a:rPr lang="en-US"/>
              <a:t> </a:t>
            </a:r>
          </a:p>
          <a:p>
            <a:pPr eaLnBrk="0" hangingPunct="0">
              <a:buFontTx/>
              <a:buChar char="•"/>
            </a:pPr>
            <a:r>
              <a:rPr lang="en-US">
                <a:hlinkClick r:id="rId5"/>
              </a:rPr>
              <a:t>RESOURCES</a:t>
            </a:r>
            <a:r>
              <a:rPr lang="en-US"/>
              <a:t> </a:t>
            </a:r>
          </a:p>
          <a:p>
            <a:pPr eaLnBrk="0" hangingPunct="0">
              <a:buFontTx/>
              <a:buChar char="•"/>
            </a:pPr>
            <a:r>
              <a:rPr lang="en-US">
                <a:hlinkClick r:id="rId6"/>
              </a:rPr>
              <a:t>BLOG</a:t>
            </a:r>
            <a:r>
              <a:rPr lang="en-US"/>
              <a:t> </a:t>
            </a:r>
          </a:p>
          <a:p>
            <a:pPr eaLnBrk="0" hangingPunct="0">
              <a:buFontTx/>
              <a:buChar char="•"/>
            </a:pPr>
            <a:r>
              <a:rPr lang="en-US">
                <a:hlinkClick r:id="rId7"/>
              </a:rPr>
              <a:t>CONTACT</a:t>
            </a:r>
            <a:r>
              <a:rPr lang="en-US"/>
              <a:t> </a:t>
            </a:r>
          </a:p>
          <a:p>
            <a:pPr eaLnBrk="0" hangingPunct="0"/>
            <a:r>
              <a:rPr lang="en-US"/>
              <a:t>  </a:t>
            </a:r>
            <a:r>
              <a:rPr lang="en-US" sz="20500"/>
              <a:t> </a:t>
            </a:r>
            <a:r>
              <a:rPr lang="en-US"/>
              <a:t>                                                                                  </a:t>
            </a:r>
          </a:p>
          <a:p>
            <a:pPr eaLnBrk="0" hangingPunct="0"/>
            <a:endParaRPr lang="en-US"/>
          </a:p>
        </p:txBody>
      </p:sp>
      <p:grpSp>
        <p:nvGrpSpPr>
          <p:cNvPr id="11269" name="Group 1"/>
          <p:cNvGrpSpPr>
            <a:grpSpLocks/>
          </p:cNvGrpSpPr>
          <p:nvPr/>
        </p:nvGrpSpPr>
        <p:grpSpPr bwMode="auto">
          <a:xfrm>
            <a:off x="685800" y="1524000"/>
            <a:ext cx="5943600" cy="5029200"/>
            <a:chOff x="40" y="-378"/>
            <a:chExt cx="3318" cy="2364"/>
          </a:xfrm>
        </p:grpSpPr>
        <p:pic>
          <p:nvPicPr>
            <p:cNvPr id="11282" name="Picture 13" descr="http://www.spdefence.ca/wp-content/themes/spd/images/mainimg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" y="-378"/>
              <a:ext cx="3318" cy="2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3" name="Rectangle 20">
              <a:hlinkClick r:id="rId9" tooltip="The wheels of the operation!"/>
            </p:cNvPr>
            <p:cNvSpPr>
              <a:spLocks noChangeArrowheads="1"/>
            </p:cNvSpPr>
            <p:nvPr/>
          </p:nvSpPr>
          <p:spPr bwMode="auto">
            <a:xfrm>
              <a:off x="2400" y="960"/>
              <a:ext cx="462" cy="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4" name="Rectangle 19">
              <a:hlinkClick r:id="rId10" action="ppaction://hlinkfile" tooltip="Nancy Gulliver - Click to View Full Bio"/>
              <a:hlinkHover r:id="rId11" action="ppaction://hlinkfile"/>
            </p:cNvPr>
            <p:cNvSpPr>
              <a:spLocks noChangeArrowheads="1"/>
            </p:cNvSpPr>
            <p:nvPr/>
          </p:nvSpPr>
          <p:spPr bwMode="auto">
            <a:xfrm>
              <a:off x="1794" y="318"/>
              <a:ext cx="432" cy="1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5" name="Rectangle 18">
              <a:hlinkClick r:id="rId10" action="ppaction://hlinkfile" tooltip="Erin Breen - Click to View Full Bio"/>
              <a:hlinkHover r:id="rId12" action="ppaction://hlinkfile"/>
            </p:cNvPr>
            <p:cNvSpPr>
              <a:spLocks noChangeArrowheads="1"/>
            </p:cNvSpPr>
            <p:nvPr/>
          </p:nvSpPr>
          <p:spPr bwMode="auto">
            <a:xfrm>
              <a:off x="1494" y="414"/>
              <a:ext cx="270" cy="1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6" name="Rectangle 17">
              <a:hlinkClick r:id="rId10" action="ppaction://hlinkfile" tooltip="Peter Ralph - Click to View Full Bio"/>
              <a:hlinkHover r:id="rId13" action="ppaction://hlinkfile"/>
            </p:cNvPr>
            <p:cNvSpPr>
              <a:spLocks noChangeArrowheads="1"/>
            </p:cNvSpPr>
            <p:nvPr/>
          </p:nvSpPr>
          <p:spPr bwMode="auto">
            <a:xfrm>
              <a:off x="1236" y="330"/>
              <a:ext cx="264" cy="1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7" name="Rectangle 16">
              <a:hlinkClick r:id="rId10" action="ppaction://hlinkfile" tooltip="Robert E. Simmonds - Click to View Full Bio"/>
              <a:hlinkHover r:id="rId14" action="ppaction://hlinkfile"/>
            </p:cNvPr>
            <p:cNvSpPr>
              <a:spLocks noChangeArrowheads="1"/>
            </p:cNvSpPr>
            <p:nvPr/>
          </p:nvSpPr>
          <p:spPr bwMode="auto">
            <a:xfrm>
              <a:off x="900" y="156"/>
              <a:ext cx="354" cy="1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8" name="Rectangle 15">
              <a:hlinkClick r:id="rId10" action="ppaction://hlinkfile" tooltip="Rosellen Sullivan - Click to View Full Bio"/>
              <a:hlinkHover r:id="rId15" action="ppaction://hlinkfile"/>
            </p:cNvPr>
            <p:cNvSpPr>
              <a:spLocks noChangeArrowheads="1"/>
            </p:cNvSpPr>
            <p:nvPr/>
          </p:nvSpPr>
          <p:spPr bwMode="auto">
            <a:xfrm>
              <a:off x="678" y="330"/>
              <a:ext cx="234" cy="1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9" name="Rectangle 14">
              <a:hlinkClick r:id="rId10" action="ppaction://hlinkfile" tooltip="Janet Wight- Click to View Full Bio"/>
              <a:hlinkHover r:id="rId16" action="ppaction://hlinkfile"/>
            </p:cNvPr>
            <p:cNvSpPr>
              <a:spLocks noChangeArrowheads="1"/>
            </p:cNvSpPr>
            <p:nvPr/>
          </p:nvSpPr>
          <p:spPr bwMode="auto">
            <a:xfrm>
              <a:off x="366" y="348"/>
              <a:ext cx="318" cy="1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70" name="AutoShape 7"/>
          <p:cNvSpPr>
            <a:spLocks noChangeArrowheads="1"/>
          </p:cNvSpPr>
          <p:nvPr/>
        </p:nvSpPr>
        <p:spPr bwMode="auto">
          <a:xfrm>
            <a:off x="38100" y="38100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  <a:gd name="T4" fmla="*/ 0 60000 65536"/>
              <a:gd name="T5" fmla="*/ 0 60000 65536"/>
              <a:gd name="T6" fmla="*/ 0 60000 65536"/>
              <a:gd name="T7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  <a:cxn ang="T4">
                <a:pos x="0" y="0"/>
              </a:cxn>
              <a:cxn ang="T5">
                <a:pos x="0" y="0"/>
              </a:cxn>
              <a:cxn ang="T6">
                <a:pos x="0" y="0"/>
              </a:cxn>
              <a:cxn ang="T7">
                <a:pos x="0" y="0"/>
              </a:cxn>
            </a:cxnLst>
            <a:rect l="0" t="0" r="0" b="0"/>
            <a:pathLst>
              <a:path>
                <a:moveTo>
                  <a:pt x="-9" y="-1"/>
                </a:moveTo>
                <a:cubicBezTo>
                  <a:pt x="-9" y="-5"/>
                  <a:pt x="-5" y="-9"/>
                  <a:pt x="-1" y="-9"/>
                </a:cubicBezTo>
                <a:cubicBezTo>
                  <a:pt x="3" y="-9"/>
                  <a:pt x="7" y="-5"/>
                  <a:pt x="7" y="-1"/>
                </a:cubicBezTo>
                <a:cubicBezTo>
                  <a:pt x="7" y="3"/>
                  <a:pt x="3" y="7"/>
                  <a:pt x="-1" y="7"/>
                </a:cubicBezTo>
                <a:cubicBezTo>
                  <a:pt x="-5" y="7"/>
                  <a:pt x="-9" y="3"/>
                  <a:pt x="-9" y="-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1271" name="AutoShape 6"/>
          <p:cNvSpPr>
            <a:spLocks noChangeArrowheads="1"/>
          </p:cNvSpPr>
          <p:nvPr/>
        </p:nvSpPr>
        <p:spPr bwMode="auto">
          <a:xfrm>
            <a:off x="38100" y="38100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  <a:gd name="T4" fmla="*/ 0 60000 65536"/>
              <a:gd name="T5" fmla="*/ 0 60000 65536"/>
              <a:gd name="T6" fmla="*/ 0 60000 65536"/>
              <a:gd name="T7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  <a:cxn ang="T4">
                <a:pos x="0" y="0"/>
              </a:cxn>
              <a:cxn ang="T5">
                <a:pos x="0" y="0"/>
              </a:cxn>
              <a:cxn ang="T6">
                <a:pos x="0" y="0"/>
              </a:cxn>
              <a:cxn ang="T7">
                <a:pos x="0" y="0"/>
              </a:cxn>
            </a:cxnLst>
            <a:rect l="0" t="0" r="0" b="0"/>
            <a:pathLst>
              <a:path>
                <a:moveTo>
                  <a:pt x="-9" y="-1"/>
                </a:moveTo>
                <a:cubicBezTo>
                  <a:pt x="-9" y="-5"/>
                  <a:pt x="-5" y="-9"/>
                  <a:pt x="-1" y="-9"/>
                </a:cubicBezTo>
                <a:cubicBezTo>
                  <a:pt x="3" y="-9"/>
                  <a:pt x="7" y="-5"/>
                  <a:pt x="7" y="-1"/>
                </a:cubicBezTo>
                <a:cubicBezTo>
                  <a:pt x="7" y="3"/>
                  <a:pt x="3" y="7"/>
                  <a:pt x="-1" y="7"/>
                </a:cubicBezTo>
                <a:cubicBezTo>
                  <a:pt x="-5" y="7"/>
                  <a:pt x="-9" y="3"/>
                  <a:pt x="-9" y="-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1272" name="AutoShape 5"/>
          <p:cNvSpPr>
            <a:spLocks noChangeArrowheads="1"/>
          </p:cNvSpPr>
          <p:nvPr/>
        </p:nvSpPr>
        <p:spPr bwMode="auto">
          <a:xfrm>
            <a:off x="38100" y="38100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  <a:gd name="T4" fmla="*/ 0 60000 65536"/>
              <a:gd name="T5" fmla="*/ 0 60000 65536"/>
              <a:gd name="T6" fmla="*/ 0 60000 65536"/>
              <a:gd name="T7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  <a:cxn ang="T4">
                <a:pos x="0" y="0"/>
              </a:cxn>
              <a:cxn ang="T5">
                <a:pos x="0" y="0"/>
              </a:cxn>
              <a:cxn ang="T6">
                <a:pos x="0" y="0"/>
              </a:cxn>
              <a:cxn ang="T7">
                <a:pos x="0" y="0"/>
              </a:cxn>
            </a:cxnLst>
            <a:rect l="0" t="0" r="0" b="0"/>
            <a:pathLst>
              <a:path>
                <a:moveTo>
                  <a:pt x="-9" y="-1"/>
                </a:moveTo>
                <a:cubicBezTo>
                  <a:pt x="-9" y="-5"/>
                  <a:pt x="-5" y="-9"/>
                  <a:pt x="-1" y="-9"/>
                </a:cubicBezTo>
                <a:cubicBezTo>
                  <a:pt x="3" y="-9"/>
                  <a:pt x="7" y="-5"/>
                  <a:pt x="7" y="-1"/>
                </a:cubicBezTo>
                <a:cubicBezTo>
                  <a:pt x="7" y="3"/>
                  <a:pt x="3" y="7"/>
                  <a:pt x="-1" y="7"/>
                </a:cubicBezTo>
                <a:cubicBezTo>
                  <a:pt x="-5" y="7"/>
                  <a:pt x="-9" y="3"/>
                  <a:pt x="-9" y="-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1273" name="AutoShape 4"/>
          <p:cNvSpPr>
            <a:spLocks noChangeArrowheads="1"/>
          </p:cNvSpPr>
          <p:nvPr/>
        </p:nvSpPr>
        <p:spPr bwMode="auto">
          <a:xfrm>
            <a:off x="38100" y="38100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  <a:gd name="T4" fmla="*/ 0 60000 65536"/>
              <a:gd name="T5" fmla="*/ 0 60000 65536"/>
              <a:gd name="T6" fmla="*/ 0 60000 65536"/>
              <a:gd name="T7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  <a:cxn ang="T4">
                <a:pos x="0" y="0"/>
              </a:cxn>
              <a:cxn ang="T5">
                <a:pos x="0" y="0"/>
              </a:cxn>
              <a:cxn ang="T6">
                <a:pos x="0" y="0"/>
              </a:cxn>
              <a:cxn ang="T7">
                <a:pos x="0" y="0"/>
              </a:cxn>
            </a:cxnLst>
            <a:rect l="0" t="0" r="0" b="0"/>
            <a:pathLst>
              <a:path>
                <a:moveTo>
                  <a:pt x="-9" y="-1"/>
                </a:moveTo>
                <a:cubicBezTo>
                  <a:pt x="-9" y="-5"/>
                  <a:pt x="-5" y="-9"/>
                  <a:pt x="-1" y="-9"/>
                </a:cubicBezTo>
                <a:cubicBezTo>
                  <a:pt x="3" y="-9"/>
                  <a:pt x="7" y="-5"/>
                  <a:pt x="7" y="-1"/>
                </a:cubicBezTo>
                <a:cubicBezTo>
                  <a:pt x="7" y="3"/>
                  <a:pt x="3" y="7"/>
                  <a:pt x="-1" y="7"/>
                </a:cubicBezTo>
                <a:cubicBezTo>
                  <a:pt x="-5" y="7"/>
                  <a:pt x="-9" y="3"/>
                  <a:pt x="-9" y="-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CA"/>
          </a:p>
        </p:txBody>
      </p:sp>
      <p:pic>
        <p:nvPicPr>
          <p:cNvPr id="11274" name="Picture 21" descr="http://www.spdefence.ca/wp-content/themes/spd/images/intro-copy.gif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057400"/>
            <a:ext cx="177165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5" name="AutoShape 3"/>
          <p:cNvSpPr>
            <a:spLocks noChangeArrowheads="1"/>
          </p:cNvSpPr>
          <p:nvPr/>
        </p:nvSpPr>
        <p:spPr bwMode="auto">
          <a:xfrm>
            <a:off x="38100" y="38100"/>
            <a:ext cx="1771650" cy="409575"/>
          </a:xfrm>
          <a:custGeom>
            <a:avLst/>
            <a:gdLst>
              <a:gd name="T0" fmla="*/ -204135045 w 372"/>
              <a:gd name="T1" fmla="*/ -22683789 h 86"/>
              <a:gd name="T2" fmla="*/ -22683789 w 372"/>
              <a:gd name="T3" fmla="*/ -204135039 h 86"/>
              <a:gd name="T4" fmla="*/ 2147483647 w 372"/>
              <a:gd name="T5" fmla="*/ -204135039 h 86"/>
              <a:gd name="T6" fmla="*/ 2147483647 w 372"/>
              <a:gd name="T7" fmla="*/ -22683789 h 86"/>
              <a:gd name="T8" fmla="*/ 2147483647 w 372"/>
              <a:gd name="T9" fmla="*/ 1927921824 h 86"/>
              <a:gd name="T10" fmla="*/ 2147483647 w 372"/>
              <a:gd name="T11" fmla="*/ 2109368247 h 86"/>
              <a:gd name="T12" fmla="*/ -22683789 w 372"/>
              <a:gd name="T13" fmla="*/ 2109368247 h 86"/>
              <a:gd name="T14" fmla="*/ -204135045 w 372"/>
              <a:gd name="T15" fmla="*/ 1927921824 h 8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72"/>
              <a:gd name="T25" fmla="*/ 0 h 86"/>
              <a:gd name="T26" fmla="*/ 372 w 372"/>
              <a:gd name="T27" fmla="*/ 86 h 8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72" h="86">
                <a:moveTo>
                  <a:pt x="-9" y="-1"/>
                </a:moveTo>
                <a:cubicBezTo>
                  <a:pt x="-9" y="-5"/>
                  <a:pt x="-5" y="-9"/>
                  <a:pt x="-1" y="-9"/>
                </a:cubicBezTo>
                <a:lnTo>
                  <a:pt x="371" y="-9"/>
                </a:lnTo>
                <a:cubicBezTo>
                  <a:pt x="375" y="-9"/>
                  <a:pt x="379" y="-5"/>
                  <a:pt x="379" y="-1"/>
                </a:cubicBezTo>
                <a:lnTo>
                  <a:pt x="379" y="85"/>
                </a:lnTo>
                <a:cubicBezTo>
                  <a:pt x="379" y="89"/>
                  <a:pt x="375" y="93"/>
                  <a:pt x="371" y="93"/>
                </a:cubicBezTo>
                <a:lnTo>
                  <a:pt x="-1" y="93"/>
                </a:lnTo>
                <a:cubicBezTo>
                  <a:pt x="-5" y="93"/>
                  <a:pt x="-9" y="89"/>
                  <a:pt x="-9" y="8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1276" name="Freeform 2"/>
          <p:cNvSpPr>
            <a:spLocks noChangeArrowheads="1"/>
          </p:cNvSpPr>
          <p:nvPr/>
        </p:nvSpPr>
        <p:spPr bwMode="auto">
          <a:xfrm>
            <a:off x="0" y="0"/>
            <a:ext cx="1771650" cy="409575"/>
          </a:xfrm>
          <a:custGeom>
            <a:avLst/>
            <a:gdLst>
              <a:gd name="T0" fmla="*/ -22683789 w 372"/>
              <a:gd name="T1" fmla="*/ -22683789 h 86"/>
              <a:gd name="T2" fmla="*/ 2147483647 w 372"/>
              <a:gd name="T3" fmla="*/ -22683789 h 86"/>
              <a:gd name="T4" fmla="*/ 2147483647 w 372"/>
              <a:gd name="T5" fmla="*/ 1927921824 h 86"/>
              <a:gd name="T6" fmla="*/ -22683789 w 372"/>
              <a:gd name="T7" fmla="*/ 1927921824 h 86"/>
              <a:gd name="T8" fmla="*/ 0 60000 65536"/>
              <a:gd name="T9" fmla="*/ 0 60000 65536"/>
              <a:gd name="T10" fmla="*/ 0 60000 65536"/>
              <a:gd name="T11" fmla="*/ 0 60000 65536"/>
              <a:gd name="T12" fmla="*/ 0 w 372"/>
              <a:gd name="T13" fmla="*/ 0 h 86"/>
              <a:gd name="T14" fmla="*/ 372 w 372"/>
              <a:gd name="T15" fmla="*/ 86 h 8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72" h="86">
                <a:moveTo>
                  <a:pt x="-1" y="-1"/>
                </a:moveTo>
                <a:lnTo>
                  <a:pt x="371" y="-1"/>
                </a:lnTo>
                <a:lnTo>
                  <a:pt x="371" y="85"/>
                </a:lnTo>
                <a:lnTo>
                  <a:pt x="-1" y="85"/>
                </a:lnTo>
                <a:close/>
              </a:path>
            </a:pathLst>
          </a:custGeom>
          <a:solidFill>
            <a:srgbClr val="222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CA"/>
          </a:p>
        </p:txBody>
      </p:sp>
      <p:pic>
        <p:nvPicPr>
          <p:cNvPr id="11277" name="Picture 11" descr="http://www.spdefence.ca/wp-content/themes/spd/images/SPD-logo.gif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33400"/>
            <a:ext cx="5867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23" descr="http://www.spdefence.ca/wp-content/themes/spd/images/contact-button.gif">
            <a:hlinkClick r:id="rId7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-2606675"/>
            <a:ext cx="1371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9" name="AutoShape 25"/>
          <p:cNvSpPr>
            <a:spLocks noChangeArrowheads="1"/>
          </p:cNvSpPr>
          <p:nvPr/>
        </p:nvSpPr>
        <p:spPr bwMode="auto">
          <a:xfrm>
            <a:off x="38100" y="38100"/>
            <a:ext cx="1771650" cy="409575"/>
          </a:xfrm>
          <a:custGeom>
            <a:avLst/>
            <a:gdLst>
              <a:gd name="T0" fmla="*/ -204135045 w 372"/>
              <a:gd name="T1" fmla="*/ -22683789 h 86"/>
              <a:gd name="T2" fmla="*/ -22683789 w 372"/>
              <a:gd name="T3" fmla="*/ -204135039 h 86"/>
              <a:gd name="T4" fmla="*/ 2147483647 w 372"/>
              <a:gd name="T5" fmla="*/ -204135039 h 86"/>
              <a:gd name="T6" fmla="*/ 2147483647 w 372"/>
              <a:gd name="T7" fmla="*/ -22683789 h 86"/>
              <a:gd name="T8" fmla="*/ 2147483647 w 372"/>
              <a:gd name="T9" fmla="*/ 1927921824 h 86"/>
              <a:gd name="T10" fmla="*/ 2147483647 w 372"/>
              <a:gd name="T11" fmla="*/ 2109368247 h 86"/>
              <a:gd name="T12" fmla="*/ -22683789 w 372"/>
              <a:gd name="T13" fmla="*/ 2109368247 h 86"/>
              <a:gd name="T14" fmla="*/ -204135045 w 372"/>
              <a:gd name="T15" fmla="*/ 1927921824 h 8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72"/>
              <a:gd name="T25" fmla="*/ 0 h 86"/>
              <a:gd name="T26" fmla="*/ 372 w 372"/>
              <a:gd name="T27" fmla="*/ 86 h 8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72" h="86">
                <a:moveTo>
                  <a:pt x="-9" y="-1"/>
                </a:moveTo>
                <a:cubicBezTo>
                  <a:pt x="-9" y="-5"/>
                  <a:pt x="-5" y="-9"/>
                  <a:pt x="-1" y="-9"/>
                </a:cubicBezTo>
                <a:lnTo>
                  <a:pt x="371" y="-9"/>
                </a:lnTo>
                <a:cubicBezTo>
                  <a:pt x="375" y="-9"/>
                  <a:pt x="379" y="-5"/>
                  <a:pt x="379" y="-1"/>
                </a:cubicBezTo>
                <a:lnTo>
                  <a:pt x="379" y="85"/>
                </a:lnTo>
                <a:cubicBezTo>
                  <a:pt x="379" y="89"/>
                  <a:pt x="375" y="93"/>
                  <a:pt x="371" y="93"/>
                </a:cubicBezTo>
                <a:lnTo>
                  <a:pt x="-1" y="93"/>
                </a:lnTo>
                <a:cubicBezTo>
                  <a:pt x="-5" y="93"/>
                  <a:pt x="-9" y="89"/>
                  <a:pt x="-9" y="8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1280" name="Freeform 24"/>
          <p:cNvSpPr>
            <a:spLocks noChangeArrowheads="1"/>
          </p:cNvSpPr>
          <p:nvPr/>
        </p:nvSpPr>
        <p:spPr bwMode="auto">
          <a:xfrm>
            <a:off x="0" y="0"/>
            <a:ext cx="1771650" cy="409575"/>
          </a:xfrm>
          <a:custGeom>
            <a:avLst/>
            <a:gdLst>
              <a:gd name="T0" fmla="*/ -22683789 w 372"/>
              <a:gd name="T1" fmla="*/ -22683789 h 86"/>
              <a:gd name="T2" fmla="*/ 2147483647 w 372"/>
              <a:gd name="T3" fmla="*/ -22683789 h 86"/>
              <a:gd name="T4" fmla="*/ 2147483647 w 372"/>
              <a:gd name="T5" fmla="*/ 1927921824 h 86"/>
              <a:gd name="T6" fmla="*/ -22683789 w 372"/>
              <a:gd name="T7" fmla="*/ 1927921824 h 86"/>
              <a:gd name="T8" fmla="*/ 0 60000 65536"/>
              <a:gd name="T9" fmla="*/ 0 60000 65536"/>
              <a:gd name="T10" fmla="*/ 0 60000 65536"/>
              <a:gd name="T11" fmla="*/ 0 60000 65536"/>
              <a:gd name="T12" fmla="*/ 0 w 372"/>
              <a:gd name="T13" fmla="*/ 0 h 86"/>
              <a:gd name="T14" fmla="*/ 372 w 372"/>
              <a:gd name="T15" fmla="*/ 86 h 8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72" h="86">
                <a:moveTo>
                  <a:pt x="-1" y="-1"/>
                </a:moveTo>
                <a:lnTo>
                  <a:pt x="371" y="-1"/>
                </a:lnTo>
                <a:lnTo>
                  <a:pt x="371" y="85"/>
                </a:lnTo>
                <a:lnTo>
                  <a:pt x="-1" y="85"/>
                </a:lnTo>
                <a:close/>
              </a:path>
            </a:pathLst>
          </a:custGeom>
          <a:solidFill>
            <a:srgbClr val="222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CA"/>
          </a:p>
        </p:txBody>
      </p:sp>
      <p:pic>
        <p:nvPicPr>
          <p:cNvPr id="11281" name="Picture 28" descr="http://www.spdefence.ca/wp-content/themes/spd/images/contact-button.gif">
            <a:hlinkClick r:id="rId7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648200"/>
            <a:ext cx="1371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472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6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CA" sz="2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20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en-CA" sz="2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n-US" sz="20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en-CA" sz="2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FORMATION</a:t>
            </a:r>
            <a:endParaRPr lang="en-US" sz="20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en-CA" sz="2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A)	ADVERTISING</a:t>
            </a:r>
            <a:endParaRPr lang="en-US" sz="20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en-CA" sz="2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B)	SOLICITATION</a:t>
            </a:r>
            <a:endParaRPr lang="en-US" sz="20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en-CA" sz="2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C)	CHOICE OF CLIENT</a:t>
            </a:r>
            <a:endParaRPr lang="en-US" sz="20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en-CA" sz="2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n-US" sz="20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en-CA" sz="2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TERMINATION</a:t>
            </a:r>
            <a:endParaRPr lang="en-US" sz="20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en-CA" sz="2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A)	WITHDRAWAL DURING A MATTER </a:t>
            </a:r>
            <a:endParaRPr lang="en-US" sz="20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en-CA" sz="2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	MANDATORY</a:t>
            </a:r>
            <a:endParaRPr lang="en-US" sz="20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en-CA" sz="2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	OPTIONAL</a:t>
            </a:r>
            <a:endParaRPr lang="en-US" sz="20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en-CA" sz="2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	COURT APPROVAL OF WITHDRAWAL</a:t>
            </a:r>
            <a:endParaRPr lang="en-US" sz="20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en-CA" sz="2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n-US" sz="20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en-CA" sz="2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B)	FORMAL TERMINATION AFTER CONCLUSION OF 	MATTER </a:t>
            </a:r>
            <a:endParaRPr lang="en-US" sz="20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20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03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Questions and Discussion</a:t>
            </a:r>
            <a:endParaRPr lang="en-CA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116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richard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81967" y="0"/>
            <a:ext cx="538006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ichard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3093" y="0"/>
            <a:ext cx="535781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ichard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0629" y="0"/>
            <a:ext cx="536274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28600" y="240500"/>
            <a:ext cx="8610600" cy="650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914400" algn="l"/>
                <a:tab pos="685800" algn="l"/>
              </a:tabLst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mbria" pitchFamily="18" charset="0"/>
                <a:cs typeface="Times New Roman" pitchFamily="18" charset="0"/>
              </a:rPr>
              <a:t>This course is intended to develop students’: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914400" algn="l"/>
                <a:tab pos="685800" algn="l"/>
              </a:tabLst>
            </a:pP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•"/>
              <a:tabLst>
                <a:tab pos="-914400" algn="l"/>
                <a:tab pos="685800" algn="l"/>
              </a:tabLst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awareness of and ability to identify and resolve ethical problems in a legal context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•"/>
              <a:tabLst>
                <a:tab pos="-914400" algn="l"/>
                <a:tab pos="685800" algn="l"/>
              </a:tabLst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awareness of the need for cultural and emotional competence in the practice of law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•"/>
              <a:tabLst>
                <a:tab pos="-914400" algn="l"/>
                <a:tab pos="685800" algn="l"/>
              </a:tabLst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understanding of the legal and ethical duties and responsibilities of lawyers and the legal profession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•"/>
              <a:tabLst>
                <a:tab pos="-914400" algn="l"/>
                <a:tab pos="685800" algn="l"/>
              </a:tabLst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understanding of the different possible roles for lawyers, the legal profession, and the legal system 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•"/>
              <a:tabLst>
                <a:tab pos="-914400" algn="l"/>
                <a:tab pos="685800" algn="l"/>
              </a:tabLst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knowledge of the relevant legislation, regulations, rules of professional conduct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and common or case law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•"/>
              <a:tabLst>
                <a:tab pos="-914400" algn="l"/>
                <a:tab pos="685800" algn="l"/>
              </a:tabLst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knowledge of legal and quasi-legal responses to unethical conduct and professional incompetence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•"/>
              <a:tabLst>
                <a:tab pos="-914400" algn="l"/>
                <a:tab pos="685800" algn="l"/>
              </a:tabLst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ability to make informed and reasoned contributions to the development of the legal profession and legal system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0"/>
            <a:ext cx="8458200" cy="6478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Upon successful completion of the course, it is hoped that students will be able to:</a:t>
            </a:r>
          </a:p>
          <a:p>
            <a:pPr lvl="0"/>
            <a:endParaRPr lang="en-US" sz="2000" dirty="0" smtClean="0"/>
          </a:p>
          <a:p>
            <a:pPr lvl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make informed and reasoned decisions when they are confronted with ethical dilemmas during law school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make informed and reasoned decisions about what kinds of lawyers they want to be (if any) and how they want to use their law degrees (if at all)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meet Law Society legal ethics and professional responsibility requirements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make informed and reasoned decisions when they are confronted with ethical issues after graduation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act in a professionally and ethically appropriate manner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make informed and reasoned contributions to the development of the legal profession and legal system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clearly express and defend positions on a range of issues in legal ethics and professional responsibility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conduct a respectful discussion of controversial legal ethics and professional responsibility issues with individuals holding contrary views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Heuristics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9492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228600"/>
            <a:ext cx="8610600" cy="6400800"/>
            <a:chOff x="3600" y="7169"/>
            <a:chExt cx="5205" cy="3600"/>
          </a:xfrm>
        </p:grpSpPr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>
              <a:off x="3600" y="7169"/>
              <a:ext cx="5205" cy="3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8" name="Text Box 4"/>
            <p:cNvSpPr txBox="1">
              <a:spLocks noChangeArrowheads="1"/>
            </p:cNvSpPr>
            <p:nvPr/>
          </p:nvSpPr>
          <p:spPr bwMode="auto">
            <a:xfrm>
              <a:off x="3826" y="7469"/>
              <a:ext cx="4697" cy="457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CA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A LAWYER'S WEB OF RELATIONSHIPS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946" y="7926"/>
              <a:ext cx="4437" cy="2723"/>
              <a:chOff x="3826" y="7926"/>
              <a:chExt cx="4437" cy="2723"/>
            </a:xfrm>
          </p:grpSpPr>
          <p:sp>
            <p:nvSpPr>
              <p:cNvPr id="1030" name="Text Box 6"/>
              <p:cNvSpPr txBox="1">
                <a:spLocks noChangeArrowheads="1"/>
              </p:cNvSpPr>
              <p:nvPr/>
            </p:nvSpPr>
            <p:spPr bwMode="auto">
              <a:xfrm>
                <a:off x="5493" y="8933"/>
                <a:ext cx="1131" cy="56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CA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Lawyer </a:t>
                </a:r>
                <a:endPara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31" name="Text Box 7"/>
              <p:cNvSpPr txBox="1">
                <a:spLocks noChangeArrowheads="1"/>
              </p:cNvSpPr>
              <p:nvPr/>
            </p:nvSpPr>
            <p:spPr bwMode="auto">
              <a:xfrm>
                <a:off x="7282" y="8903"/>
                <a:ext cx="981" cy="58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CA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Client</a:t>
                </a:r>
                <a:endPara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32" name="Text Box 8"/>
              <p:cNvSpPr txBox="1">
                <a:spLocks noChangeArrowheads="1"/>
              </p:cNvSpPr>
              <p:nvPr/>
            </p:nvSpPr>
            <p:spPr bwMode="auto">
              <a:xfrm>
                <a:off x="3826" y="8918"/>
                <a:ext cx="1057" cy="58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CA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Client</a:t>
                </a:r>
                <a:endPara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33" name="Text Box 9"/>
              <p:cNvSpPr txBox="1">
                <a:spLocks noChangeArrowheads="1"/>
              </p:cNvSpPr>
              <p:nvPr/>
            </p:nvSpPr>
            <p:spPr bwMode="auto">
              <a:xfrm>
                <a:off x="5567" y="10066"/>
                <a:ext cx="1057" cy="58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CA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Client</a:t>
                </a:r>
                <a:endPara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cxnSp>
            <p:nvCxnSpPr>
              <p:cNvPr id="1034" name="AutoShape 10"/>
              <p:cNvCxnSpPr>
                <a:cxnSpLocks noChangeShapeType="1"/>
              </p:cNvCxnSpPr>
              <p:nvPr/>
            </p:nvCxnSpPr>
            <p:spPr bwMode="auto">
              <a:xfrm>
                <a:off x="4939" y="9194"/>
                <a:ext cx="509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035" name="AutoShape 11"/>
              <p:cNvCxnSpPr>
                <a:cxnSpLocks noChangeShapeType="1"/>
              </p:cNvCxnSpPr>
              <p:nvPr/>
            </p:nvCxnSpPr>
            <p:spPr bwMode="auto">
              <a:xfrm>
                <a:off x="6050" y="8422"/>
                <a:ext cx="0" cy="49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036" name="AutoShape 12"/>
              <p:cNvCxnSpPr>
                <a:cxnSpLocks noChangeShapeType="1"/>
              </p:cNvCxnSpPr>
              <p:nvPr/>
            </p:nvCxnSpPr>
            <p:spPr bwMode="auto">
              <a:xfrm>
                <a:off x="6052" y="9555"/>
                <a:ext cx="0" cy="48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1037" name="Text Box 13"/>
              <p:cNvSpPr txBox="1">
                <a:spLocks noChangeArrowheads="1"/>
              </p:cNvSpPr>
              <p:nvPr/>
            </p:nvSpPr>
            <p:spPr bwMode="auto">
              <a:xfrm>
                <a:off x="5552" y="7926"/>
                <a:ext cx="1057" cy="58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CA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Client</a:t>
                </a:r>
                <a:endPara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cxnSp>
            <p:nvCxnSpPr>
              <p:cNvPr id="1038" name="AutoShape 14"/>
              <p:cNvCxnSpPr>
                <a:cxnSpLocks noChangeShapeType="1"/>
              </p:cNvCxnSpPr>
              <p:nvPr/>
            </p:nvCxnSpPr>
            <p:spPr bwMode="auto">
              <a:xfrm>
                <a:off x="6684" y="9194"/>
                <a:ext cx="509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61367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379412"/>
            <a:ext cx="9144000" cy="6097588"/>
            <a:chOff x="2643" y="597"/>
            <a:chExt cx="6357" cy="4800"/>
          </a:xfrm>
        </p:grpSpPr>
        <p:grpSp>
          <p:nvGrpSpPr>
            <p:cNvPr id="2051" name="Group 3"/>
            <p:cNvGrpSpPr>
              <a:grpSpLocks/>
            </p:cNvGrpSpPr>
            <p:nvPr/>
          </p:nvGrpSpPr>
          <p:grpSpPr bwMode="auto">
            <a:xfrm>
              <a:off x="2643" y="597"/>
              <a:ext cx="6357" cy="4800"/>
              <a:chOff x="2643" y="597"/>
              <a:chExt cx="6357" cy="4800"/>
            </a:xfrm>
          </p:grpSpPr>
          <p:sp>
            <p:nvSpPr>
              <p:cNvPr id="2052" name="Rectangle 4"/>
              <p:cNvSpPr>
                <a:spLocks noChangeArrowheads="1"/>
              </p:cNvSpPr>
              <p:nvPr/>
            </p:nvSpPr>
            <p:spPr bwMode="auto">
              <a:xfrm>
                <a:off x="2643" y="597"/>
                <a:ext cx="6357" cy="48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3" name="Text Box 5"/>
              <p:cNvSpPr txBox="1">
                <a:spLocks noChangeArrowheads="1"/>
              </p:cNvSpPr>
              <p:nvPr/>
            </p:nvSpPr>
            <p:spPr bwMode="auto">
              <a:xfrm>
                <a:off x="3466" y="713"/>
                <a:ext cx="4697" cy="457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CA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A LAWYER'S WEB OF RELATIONSHIPS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en-CA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054" name="Text Box 6"/>
              <p:cNvSpPr txBox="1">
                <a:spLocks noChangeArrowheads="1"/>
              </p:cNvSpPr>
              <p:nvPr/>
            </p:nvSpPr>
            <p:spPr bwMode="auto">
              <a:xfrm>
                <a:off x="6565" y="1272"/>
                <a:ext cx="1884" cy="68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CA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Partners, associates, staff</a:t>
                </a:r>
                <a:endPara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055" name="Text Box 7"/>
              <p:cNvSpPr txBox="1">
                <a:spLocks noChangeArrowheads="1"/>
              </p:cNvSpPr>
              <p:nvPr/>
            </p:nvSpPr>
            <p:spPr bwMode="auto">
              <a:xfrm>
                <a:off x="7182" y="2800"/>
                <a:ext cx="981" cy="58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CA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Client</a:t>
                </a:r>
                <a:endPara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056" name="Text Box 8"/>
              <p:cNvSpPr txBox="1">
                <a:spLocks noChangeArrowheads="1"/>
              </p:cNvSpPr>
              <p:nvPr/>
            </p:nvSpPr>
            <p:spPr bwMode="auto">
              <a:xfrm>
                <a:off x="3037" y="2722"/>
                <a:ext cx="1057" cy="58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CA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Client</a:t>
                </a:r>
                <a:endPara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057" name="Text Box 9"/>
              <p:cNvSpPr txBox="1">
                <a:spLocks noChangeArrowheads="1"/>
              </p:cNvSpPr>
              <p:nvPr/>
            </p:nvSpPr>
            <p:spPr bwMode="auto">
              <a:xfrm>
                <a:off x="5429" y="4345"/>
                <a:ext cx="1057" cy="58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CA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Client</a:t>
                </a:r>
                <a:endPara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cxnSp>
            <p:nvCxnSpPr>
              <p:cNvPr id="2058" name="AutoShape 10"/>
              <p:cNvCxnSpPr>
                <a:cxnSpLocks noChangeShapeType="1"/>
              </p:cNvCxnSpPr>
              <p:nvPr/>
            </p:nvCxnSpPr>
            <p:spPr bwMode="auto">
              <a:xfrm>
                <a:off x="6379" y="3069"/>
                <a:ext cx="788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059" name="AutoShape 11"/>
              <p:cNvCxnSpPr>
                <a:cxnSpLocks noChangeShapeType="1"/>
              </p:cNvCxnSpPr>
              <p:nvPr/>
            </p:nvCxnSpPr>
            <p:spPr bwMode="auto">
              <a:xfrm>
                <a:off x="5847" y="3431"/>
                <a:ext cx="0" cy="91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060" name="AutoShape 12"/>
              <p:cNvCxnSpPr>
                <a:cxnSpLocks noChangeShapeType="1"/>
              </p:cNvCxnSpPr>
              <p:nvPr/>
            </p:nvCxnSpPr>
            <p:spPr bwMode="auto">
              <a:xfrm>
                <a:off x="5847" y="2382"/>
                <a:ext cx="0" cy="48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061" name="Text Box 13"/>
              <p:cNvSpPr txBox="1">
                <a:spLocks noChangeArrowheads="1"/>
              </p:cNvSpPr>
              <p:nvPr/>
            </p:nvSpPr>
            <p:spPr bwMode="auto">
              <a:xfrm>
                <a:off x="5322" y="1799"/>
                <a:ext cx="1057" cy="58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CA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Client</a:t>
                </a:r>
                <a:endPara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cxnSp>
            <p:nvCxnSpPr>
              <p:cNvPr id="2062" name="AutoShape 14"/>
              <p:cNvCxnSpPr>
                <a:cxnSpLocks noChangeShapeType="1"/>
              </p:cNvCxnSpPr>
              <p:nvPr/>
            </p:nvCxnSpPr>
            <p:spPr bwMode="auto">
              <a:xfrm>
                <a:off x="4094" y="3063"/>
                <a:ext cx="1122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063" name="Text Box 15"/>
              <p:cNvSpPr txBox="1">
                <a:spLocks noChangeArrowheads="1"/>
              </p:cNvSpPr>
              <p:nvPr/>
            </p:nvSpPr>
            <p:spPr bwMode="auto">
              <a:xfrm>
                <a:off x="6889" y="2139"/>
                <a:ext cx="1950" cy="58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CA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The Law Society</a:t>
                </a:r>
                <a:endPara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064" name="Text Box 16"/>
              <p:cNvSpPr txBox="1">
                <a:spLocks noChangeArrowheads="1"/>
              </p:cNvSpPr>
              <p:nvPr/>
            </p:nvSpPr>
            <p:spPr bwMode="auto">
              <a:xfrm>
                <a:off x="6889" y="4032"/>
                <a:ext cx="1560" cy="55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CA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Third parties</a:t>
                </a:r>
                <a:endPara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065" name="Text Box 17"/>
              <p:cNvSpPr txBox="1">
                <a:spLocks noChangeArrowheads="1"/>
              </p:cNvSpPr>
              <p:nvPr/>
            </p:nvSpPr>
            <p:spPr bwMode="auto">
              <a:xfrm>
                <a:off x="3105" y="3577"/>
                <a:ext cx="1068" cy="55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CA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Society</a:t>
                </a:r>
                <a:endPara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066" name="Text Box 18"/>
              <p:cNvSpPr txBox="1">
                <a:spLocks noChangeArrowheads="1"/>
              </p:cNvSpPr>
              <p:nvPr/>
            </p:nvSpPr>
            <p:spPr bwMode="auto">
              <a:xfrm>
                <a:off x="3813" y="4345"/>
                <a:ext cx="1057" cy="55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CA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Family</a:t>
                </a:r>
                <a:endPara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067" name="Text Box 19"/>
              <p:cNvSpPr txBox="1">
                <a:spLocks noChangeArrowheads="1"/>
              </p:cNvSpPr>
              <p:nvPr/>
            </p:nvSpPr>
            <p:spPr bwMode="auto">
              <a:xfrm>
                <a:off x="2935" y="1705"/>
                <a:ext cx="1159" cy="82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CA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Business Partners</a:t>
                </a:r>
                <a:endPara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cxnSp>
            <p:nvCxnSpPr>
              <p:cNvPr id="2068" name="AutoShape 20"/>
              <p:cNvCxnSpPr>
                <a:cxnSpLocks noChangeShapeType="1"/>
              </p:cNvCxnSpPr>
              <p:nvPr/>
            </p:nvCxnSpPr>
            <p:spPr bwMode="auto">
              <a:xfrm>
                <a:off x="4094" y="2543"/>
                <a:ext cx="1181" cy="32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069" name="AutoShape 21"/>
              <p:cNvCxnSpPr>
                <a:cxnSpLocks noChangeShapeType="1"/>
              </p:cNvCxnSpPr>
              <p:nvPr/>
            </p:nvCxnSpPr>
            <p:spPr bwMode="auto">
              <a:xfrm flipV="1">
                <a:off x="6254" y="1958"/>
                <a:ext cx="418" cy="88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070" name="AutoShape 22"/>
              <p:cNvCxnSpPr>
                <a:cxnSpLocks noChangeShapeType="1"/>
              </p:cNvCxnSpPr>
              <p:nvPr/>
            </p:nvCxnSpPr>
            <p:spPr bwMode="auto">
              <a:xfrm flipV="1">
                <a:off x="6379" y="2704"/>
                <a:ext cx="643" cy="35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071" name="AutoShape 23"/>
              <p:cNvCxnSpPr>
                <a:cxnSpLocks noChangeShapeType="1"/>
              </p:cNvCxnSpPr>
              <p:nvPr/>
            </p:nvCxnSpPr>
            <p:spPr bwMode="auto">
              <a:xfrm>
                <a:off x="4882" y="2285"/>
                <a:ext cx="547" cy="57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072" name="AutoShape 24"/>
              <p:cNvCxnSpPr>
                <a:cxnSpLocks noChangeShapeType="1"/>
              </p:cNvCxnSpPr>
              <p:nvPr/>
            </p:nvCxnSpPr>
            <p:spPr bwMode="auto">
              <a:xfrm flipH="1">
                <a:off x="4882" y="3383"/>
                <a:ext cx="366" cy="96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073" name="AutoShape 25"/>
              <p:cNvCxnSpPr>
                <a:cxnSpLocks noChangeShapeType="1"/>
              </p:cNvCxnSpPr>
              <p:nvPr/>
            </p:nvCxnSpPr>
            <p:spPr bwMode="auto">
              <a:xfrm flipH="1">
                <a:off x="4173" y="3305"/>
                <a:ext cx="1102" cy="27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074" name="Text Box 26"/>
              <p:cNvSpPr txBox="1">
                <a:spLocks noChangeArrowheads="1"/>
              </p:cNvSpPr>
              <p:nvPr/>
            </p:nvSpPr>
            <p:spPr bwMode="auto">
              <a:xfrm>
                <a:off x="4236" y="1814"/>
                <a:ext cx="1012" cy="47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CA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Courts</a:t>
                </a:r>
                <a:endPara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cxnSp>
            <p:nvCxnSpPr>
              <p:cNvPr id="2075" name="AutoShape 27"/>
              <p:cNvCxnSpPr>
                <a:cxnSpLocks noChangeShapeType="1"/>
              </p:cNvCxnSpPr>
              <p:nvPr/>
            </p:nvCxnSpPr>
            <p:spPr bwMode="auto">
              <a:xfrm flipH="1" flipV="1">
                <a:off x="6335" y="3431"/>
                <a:ext cx="554" cy="87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2076" name="Text Box 28"/>
            <p:cNvSpPr txBox="1">
              <a:spLocks noChangeArrowheads="1"/>
            </p:cNvSpPr>
            <p:nvPr/>
          </p:nvSpPr>
          <p:spPr bwMode="auto">
            <a:xfrm>
              <a:off x="5248" y="2863"/>
              <a:ext cx="1131" cy="56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CA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Lawyer 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614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yalt,justice,integrity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685800" y="0"/>
            <a:ext cx="113538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133600" y="22860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 smtClean="0"/>
              <a:t>Values Venn Diagram</a:t>
            </a:r>
            <a:endParaRPr lang="en-CA" sz="3600" b="1" dirty="0"/>
          </a:p>
        </p:txBody>
      </p:sp>
    </p:spTree>
    <p:extLst>
      <p:ext uri="{BB962C8B-B14F-4D97-AF65-F5344CB8AC3E}">
        <p14:creationId xmlns:p14="http://schemas.microsoft.com/office/powerpoint/2010/main" val="39208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yalty,justice.integrity2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838200" y="0"/>
            <a:ext cx="10820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00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553</Words>
  <Application>Microsoft Office PowerPoint</Application>
  <PresentationFormat>On-screen Show (4:3)</PresentationFormat>
  <Paragraphs>173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1_Office Theme</vt:lpstr>
      <vt:lpstr>A Schulichian Show and Tell (including Collaborative Teaching as Interpretive Dance) </vt:lpstr>
      <vt:lpstr>Course Objectives</vt:lpstr>
      <vt:lpstr>PowerPoint Presentation</vt:lpstr>
      <vt:lpstr>PowerPoint Presentation</vt:lpstr>
      <vt:lpstr>Heuristics</vt:lpstr>
      <vt:lpstr>PowerPoint Presentation</vt:lpstr>
      <vt:lpstr>PowerPoint Presentation</vt:lpstr>
      <vt:lpstr>PowerPoint Presentation</vt:lpstr>
      <vt:lpstr>PowerPoint Presentation</vt:lpstr>
      <vt:lpstr>Framework for Ethical Analysis</vt:lpstr>
      <vt:lpstr>PowerPoint Presentation</vt:lpstr>
      <vt:lpstr>PowerPoint Presentation</vt:lpstr>
      <vt:lpstr>Collaborative Teaching</vt:lpstr>
      <vt:lpstr>Interpretive Dance</vt:lpstr>
      <vt:lpstr>PowerPoint Presentation</vt:lpstr>
      <vt:lpstr>PowerPoint Presentation</vt:lpstr>
      <vt:lpstr>Advertising</vt:lpstr>
      <vt:lpstr>Advertising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 and Discussion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Experiential Learning with a Large Class  and Collaborative Teaching an Interpretive Dance</dc:title>
  <dc:creator>reception</dc:creator>
  <cp:lastModifiedBy>Sony Customer</cp:lastModifiedBy>
  <cp:revision>21</cp:revision>
  <dcterms:created xsi:type="dcterms:W3CDTF">2012-07-06T18:14:08Z</dcterms:created>
  <dcterms:modified xsi:type="dcterms:W3CDTF">2012-07-11T22:07:46Z</dcterms:modified>
</cp:coreProperties>
</file>