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3" r:id="rId4"/>
    <p:sldId id="259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350"/>
    <a:srgbClr val="8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FF3F46-1551-411B-A863-F0BD7C23CEB3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68C3BD-3229-4D7A-AB1D-1F0B0A9FE31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749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fld id="{24FCAF27-283A-41AE-8953-80B37B0BCAA1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fld id="{E06F691B-8EE5-419E-9021-17A58888C17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322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07D2A799-E09D-45A1-B2B0-C46DE81EAB89}" type="slidenum">
              <a:rPr lang="es-ES" sz="1200">
                <a:latin typeface="Calibri" pitchFamily="-108" charset="0"/>
              </a:rPr>
              <a:pPr eaLnBrk="1" hangingPunct="1"/>
              <a:t>1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18436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CEE87F40-A14B-4869-85D3-6958F9AE9619}" type="slidenum">
              <a:rPr lang="es-ES" sz="1200">
                <a:latin typeface="Calibri" pitchFamily="-108" charset="0"/>
              </a:rPr>
              <a:pPr algn="r" eaLnBrk="1" hangingPunct="1"/>
              <a:t>2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18436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CEE87F40-A14B-4869-85D3-6958F9AE9619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3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latin typeface="Calibri" pitchFamily="-108" charset="0"/>
              </a:rPr>
              <a:pPr algn="r" eaLnBrk="1" hangingPunct="1"/>
              <a:t>4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5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6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7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8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48508E-628E-4425-B20D-F9A5CA63FE45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5A334-1EFB-4E37-ABA8-EFDF0A0CFC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81926A-25CF-459E-BAD6-CAC117E812CB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55BD5-A3EB-40DE-99B8-1AEBE15DED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1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457719-93C8-4060-AB78-B672622C4E46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04180-8E48-469C-A1A4-1E3EBDE4DCC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029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81C5A-D476-47D8-9344-C04EBC83FAAD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4157C-5FC8-40B1-82BF-075F3A3FC8D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41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08A474-7E66-4185-BD67-39EE1F470169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F1F3A-129F-43BE-A0CA-6618AE5879A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68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455076-8929-4C4B-9696-2DA87FE24EA0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F0092-3F12-4C9C-B01A-E3471F7AB73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3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ACDBCE-5698-4D72-A30E-AAECFDE1F3E6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D9006-ED8D-4E75-8601-E886FB0D200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06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75114-E595-4901-9555-D03DD0D18CD5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0CE8D-9E7B-4376-A509-BFE4EC6F063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36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E91B7B-9D79-4A36-BDDC-9C7A13501D8E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120E2-985E-4AE1-86A7-B62F648465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59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C94772-1F4A-4A0C-8D2D-E14623384BF4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3CE9E-6A8E-4965-A22F-58C417A1177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6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B77E1-F8B9-4DAD-B12B-691ACC9C2CD3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CFFCA-4F4B-4CA2-A036-75ABF3793CF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9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fld id="{0CF37777-3EC8-4687-AAA2-C1A68DECD90F}" type="datetime1">
              <a:rPr lang="es-ES"/>
              <a:pPr/>
              <a:t>11/07/2012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fld id="{8F0562EF-33FD-4DC5-B8B3-652DF8676E3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1187624" y="2453693"/>
            <a:ext cx="69119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 eaLnBrk="1" hangingPunct="1"/>
            <a:r>
              <a:rPr lang="en-US" sz="3600" dirty="0" smtClean="0"/>
              <a:t>Teaching legal ethics to law students</a:t>
            </a:r>
          </a:p>
          <a:p>
            <a:pPr algn="ctr" eaLnBrk="1" hangingPunct="1"/>
            <a:endParaRPr lang="en-US" sz="3600" dirty="0"/>
          </a:p>
          <a:p>
            <a:pPr algn="ctr" eaLnBrk="1" hangingPunct="1"/>
            <a:endParaRPr lang="en-US" sz="3600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3779912" y="4762017"/>
            <a:ext cx="152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Juan P. Beca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107504" y="6097164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 smtClean="0"/>
              <a:t>Juan P. Beca</a:t>
            </a:r>
            <a:endParaRPr lang="es-ES" sz="1800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a given experience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Catholic University</a:t>
            </a:r>
          </a:p>
          <a:p>
            <a:r>
              <a:rPr lang="en-US" dirty="0" smtClean="0"/>
              <a:t>Mandatory course for all the students at the University</a:t>
            </a:r>
          </a:p>
          <a:p>
            <a:r>
              <a:rPr lang="en-US" dirty="0" smtClean="0"/>
              <a:t>The course depends on the Theological Studies Institute for all careers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107504" y="6097164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 smtClean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little history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opportunity rather than an imposition to law school.</a:t>
            </a:r>
          </a:p>
          <a:p>
            <a:endParaRPr lang="en-US" dirty="0" smtClean="0"/>
          </a:p>
          <a:p>
            <a:r>
              <a:rPr lang="en-US" dirty="0" smtClean="0"/>
              <a:t>2004 curricular plan- oriented to professional practice</a:t>
            </a:r>
          </a:p>
          <a:p>
            <a:endParaRPr lang="en-US" dirty="0" smtClean="0"/>
          </a:p>
          <a:p>
            <a:r>
              <a:rPr lang="en-US" dirty="0" smtClean="0"/>
              <a:t>Competencies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 smtClean="0"/>
              <a:t>Juan P. Beca</a:t>
            </a:r>
            <a:endParaRPr lang="es-ES" sz="18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 dirty="0"/>
          </a:p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Ethical education as a hallmark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care for values</a:t>
            </a:r>
          </a:p>
          <a:p>
            <a:endParaRPr lang="en-US" dirty="0" smtClean="0"/>
          </a:p>
          <a:p>
            <a:r>
              <a:rPr lang="en-US" dirty="0" smtClean="0"/>
              <a:t>Lawyers deal with people in vulnerable situation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Font typeface="Arial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“professional ethics” course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Taught by two academics, from the Theological Institute and from the Law School</a:t>
            </a:r>
          </a:p>
          <a:p>
            <a:r>
              <a:rPr lang="en-US" dirty="0" smtClean="0"/>
              <a:t>First part theoretical and second practical</a:t>
            </a:r>
          </a:p>
          <a:p>
            <a:r>
              <a:rPr lang="en-US" dirty="0" smtClean="0"/>
              <a:t>Based on learning rather than teaching</a:t>
            </a:r>
          </a:p>
          <a:p>
            <a:r>
              <a:rPr lang="en-US" dirty="0" smtClean="0"/>
              <a:t>Goal is to educate autonomy to make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Discernment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– JUDGE – ACT methodology</a:t>
            </a:r>
          </a:p>
          <a:p>
            <a:r>
              <a:rPr lang="en-US" dirty="0" smtClean="0"/>
              <a:t>Similar to what a judge should do in a case: KNOW – JUDGE – ENFORCE</a:t>
            </a:r>
          </a:p>
          <a:p>
            <a:r>
              <a:rPr lang="en-US" dirty="0" smtClean="0"/>
              <a:t>Students can:</a:t>
            </a:r>
          </a:p>
          <a:p>
            <a:pPr lvl="1"/>
            <a:r>
              <a:rPr lang="en-US" dirty="0" smtClean="0"/>
              <a:t>Comprehend a problem</a:t>
            </a:r>
          </a:p>
          <a:p>
            <a:pPr lvl="1"/>
            <a:r>
              <a:rPr lang="en-US" dirty="0" smtClean="0"/>
              <a:t>Be aware of the reasons why they make a decision</a:t>
            </a:r>
          </a:p>
          <a:p>
            <a:pPr lvl="1"/>
            <a:r>
              <a:rPr lang="en-US" dirty="0" smtClean="0"/>
              <a:t>Act according to their own values</a:t>
            </a:r>
          </a:p>
          <a:p>
            <a:pPr lvl="1"/>
            <a:r>
              <a:rPr lang="en-US" dirty="0" smtClean="0"/>
              <a:t>BE COHERENT AND CONSISTENT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748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of a context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by Clinics and professors’ experiences</a:t>
            </a:r>
          </a:p>
          <a:p>
            <a:endParaRPr lang="en-US" dirty="0"/>
          </a:p>
          <a:p>
            <a:r>
              <a:rPr lang="en-US" dirty="0" smtClean="0"/>
              <a:t>Much more valuable students’ own experiences</a:t>
            </a:r>
          </a:p>
          <a:p>
            <a:endParaRPr lang="en-US" dirty="0"/>
          </a:p>
          <a:p>
            <a:r>
              <a:rPr lang="en-US" dirty="0" smtClean="0"/>
              <a:t>Need to link Clinics with the course</a:t>
            </a:r>
          </a:p>
        </p:txBody>
      </p:sp>
    </p:spTree>
    <p:extLst>
      <p:ext uri="{BB962C8B-B14F-4D97-AF65-F5344CB8AC3E}">
        <p14:creationId xmlns:p14="http://schemas.microsoft.com/office/powerpoint/2010/main" val="36881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and challenges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relies on this particular course</a:t>
            </a:r>
          </a:p>
          <a:p>
            <a:r>
              <a:rPr lang="en-US" dirty="0" smtClean="0"/>
              <a:t>Students are not prepared to recognize ethical dilemmas</a:t>
            </a:r>
          </a:p>
          <a:p>
            <a:endParaRPr lang="en-US" dirty="0" smtClean="0"/>
          </a:p>
          <a:p>
            <a:r>
              <a:rPr lang="en-US" dirty="0" smtClean="0"/>
              <a:t>Build an ethical conscience on students</a:t>
            </a:r>
          </a:p>
        </p:txBody>
      </p:sp>
    </p:spTree>
    <p:extLst>
      <p:ext uri="{BB962C8B-B14F-4D97-AF65-F5344CB8AC3E}">
        <p14:creationId xmlns:p14="http://schemas.microsoft.com/office/powerpoint/2010/main" val="12624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-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plantilla-a</Template>
  <TotalTime>433</TotalTime>
  <Words>247</Words>
  <Application>Microsoft Office PowerPoint</Application>
  <PresentationFormat>Presentación en pantalla (4:3)</PresentationFormat>
  <Paragraphs>56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plantilla-a</vt:lpstr>
      <vt:lpstr>Presentación de PowerPoint</vt:lpstr>
      <vt:lpstr>Reflections from a given experience</vt:lpstr>
      <vt:lpstr>A little history</vt:lpstr>
      <vt:lpstr>Ethical education as a hallmark</vt:lpstr>
      <vt:lpstr>A “professional ethics” course</vt:lpstr>
      <vt:lpstr>Discernment</vt:lpstr>
      <vt:lpstr>Need of a context</vt:lpstr>
      <vt:lpstr>Difficulties and 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Juan Pablo Beca</cp:lastModifiedBy>
  <cp:revision>13</cp:revision>
  <dcterms:created xsi:type="dcterms:W3CDTF">2012-06-11T20:35:05Z</dcterms:created>
  <dcterms:modified xsi:type="dcterms:W3CDTF">2012-07-12T03:38:45Z</dcterms:modified>
</cp:coreProperties>
</file>