
<file path=[Content_Types].xml><?xml version="1.0" encoding="utf-8"?>
<Types xmlns="http://schemas.openxmlformats.org/package/2006/content-types">
  <Default Extension="png" ContentType="image/png"/>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0"/>
  </p:notesMasterIdLst>
  <p:sldIdLst>
    <p:sldId id="276" r:id="rId2"/>
    <p:sldId id="429" r:id="rId3"/>
    <p:sldId id="430" r:id="rId4"/>
    <p:sldId id="424" r:id="rId5"/>
    <p:sldId id="425" r:id="rId6"/>
    <p:sldId id="431" r:id="rId7"/>
    <p:sldId id="410" r:id="rId8"/>
    <p:sldId id="427" r:id="rId9"/>
    <p:sldId id="411" r:id="rId10"/>
    <p:sldId id="412" r:id="rId11"/>
    <p:sldId id="432" r:id="rId12"/>
    <p:sldId id="423" r:id="rId13"/>
    <p:sldId id="433" r:id="rId14"/>
    <p:sldId id="434" r:id="rId15"/>
    <p:sldId id="435" r:id="rId16"/>
    <p:sldId id="436" r:id="rId17"/>
    <p:sldId id="437" r:id="rId18"/>
    <p:sldId id="438"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E4FF"/>
    <a:srgbClr val="EAEAEA"/>
    <a:srgbClr val="D7D7D7"/>
    <a:srgbClr val="D3D3D3"/>
    <a:srgbClr val="99FF99"/>
    <a:srgbClr val="FFABAB"/>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08" autoAdjust="0"/>
    <p:restoredTop sz="94684" autoAdjust="0"/>
  </p:normalViewPr>
  <p:slideViewPr>
    <p:cSldViewPr>
      <p:cViewPr>
        <p:scale>
          <a:sx n="39" d="100"/>
          <a:sy n="39" d="100"/>
        </p:scale>
        <p:origin x="-1398" y="-288"/>
      </p:cViewPr>
      <p:guideLst>
        <p:guide orient="horz" pos="2160"/>
        <p:guide pos="2880"/>
      </p:guideLst>
    </p:cSldViewPr>
  </p:slideViewPr>
  <p:outlineViewPr>
    <p:cViewPr>
      <p:scale>
        <a:sx n="33" d="100"/>
        <a:sy n="33" d="100"/>
      </p:scale>
      <p:origin x="0" y="989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5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9CEF1B9-8ECC-4187-8B35-45F387D63F23}" type="slidenum">
              <a:rPr lang="en-US"/>
              <a:pPr>
                <a:defRPr/>
              </a:pPr>
              <a:t>‹#›</a:t>
            </a:fld>
            <a:endParaRPr lang="en-US" dirty="0"/>
          </a:p>
        </p:txBody>
      </p:sp>
    </p:spTree>
    <p:extLst>
      <p:ext uri="{BB962C8B-B14F-4D97-AF65-F5344CB8AC3E}">
        <p14:creationId xmlns:p14="http://schemas.microsoft.com/office/powerpoint/2010/main" val="17586164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A little bit about what I bring to this equation.  I have devoted a portion of my career to studying legal education.  For the past ten years, I have been a member of various task forces at our University devoted to assessment of student learning.  Assessment is a critical part of the accreditation of Universities and our particular university had not devoted the resources and attention to assessment required by the standards of the North Central Association of Colleges and School’s Higher Learning Commission.   Similarly SUNY is accredited by the Middle States Commission on Higher Education.   For years, professional schools were not required to participate in their University’s accreditation plans, because the thought was that licensure exams provided the accountability function of assessment; however, in recent years understanding of the purposes of assessment go beyond mere accountability and law schools are increasingly being called upon to show that they are assessing student learning and continually working to provide value-added to students enrolled in their institutions.  Assessment has a powerful influence on learning.  It can drive learning when properly used.  It can improve teaching as well.  But it must be understood as something other than grades on tests, but as an overall process. </a:t>
            </a: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7C7118C3-8903-44E8-BE44-67C1AFA62DA4}" type="slidenum">
              <a:rPr lang="en-US" altLang="en-US" smtClean="0"/>
              <a:pPr eaLnBrk="1" hangingPunct="1">
                <a:spcBef>
                  <a:spcPct val="0"/>
                </a:spcBef>
              </a:pPr>
              <a:t>7</a:t>
            </a:fld>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Formative assessments</a:t>
            </a:r>
          </a:p>
          <a:p>
            <a:pPr lvl="1"/>
            <a:r>
              <a:rPr lang="en-US" altLang="en-US" dirty="0" smtClean="0"/>
              <a:t>Pre-tests and worksheets before class</a:t>
            </a:r>
          </a:p>
          <a:p>
            <a:pPr lvl="1"/>
            <a:r>
              <a:rPr lang="en-US" altLang="en-US" dirty="0" smtClean="0"/>
              <a:t>CALI lessons assigned</a:t>
            </a:r>
          </a:p>
          <a:p>
            <a:pPr lvl="1"/>
            <a:r>
              <a:rPr lang="en-US" altLang="en-US" dirty="0" smtClean="0"/>
              <a:t>Socratic dialogue in class</a:t>
            </a:r>
          </a:p>
          <a:p>
            <a:pPr lvl="1"/>
            <a:r>
              <a:rPr lang="en-US" altLang="en-US" dirty="0" smtClean="0"/>
              <a:t>Drafting assignment </a:t>
            </a:r>
          </a:p>
          <a:p>
            <a:pPr lvl="1"/>
            <a:r>
              <a:rPr lang="en-US" altLang="en-US" dirty="0" smtClean="0"/>
              <a:t>Self and peer assessments based on rubrics or models</a:t>
            </a:r>
          </a:p>
          <a:p>
            <a:pPr lvl="1"/>
            <a:r>
              <a:rPr lang="en-US" altLang="en-US" dirty="0" smtClean="0"/>
              <a:t>Minute papers or reflection papers</a:t>
            </a:r>
          </a:p>
          <a:p>
            <a:r>
              <a:rPr lang="en-US" altLang="en-US" dirty="0" smtClean="0"/>
              <a:t>Summative assessment</a:t>
            </a:r>
          </a:p>
          <a:p>
            <a:r>
              <a:rPr lang="en-US" altLang="en-US" dirty="0" smtClean="0"/>
              <a:t>Key to assessment : both you and the students know what they are learning well and what they are learning poorly so you each can adjust your teaching and learning</a:t>
            </a:r>
          </a:p>
          <a:p>
            <a:endParaRPr lang="en-US" altLang="en-US" dirty="0" smtClean="0"/>
          </a:p>
          <a:p>
            <a:endParaRPr lang="en-US" altLang="en-US" dirty="0"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D8770C4-6BAB-4F90-BA41-47DFDA803196}" type="slidenum">
              <a:rPr lang="en-US" altLang="en-US" smtClean="0"/>
              <a:pPr eaLnBrk="1" hangingPunct="1">
                <a:spcBef>
                  <a:spcPct val="0"/>
                </a:spcBef>
              </a:pPr>
              <a:t>11</a:t>
            </a:fld>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Formative assessments</a:t>
            </a:r>
          </a:p>
          <a:p>
            <a:pPr lvl="1"/>
            <a:r>
              <a:rPr lang="en-US" altLang="en-US" dirty="0" smtClean="0"/>
              <a:t>Pre-tests and worksheets before class</a:t>
            </a:r>
          </a:p>
          <a:p>
            <a:pPr lvl="1"/>
            <a:r>
              <a:rPr lang="en-US" altLang="en-US" dirty="0" smtClean="0"/>
              <a:t>CALI lessons assigned</a:t>
            </a:r>
          </a:p>
          <a:p>
            <a:pPr lvl="1"/>
            <a:r>
              <a:rPr lang="en-US" altLang="en-US" dirty="0" smtClean="0"/>
              <a:t>Socratic dialogue in class</a:t>
            </a:r>
          </a:p>
          <a:p>
            <a:pPr lvl="1"/>
            <a:r>
              <a:rPr lang="en-US" altLang="en-US" dirty="0" smtClean="0"/>
              <a:t>Drafting assignment </a:t>
            </a:r>
          </a:p>
          <a:p>
            <a:pPr lvl="1"/>
            <a:r>
              <a:rPr lang="en-US" altLang="en-US" dirty="0" smtClean="0"/>
              <a:t>Self and peer assessments based on rubrics or models</a:t>
            </a:r>
          </a:p>
          <a:p>
            <a:pPr lvl="1"/>
            <a:r>
              <a:rPr lang="en-US" altLang="en-US" dirty="0" smtClean="0"/>
              <a:t>Minute papers or reflection papers</a:t>
            </a:r>
          </a:p>
          <a:p>
            <a:r>
              <a:rPr lang="en-US" altLang="en-US" dirty="0" smtClean="0"/>
              <a:t>Summative assessment</a:t>
            </a:r>
          </a:p>
          <a:p>
            <a:r>
              <a:rPr lang="en-US" altLang="en-US" dirty="0" smtClean="0"/>
              <a:t>Key to assessment : both you and the students know what they are learning well and what they are learning poorly so you each can adjust your teaching and learning</a:t>
            </a:r>
          </a:p>
          <a:p>
            <a:endParaRPr lang="en-US" altLang="en-US" dirty="0" smtClean="0"/>
          </a:p>
          <a:p>
            <a:endParaRPr lang="en-US" altLang="en-US" dirty="0"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D8770C4-6BAB-4F90-BA41-47DFDA803196}" type="slidenum">
              <a:rPr lang="en-US" altLang="en-US" smtClean="0"/>
              <a:pPr eaLnBrk="1" hangingPunct="1">
                <a:spcBef>
                  <a:spcPct val="0"/>
                </a:spcBef>
              </a:pPr>
              <a:t>12</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1905000" y="1219200"/>
            <a:ext cx="0" cy="2057400"/>
          </a:xfrm>
          <a:prstGeom prst="line">
            <a:avLst/>
          </a:prstGeom>
          <a:noFill/>
          <a:ln w="349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Oval 8"/>
          <p:cNvSpPr>
            <a:spLocks noChangeArrowheads="1"/>
          </p:cNvSpPr>
          <p:nvPr/>
        </p:nvSpPr>
        <p:spPr bwMode="auto">
          <a:xfrm>
            <a:off x="163513" y="2103438"/>
            <a:ext cx="347662" cy="347662"/>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z="2400" smtClean="0">
              <a:latin typeface="Times New Roman" pitchFamily="18" charset="0"/>
            </a:endParaRPr>
          </a:p>
        </p:txBody>
      </p:sp>
      <p:sp>
        <p:nvSpPr>
          <p:cNvPr id="6" name="Oval 9"/>
          <p:cNvSpPr>
            <a:spLocks noChangeArrowheads="1"/>
          </p:cNvSpPr>
          <p:nvPr/>
        </p:nvSpPr>
        <p:spPr bwMode="auto">
          <a:xfrm>
            <a:off x="739775" y="2105025"/>
            <a:ext cx="349250" cy="34766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z="2400" smtClean="0">
              <a:latin typeface="Times New Roman" pitchFamily="18" charset="0"/>
            </a:endParaRPr>
          </a:p>
        </p:txBody>
      </p:sp>
      <p:sp>
        <p:nvSpPr>
          <p:cNvPr id="7" name="Oval 10"/>
          <p:cNvSpPr>
            <a:spLocks noChangeArrowheads="1"/>
          </p:cNvSpPr>
          <p:nvPr/>
        </p:nvSpPr>
        <p:spPr bwMode="auto">
          <a:xfrm>
            <a:off x="1317625" y="2105025"/>
            <a:ext cx="347663" cy="34766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z="2400" smtClean="0">
              <a:latin typeface="Times New Roman" pitchFamily="18" charset="0"/>
            </a:endParaRPr>
          </a:p>
        </p:txBody>
      </p:sp>
      <p:sp>
        <p:nvSpPr>
          <p:cNvPr id="199682" name="Rectangle 2"/>
          <p:cNvSpPr>
            <a:spLocks noGrp="1" noChangeArrowheads="1"/>
          </p:cNvSpPr>
          <p:nvPr>
            <p:ph type="ctrTitle"/>
          </p:nvPr>
        </p:nvSpPr>
        <p:spPr>
          <a:xfrm>
            <a:off x="2133600" y="1371600"/>
            <a:ext cx="6477000" cy="1752600"/>
          </a:xfrm>
        </p:spPr>
        <p:txBody>
          <a:bodyPr/>
          <a:lstStyle>
            <a:lvl1pPr>
              <a:defRPr sz="5400"/>
            </a:lvl1pPr>
          </a:lstStyle>
          <a:p>
            <a:r>
              <a:rPr lang="en-US"/>
              <a:t>Click to edit Master title style</a:t>
            </a:r>
          </a:p>
        </p:txBody>
      </p:sp>
      <p:sp>
        <p:nvSpPr>
          <p:cNvPr id="199683"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en-US"/>
              <a:t>Click to edit Master subtitle style</a:t>
            </a:r>
          </a:p>
        </p:txBody>
      </p:sp>
      <p:sp>
        <p:nvSpPr>
          <p:cNvPr id="8" name="Rectangle 4"/>
          <p:cNvSpPr>
            <a:spLocks noGrp="1" noChangeArrowheads="1"/>
          </p:cNvSpPr>
          <p:nvPr>
            <p:ph type="dt" sz="half" idx="10"/>
          </p:nvPr>
        </p:nvSpPr>
        <p:spPr>
          <a:xfrm>
            <a:off x="7086600" y="6248400"/>
            <a:ext cx="1524000" cy="457200"/>
          </a:xfrm>
        </p:spPr>
        <p:txBody>
          <a:bodyPr/>
          <a:lstStyle>
            <a:lvl1pPr>
              <a:defRPr/>
            </a:lvl1pPr>
          </a:lstStyle>
          <a:p>
            <a:pPr>
              <a:defRPr/>
            </a:pPr>
            <a:endParaRPr lang="en-US"/>
          </a:p>
        </p:txBody>
      </p:sp>
      <p:sp>
        <p:nvSpPr>
          <p:cNvPr id="9" name="Rectangle 5"/>
          <p:cNvSpPr>
            <a:spLocks noGrp="1" noChangeArrowheads="1"/>
          </p:cNvSpPr>
          <p:nvPr>
            <p:ph type="ftr" sz="quarter" idx="11"/>
          </p:nvPr>
        </p:nvSpPr>
        <p:spPr>
          <a:xfrm>
            <a:off x="3810000" y="6248400"/>
            <a:ext cx="2895600" cy="457200"/>
          </a:xfrm>
        </p:spPr>
        <p:txBody>
          <a:bodyPr/>
          <a:lstStyle>
            <a:lvl1pPr>
              <a:defRPr/>
            </a:lvl1pPr>
          </a:lstStyle>
          <a:p>
            <a:pPr>
              <a:defRPr/>
            </a:pPr>
            <a:endParaRPr lang="en-US"/>
          </a:p>
        </p:txBody>
      </p:sp>
      <p:sp>
        <p:nvSpPr>
          <p:cNvPr id="10" name="Rectangle 6"/>
          <p:cNvSpPr>
            <a:spLocks noGrp="1" noChangeArrowheads="1"/>
          </p:cNvSpPr>
          <p:nvPr>
            <p:ph type="sldNum" sz="quarter" idx="12"/>
          </p:nvPr>
        </p:nvSpPr>
        <p:spPr>
          <a:xfrm>
            <a:off x="2209800" y="6248400"/>
            <a:ext cx="1219200" cy="457200"/>
          </a:xfrm>
        </p:spPr>
        <p:txBody>
          <a:bodyPr/>
          <a:lstStyle>
            <a:lvl1pPr>
              <a:defRPr/>
            </a:lvl1pPr>
          </a:lstStyle>
          <a:p>
            <a:pPr>
              <a:defRPr/>
            </a:pPr>
            <a:fld id="{11B6C745-3B77-4C5C-AB5F-C39742BF772D}" type="slidenum">
              <a:rPr lang="en-US"/>
              <a:pPr>
                <a:defRPr/>
              </a:pPr>
              <a:t>‹#›</a:t>
            </a:fld>
            <a:endParaRPr lang="en-US" dirty="0"/>
          </a:p>
        </p:txBody>
      </p:sp>
    </p:spTree>
    <p:extLst>
      <p:ext uri="{BB962C8B-B14F-4D97-AF65-F5344CB8AC3E}">
        <p14:creationId xmlns:p14="http://schemas.microsoft.com/office/powerpoint/2010/main" val="274380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E5A1AF-E372-4C77-9214-34836943221A}" type="slidenum">
              <a:rPr lang="en-US"/>
              <a:pPr>
                <a:defRPr/>
              </a:pPr>
              <a:t>‹#›</a:t>
            </a:fld>
            <a:endParaRPr lang="en-US" dirty="0"/>
          </a:p>
        </p:txBody>
      </p:sp>
    </p:spTree>
    <p:extLst>
      <p:ext uri="{BB962C8B-B14F-4D97-AF65-F5344CB8AC3E}">
        <p14:creationId xmlns:p14="http://schemas.microsoft.com/office/powerpoint/2010/main" val="2565792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90500"/>
            <a:ext cx="17526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190500"/>
            <a:ext cx="5105400" cy="582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1CCB38-6A52-453F-8EE5-C20AA51C2236}" type="slidenum">
              <a:rPr lang="en-US"/>
              <a:pPr>
                <a:defRPr/>
              </a:pPr>
              <a:t>‹#›</a:t>
            </a:fld>
            <a:endParaRPr lang="en-US" dirty="0"/>
          </a:p>
        </p:txBody>
      </p:sp>
    </p:spTree>
    <p:extLst>
      <p:ext uri="{BB962C8B-B14F-4D97-AF65-F5344CB8AC3E}">
        <p14:creationId xmlns:p14="http://schemas.microsoft.com/office/powerpoint/2010/main" val="2705847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pPr>
              <a:defRPr/>
            </a:pPr>
            <a:fld id="{960E5F28-CC7E-4E43-9E37-0C8783F237EB}" type="slidenum">
              <a:rPr lang="en-US"/>
              <a:pPr>
                <a:defRPr/>
              </a:pPr>
              <a:t>‹#›</a:t>
            </a:fld>
            <a:endParaRPr lang="en-US" dirty="0"/>
          </a:p>
        </p:txBody>
      </p:sp>
    </p:spTree>
    <p:extLst>
      <p:ext uri="{BB962C8B-B14F-4D97-AF65-F5344CB8AC3E}">
        <p14:creationId xmlns:p14="http://schemas.microsoft.com/office/powerpoint/2010/main" val="3256041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696BF8-25D9-47DF-B5A2-AC4ECCA19069}" type="slidenum">
              <a:rPr lang="en-US"/>
              <a:pPr>
                <a:defRPr/>
              </a:pPr>
              <a:t>‹#›</a:t>
            </a:fld>
            <a:endParaRPr lang="en-US" dirty="0"/>
          </a:p>
        </p:txBody>
      </p:sp>
    </p:spTree>
    <p:extLst>
      <p:ext uri="{BB962C8B-B14F-4D97-AF65-F5344CB8AC3E}">
        <p14:creationId xmlns:p14="http://schemas.microsoft.com/office/powerpoint/2010/main" val="1663229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800E1A-9C7C-4FFA-94FE-D01E811233AC}" type="slidenum">
              <a:rPr lang="en-US"/>
              <a:pPr>
                <a:defRPr/>
              </a:pPr>
              <a:t>‹#›</a:t>
            </a:fld>
            <a:endParaRPr lang="en-US" dirty="0"/>
          </a:p>
        </p:txBody>
      </p:sp>
    </p:spTree>
    <p:extLst>
      <p:ext uri="{BB962C8B-B14F-4D97-AF65-F5344CB8AC3E}">
        <p14:creationId xmlns:p14="http://schemas.microsoft.com/office/powerpoint/2010/main" val="4237257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A00915-4640-4A83-A34C-78032204998F}" type="slidenum">
              <a:rPr lang="en-US"/>
              <a:pPr>
                <a:defRPr/>
              </a:pPr>
              <a:t>‹#›</a:t>
            </a:fld>
            <a:endParaRPr lang="en-US" dirty="0"/>
          </a:p>
        </p:txBody>
      </p:sp>
    </p:spTree>
    <p:extLst>
      <p:ext uri="{BB962C8B-B14F-4D97-AF65-F5344CB8AC3E}">
        <p14:creationId xmlns:p14="http://schemas.microsoft.com/office/powerpoint/2010/main" val="1683294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EFDABA5-E395-4A1B-921F-2A7C9A1E4F6E}" type="slidenum">
              <a:rPr lang="en-US"/>
              <a:pPr>
                <a:defRPr/>
              </a:pPr>
              <a:t>‹#›</a:t>
            </a:fld>
            <a:endParaRPr lang="en-US" dirty="0"/>
          </a:p>
        </p:txBody>
      </p:sp>
    </p:spTree>
    <p:extLst>
      <p:ext uri="{BB962C8B-B14F-4D97-AF65-F5344CB8AC3E}">
        <p14:creationId xmlns:p14="http://schemas.microsoft.com/office/powerpoint/2010/main" val="3537123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26BA57C-8A02-40FD-A9BC-53D5A78A035D}" type="slidenum">
              <a:rPr lang="en-US"/>
              <a:pPr>
                <a:defRPr/>
              </a:pPr>
              <a:t>‹#›</a:t>
            </a:fld>
            <a:endParaRPr lang="en-US" dirty="0"/>
          </a:p>
        </p:txBody>
      </p:sp>
    </p:spTree>
    <p:extLst>
      <p:ext uri="{BB962C8B-B14F-4D97-AF65-F5344CB8AC3E}">
        <p14:creationId xmlns:p14="http://schemas.microsoft.com/office/powerpoint/2010/main" val="1214749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2CF466-9D91-4F26-A120-0234C374A260}" type="slidenum">
              <a:rPr lang="en-US"/>
              <a:pPr>
                <a:defRPr/>
              </a:pPr>
              <a:t>‹#›</a:t>
            </a:fld>
            <a:endParaRPr lang="en-US" dirty="0"/>
          </a:p>
        </p:txBody>
      </p:sp>
    </p:spTree>
    <p:extLst>
      <p:ext uri="{BB962C8B-B14F-4D97-AF65-F5344CB8AC3E}">
        <p14:creationId xmlns:p14="http://schemas.microsoft.com/office/powerpoint/2010/main" val="503286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B7F3F5D-BF4D-4115-86A0-02C2B11C1DD4}" type="slidenum">
              <a:rPr lang="en-US"/>
              <a:pPr>
                <a:defRPr/>
              </a:pPr>
              <a:t>‹#›</a:t>
            </a:fld>
            <a:endParaRPr lang="en-US" dirty="0"/>
          </a:p>
        </p:txBody>
      </p:sp>
    </p:spTree>
    <p:extLst>
      <p:ext uri="{BB962C8B-B14F-4D97-AF65-F5344CB8AC3E}">
        <p14:creationId xmlns:p14="http://schemas.microsoft.com/office/powerpoint/2010/main" val="1518130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73FA150-CE13-48AD-9403-D436257FE3D2}" type="slidenum">
              <a:rPr lang="en-US"/>
              <a:pPr>
                <a:defRPr/>
              </a:pPr>
              <a:t>‹#›</a:t>
            </a:fld>
            <a:endParaRPr lang="en-US" dirty="0"/>
          </a:p>
        </p:txBody>
      </p:sp>
    </p:spTree>
    <p:extLst>
      <p:ext uri="{BB962C8B-B14F-4D97-AF65-F5344CB8AC3E}">
        <p14:creationId xmlns:p14="http://schemas.microsoft.com/office/powerpoint/2010/main" val="1600927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0" y="190500"/>
            <a:ext cx="7010400"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524000" y="1905000"/>
            <a:ext cx="7010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98660"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endParaRPr lang="en-US"/>
          </a:p>
        </p:txBody>
      </p:sp>
      <p:sp>
        <p:nvSpPr>
          <p:cNvPr id="198661"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p>
        </p:txBody>
      </p:sp>
      <p:sp>
        <p:nvSpPr>
          <p:cNvPr id="198662"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DDA5CAC0-FA62-4745-A893-294F3B7D54FE}" type="slidenum">
              <a:rPr lang="en-US"/>
              <a:pPr>
                <a:defRPr/>
              </a:pPr>
              <a:t>‹#›</a:t>
            </a:fld>
            <a:endParaRPr lang="en-US" dirty="0"/>
          </a:p>
        </p:txBody>
      </p:sp>
      <p:sp>
        <p:nvSpPr>
          <p:cNvPr id="1031" name="Line 7"/>
          <p:cNvSpPr>
            <a:spLocks noChangeShapeType="1"/>
          </p:cNvSpPr>
          <p:nvPr/>
        </p:nvSpPr>
        <p:spPr bwMode="auto">
          <a:xfrm flipV="1">
            <a:off x="1371600" y="304800"/>
            <a:ext cx="0" cy="129540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2" name="Oval 8"/>
          <p:cNvSpPr>
            <a:spLocks noChangeArrowheads="1"/>
          </p:cNvSpPr>
          <p:nvPr/>
        </p:nvSpPr>
        <p:spPr bwMode="auto">
          <a:xfrm>
            <a:off x="152400" y="838200"/>
            <a:ext cx="228600" cy="2286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z="2400" smtClean="0">
              <a:latin typeface="Times New Roman" pitchFamily="18" charset="0"/>
            </a:endParaRPr>
          </a:p>
        </p:txBody>
      </p:sp>
      <p:sp>
        <p:nvSpPr>
          <p:cNvPr id="1033" name="Oval 9"/>
          <p:cNvSpPr>
            <a:spLocks noChangeArrowheads="1"/>
          </p:cNvSpPr>
          <p:nvPr/>
        </p:nvSpPr>
        <p:spPr bwMode="auto">
          <a:xfrm>
            <a:off x="539750" y="838200"/>
            <a:ext cx="228600" cy="2286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z="2400" smtClean="0">
              <a:latin typeface="Times New Roman" pitchFamily="18" charset="0"/>
            </a:endParaRPr>
          </a:p>
        </p:txBody>
      </p:sp>
      <p:sp>
        <p:nvSpPr>
          <p:cNvPr id="1034" name="Oval 10"/>
          <p:cNvSpPr>
            <a:spLocks noChangeArrowheads="1"/>
          </p:cNvSpPr>
          <p:nvPr/>
        </p:nvSpPr>
        <p:spPr bwMode="auto">
          <a:xfrm>
            <a:off x="927100" y="838200"/>
            <a:ext cx="228600" cy="22860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z="2400" smtClean="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4024"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 id="2147484025" r:id="rId12"/>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cs typeface="Arial" charset="0"/>
        </a:defRPr>
      </a:lvl2pPr>
      <a:lvl3pPr algn="l" rtl="0" eaLnBrk="0" fontAlgn="base" hangingPunct="0">
        <a:spcBef>
          <a:spcPct val="0"/>
        </a:spcBef>
        <a:spcAft>
          <a:spcPct val="0"/>
        </a:spcAft>
        <a:defRPr sz="4200">
          <a:solidFill>
            <a:schemeClr val="tx2"/>
          </a:solidFill>
          <a:latin typeface="Arial" charset="0"/>
          <a:cs typeface="Arial" charset="0"/>
        </a:defRPr>
      </a:lvl3pPr>
      <a:lvl4pPr algn="l" rtl="0" eaLnBrk="0" fontAlgn="base" hangingPunct="0">
        <a:spcBef>
          <a:spcPct val="0"/>
        </a:spcBef>
        <a:spcAft>
          <a:spcPct val="0"/>
        </a:spcAft>
        <a:defRPr sz="4200">
          <a:solidFill>
            <a:schemeClr val="tx2"/>
          </a:solidFill>
          <a:latin typeface="Arial" charset="0"/>
          <a:cs typeface="Arial" charset="0"/>
        </a:defRPr>
      </a:lvl4pPr>
      <a:lvl5pPr algn="l" rtl="0" eaLnBrk="0" fontAlgn="base" hangingPunct="0">
        <a:spcBef>
          <a:spcPct val="0"/>
        </a:spcBef>
        <a:spcAft>
          <a:spcPct val="0"/>
        </a:spcAft>
        <a:defRPr sz="4200">
          <a:solidFill>
            <a:schemeClr val="tx2"/>
          </a:solidFill>
          <a:latin typeface="Arial" charset="0"/>
          <a:cs typeface="Arial" charset="0"/>
        </a:defRPr>
      </a:lvl5pPr>
      <a:lvl6pPr marL="457200" algn="l" rtl="0" fontAlgn="base">
        <a:spcBef>
          <a:spcPct val="0"/>
        </a:spcBef>
        <a:spcAft>
          <a:spcPct val="0"/>
        </a:spcAft>
        <a:defRPr sz="4200">
          <a:solidFill>
            <a:schemeClr val="tx2"/>
          </a:solidFill>
          <a:latin typeface="Arial" charset="0"/>
          <a:cs typeface="Arial" charset="0"/>
        </a:defRPr>
      </a:lvl6pPr>
      <a:lvl7pPr marL="914400" algn="l" rtl="0" fontAlgn="base">
        <a:spcBef>
          <a:spcPct val="0"/>
        </a:spcBef>
        <a:spcAft>
          <a:spcPct val="0"/>
        </a:spcAft>
        <a:defRPr sz="4200">
          <a:solidFill>
            <a:schemeClr val="tx2"/>
          </a:solidFill>
          <a:latin typeface="Arial" charset="0"/>
          <a:cs typeface="Arial" charset="0"/>
        </a:defRPr>
      </a:lvl7pPr>
      <a:lvl8pPr marL="1371600" algn="l" rtl="0" fontAlgn="base">
        <a:spcBef>
          <a:spcPct val="0"/>
        </a:spcBef>
        <a:spcAft>
          <a:spcPct val="0"/>
        </a:spcAft>
        <a:defRPr sz="4200">
          <a:solidFill>
            <a:schemeClr val="tx2"/>
          </a:solidFill>
          <a:latin typeface="Arial" charset="0"/>
          <a:cs typeface="Arial" charset="0"/>
        </a:defRPr>
      </a:lvl8pPr>
      <a:lvl9pPr marL="1828800" algn="l" rtl="0" fontAlgn="base">
        <a:spcBef>
          <a:spcPct val="0"/>
        </a:spcBef>
        <a:spcAft>
          <a:spcPct val="0"/>
        </a:spcAft>
        <a:defRPr sz="42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l"/>
        <a:defRPr sz="2800">
          <a:solidFill>
            <a:schemeClr val="tx2"/>
          </a:solidFill>
          <a:latin typeface="+mn-lt"/>
          <a:cs typeface="+mn-cs"/>
        </a:defRPr>
      </a:lvl2pPr>
      <a:lvl3pPr marL="1143000" indent="-228600" algn="l" rtl="0" eaLnBrk="0" fontAlgn="base" hangingPunct="0">
        <a:spcBef>
          <a:spcPct val="20000"/>
        </a:spcBef>
        <a:spcAft>
          <a:spcPct val="0"/>
        </a:spcAft>
        <a:buClr>
          <a:schemeClr val="accent2"/>
        </a:buClr>
        <a:buChar char="•"/>
        <a:defRPr sz="2400">
          <a:solidFill>
            <a:schemeClr val="tx2"/>
          </a:solidFill>
          <a:latin typeface="+mn-lt"/>
          <a:cs typeface="+mn-cs"/>
        </a:defRPr>
      </a:lvl3pPr>
      <a:lvl4pPr marL="1600200" indent="-228600" algn="l" rtl="0" eaLnBrk="0" fontAlgn="base" hangingPunct="0">
        <a:spcBef>
          <a:spcPct val="20000"/>
        </a:spcBef>
        <a:spcAft>
          <a:spcPct val="0"/>
        </a:spcAft>
        <a:buClr>
          <a:schemeClr val="tx1"/>
        </a:buClr>
        <a:buChar char="•"/>
        <a:defRPr sz="2000">
          <a:solidFill>
            <a:schemeClr val="tx2"/>
          </a:solidFill>
          <a:latin typeface="+mn-lt"/>
          <a:cs typeface="+mn-cs"/>
        </a:defRPr>
      </a:lvl4pPr>
      <a:lvl5pPr marL="2057400" indent="-228600" algn="l" rtl="0" eaLnBrk="0" fontAlgn="base" hangingPunct="0">
        <a:spcBef>
          <a:spcPct val="20000"/>
        </a:spcBef>
        <a:spcAft>
          <a:spcPct val="0"/>
        </a:spcAft>
        <a:buChar char="•"/>
        <a:defRPr sz="2000">
          <a:solidFill>
            <a:schemeClr val="tx2"/>
          </a:solidFill>
          <a:latin typeface="+mn-lt"/>
          <a:cs typeface="+mn-cs"/>
        </a:defRPr>
      </a:lvl5pPr>
      <a:lvl6pPr marL="2514600" indent="-228600" algn="l" rtl="0" fontAlgn="base">
        <a:spcBef>
          <a:spcPct val="20000"/>
        </a:spcBef>
        <a:spcAft>
          <a:spcPct val="0"/>
        </a:spcAft>
        <a:buChar char="•"/>
        <a:defRPr sz="2000">
          <a:solidFill>
            <a:schemeClr val="tx2"/>
          </a:solidFill>
          <a:latin typeface="+mn-lt"/>
          <a:cs typeface="+mn-cs"/>
        </a:defRPr>
      </a:lvl6pPr>
      <a:lvl7pPr marL="2971800" indent="-228600" algn="l" rtl="0" fontAlgn="base">
        <a:spcBef>
          <a:spcPct val="20000"/>
        </a:spcBef>
        <a:spcAft>
          <a:spcPct val="0"/>
        </a:spcAft>
        <a:buChar char="•"/>
        <a:defRPr sz="2000">
          <a:solidFill>
            <a:schemeClr val="tx2"/>
          </a:solidFill>
          <a:latin typeface="+mn-lt"/>
          <a:cs typeface="+mn-cs"/>
        </a:defRPr>
      </a:lvl7pPr>
      <a:lvl8pPr marL="3429000" indent="-228600" algn="l" rtl="0" fontAlgn="base">
        <a:spcBef>
          <a:spcPct val="20000"/>
        </a:spcBef>
        <a:spcAft>
          <a:spcPct val="0"/>
        </a:spcAft>
        <a:buChar char="•"/>
        <a:defRPr sz="2000">
          <a:solidFill>
            <a:schemeClr val="tx2"/>
          </a:solidFill>
          <a:latin typeface="+mn-lt"/>
          <a:cs typeface="+mn-cs"/>
        </a:defRPr>
      </a:lvl8pPr>
      <a:lvl9pPr marL="3886200" indent="-228600" algn="l" rtl="0" fontAlgn="base">
        <a:spcBef>
          <a:spcPct val="20000"/>
        </a:spcBef>
        <a:spcAft>
          <a:spcPct val="0"/>
        </a:spcAft>
        <a:buChar char="•"/>
        <a:defRPr sz="2000">
          <a:solidFill>
            <a:schemeClr val="tx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Microsoft_Excel_Char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frm=1&amp;source=images&amp;cd=&amp;cad=rja&amp;docid=tGEP4E8y6QYctM&amp;tbnid=IvJp5QZfX3ITOM:&amp;ved=0CAUQjRw&amp;url=http%3A%2F%2Fwww.youtube.com%2Fall_comments%3Fv%3DjBy9VDEWKOE&amp;ei=-HBgUfvtD6WC2gXj0oHYBA&amp;psig=AFQjCNH_sQm9ugMNEvIpUGRuYFikj-2Lqg&amp;ust=1365361258736948"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1981200" y="1524000"/>
            <a:ext cx="6477000" cy="1752600"/>
          </a:xfrm>
        </p:spPr>
        <p:txBody>
          <a:bodyPr/>
          <a:lstStyle/>
          <a:p>
            <a:pPr eaLnBrk="1" hangingPunct="1"/>
            <a:r>
              <a:rPr lang="en-US" altLang="en-US" sz="4800" dirty="0" smtClean="0"/>
              <a:t>Outcomes Assessment and Course Design</a:t>
            </a:r>
          </a:p>
        </p:txBody>
      </p:sp>
      <p:sp>
        <p:nvSpPr>
          <p:cNvPr id="4099" name="Rectangle 5"/>
          <p:cNvSpPr>
            <a:spLocks noGrp="1" noChangeArrowheads="1"/>
          </p:cNvSpPr>
          <p:nvPr>
            <p:ph type="subTitle" idx="1"/>
          </p:nvPr>
        </p:nvSpPr>
        <p:spPr/>
        <p:txBody>
          <a:bodyPr/>
          <a:lstStyle/>
          <a:p>
            <a:pPr eaLnBrk="1" hangingPunct="1"/>
            <a:r>
              <a:rPr lang="en-US" altLang="en-US" sz="2600" dirty="0" smtClean="0"/>
              <a:t>Barbara </a:t>
            </a:r>
            <a:r>
              <a:rPr lang="en-US" altLang="en-US" sz="2600" dirty="0" err="1" smtClean="0"/>
              <a:t>Glesner</a:t>
            </a:r>
            <a:r>
              <a:rPr lang="en-US" altLang="en-US" sz="2600" smtClean="0"/>
              <a:t> Fines</a:t>
            </a:r>
          </a:p>
          <a:p>
            <a:pPr eaLnBrk="1" hangingPunct="1"/>
            <a:r>
              <a:rPr lang="en-US" altLang="en-US" sz="2600" smtClean="0"/>
              <a:t>Associate Dean for Faculty Development</a:t>
            </a:r>
          </a:p>
          <a:p>
            <a:pPr eaLnBrk="1" hangingPunct="1"/>
            <a:r>
              <a:rPr lang="en-US" altLang="en-US" sz="2600" smtClean="0"/>
              <a:t>Rubey M. Hulen Professor of Law</a:t>
            </a:r>
          </a:p>
          <a:p>
            <a:pPr eaLnBrk="1" hangingPunct="1"/>
            <a:r>
              <a:rPr lang="en-US" altLang="en-US" sz="2600" smtClean="0"/>
              <a:t>UMKC</a:t>
            </a:r>
          </a:p>
        </p:txBody>
      </p:sp>
    </p:spTree>
  </p:cSld>
  <p:clrMapOvr>
    <a:masterClrMapping/>
  </p:clrMapOvr>
  <p:transition advTm="3928"/>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Coverage is Overrated</a:t>
            </a:r>
          </a:p>
        </p:txBody>
      </p:sp>
      <p:sp>
        <p:nvSpPr>
          <p:cNvPr id="13315" name="Content Placeholder 2"/>
          <p:cNvSpPr>
            <a:spLocks noGrp="1"/>
          </p:cNvSpPr>
          <p:nvPr>
            <p:ph idx="1"/>
          </p:nvPr>
        </p:nvSpPr>
        <p:spPr/>
        <p:txBody>
          <a:bodyPr/>
          <a:lstStyle/>
          <a:p>
            <a:r>
              <a:rPr lang="en-US" altLang="en-US" dirty="0" smtClean="0"/>
              <a:t>We can’t cover it all</a:t>
            </a:r>
          </a:p>
          <a:p>
            <a:r>
              <a:rPr lang="en-US" altLang="en-US" dirty="0" smtClean="0"/>
              <a:t>More coverage results in less learning</a:t>
            </a:r>
          </a:p>
        </p:txBody>
      </p:sp>
    </p:spTree>
  </p:cSld>
  <p:clrMapOvr>
    <a:masterClrMapping/>
  </p:clrMapOvr>
  <p:transition spd="slow" advTm="23103"/>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524000" y="190500"/>
            <a:ext cx="7010400" cy="1008063"/>
          </a:xfrm>
        </p:spPr>
        <p:txBody>
          <a:bodyPr/>
          <a:lstStyle/>
          <a:p>
            <a:pPr algn="ctr"/>
            <a:r>
              <a:rPr lang="en-US" altLang="en-US" sz="4000" b="1" dirty="0" smtClean="0"/>
              <a:t>Assessments</a:t>
            </a:r>
          </a:p>
        </p:txBody>
      </p:sp>
      <p:sp>
        <p:nvSpPr>
          <p:cNvPr id="4" name="Oval 3"/>
          <p:cNvSpPr/>
          <p:nvPr/>
        </p:nvSpPr>
        <p:spPr>
          <a:xfrm>
            <a:off x="2590800" y="2224088"/>
            <a:ext cx="3784600" cy="34702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6" name="Straight Connector 5"/>
          <p:cNvCxnSpPr>
            <a:stCxn id="4" idx="0"/>
            <a:endCxn id="4" idx="4"/>
          </p:cNvCxnSpPr>
          <p:nvPr/>
        </p:nvCxnSpPr>
        <p:spPr>
          <a:xfrm>
            <a:off x="4483100" y="2224088"/>
            <a:ext cx="0" cy="347027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4" idx="2"/>
            <a:endCxn id="4" idx="6"/>
          </p:cNvCxnSpPr>
          <p:nvPr/>
        </p:nvCxnSpPr>
        <p:spPr>
          <a:xfrm>
            <a:off x="2590800" y="3959225"/>
            <a:ext cx="37846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342" name="TextBox 9"/>
          <p:cNvSpPr txBox="1">
            <a:spLocks noChangeArrowheads="1"/>
          </p:cNvSpPr>
          <p:nvPr/>
        </p:nvSpPr>
        <p:spPr bwMode="auto">
          <a:xfrm>
            <a:off x="2590800" y="3213989"/>
            <a:ext cx="20419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algn="ctr" eaLnBrk="1" hangingPunct="1">
              <a:spcBef>
                <a:spcPct val="0"/>
              </a:spcBef>
              <a:buClrTx/>
              <a:buSzTx/>
              <a:buFontTx/>
              <a:buNone/>
            </a:pPr>
            <a:r>
              <a:rPr lang="en-US" altLang="en-US" sz="2400" dirty="0">
                <a:solidFill>
                  <a:schemeClr val="tx1"/>
                </a:solidFill>
              </a:rPr>
              <a:t>Performance</a:t>
            </a:r>
          </a:p>
        </p:txBody>
      </p:sp>
      <p:sp>
        <p:nvSpPr>
          <p:cNvPr id="14343" name="TextBox 10"/>
          <p:cNvSpPr txBox="1">
            <a:spLocks noChangeArrowheads="1"/>
          </p:cNvSpPr>
          <p:nvPr/>
        </p:nvSpPr>
        <p:spPr bwMode="auto">
          <a:xfrm>
            <a:off x="4714875" y="3258666"/>
            <a:ext cx="1428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2800" dirty="0">
                <a:solidFill>
                  <a:schemeClr val="tx1"/>
                </a:solidFill>
              </a:rPr>
              <a:t>Tests</a:t>
            </a:r>
          </a:p>
        </p:txBody>
      </p:sp>
      <p:sp>
        <p:nvSpPr>
          <p:cNvPr id="14344" name="TextBox 11"/>
          <p:cNvSpPr txBox="1">
            <a:spLocks noChangeArrowheads="1"/>
          </p:cNvSpPr>
          <p:nvPr/>
        </p:nvSpPr>
        <p:spPr bwMode="auto">
          <a:xfrm>
            <a:off x="2471287" y="4204960"/>
            <a:ext cx="19737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algn="ctr" eaLnBrk="1" hangingPunct="1">
              <a:spcBef>
                <a:spcPct val="0"/>
              </a:spcBef>
              <a:buClrTx/>
              <a:buSzTx/>
              <a:buFontTx/>
              <a:buNone/>
            </a:pPr>
            <a:r>
              <a:rPr lang="en-US" altLang="en-US" sz="2400" dirty="0" smtClean="0">
                <a:solidFill>
                  <a:schemeClr val="tx1"/>
                </a:solidFill>
              </a:rPr>
              <a:t>Observation</a:t>
            </a:r>
            <a:endParaRPr lang="en-US" altLang="en-US" sz="2400" dirty="0">
              <a:solidFill>
                <a:schemeClr val="tx1"/>
              </a:solidFill>
            </a:endParaRPr>
          </a:p>
        </p:txBody>
      </p:sp>
      <p:sp>
        <p:nvSpPr>
          <p:cNvPr id="14345" name="TextBox 12"/>
          <p:cNvSpPr txBox="1">
            <a:spLocks noChangeArrowheads="1"/>
          </p:cNvSpPr>
          <p:nvPr/>
        </p:nvSpPr>
        <p:spPr bwMode="auto">
          <a:xfrm>
            <a:off x="4540250" y="4025900"/>
            <a:ext cx="19898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algn="ctr" eaLnBrk="1" hangingPunct="1">
              <a:spcBef>
                <a:spcPct val="0"/>
              </a:spcBef>
              <a:buClrTx/>
              <a:buSzTx/>
              <a:buFontTx/>
              <a:buNone/>
            </a:pPr>
            <a:r>
              <a:rPr lang="en-US" altLang="en-US" sz="2400" dirty="0">
                <a:solidFill>
                  <a:schemeClr val="tx1"/>
                </a:solidFill>
              </a:rPr>
              <a:t>Peer &amp; Self </a:t>
            </a:r>
            <a:r>
              <a:rPr lang="en-US" altLang="en-US" sz="2400" dirty="0" smtClean="0">
                <a:solidFill>
                  <a:schemeClr val="tx1"/>
                </a:solidFill>
              </a:rPr>
              <a:t>Assessment</a:t>
            </a:r>
            <a:endParaRPr lang="en-US" altLang="en-US" sz="2400" dirty="0">
              <a:solidFill>
                <a:schemeClr val="tx1"/>
              </a:solidFill>
            </a:endParaRPr>
          </a:p>
        </p:txBody>
      </p:sp>
      <p:cxnSp>
        <p:nvCxnSpPr>
          <p:cNvPr id="15" name="Straight Arrow Connector 14"/>
          <p:cNvCxnSpPr>
            <a:stCxn id="4" idx="7"/>
          </p:cNvCxnSpPr>
          <p:nvPr/>
        </p:nvCxnSpPr>
        <p:spPr>
          <a:xfrm flipV="1">
            <a:off x="5821363" y="2230438"/>
            <a:ext cx="90487" cy="501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47" name="TextBox 17"/>
          <p:cNvSpPr txBox="1">
            <a:spLocks noChangeArrowheads="1"/>
          </p:cNvSpPr>
          <p:nvPr/>
        </p:nvSpPr>
        <p:spPr bwMode="auto">
          <a:xfrm>
            <a:off x="7010399" y="1676400"/>
            <a:ext cx="180657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None/>
            </a:pPr>
            <a:r>
              <a:rPr lang="en-US" altLang="en-US" sz="2800" dirty="0">
                <a:solidFill>
                  <a:schemeClr val="tx1"/>
                </a:solidFill>
              </a:rPr>
              <a:t>Quiz/ Midterm</a:t>
            </a:r>
          </a:p>
        </p:txBody>
      </p:sp>
      <p:cxnSp>
        <p:nvCxnSpPr>
          <p:cNvPr id="21" name="Straight Arrow Connector 20"/>
          <p:cNvCxnSpPr>
            <a:stCxn id="4" idx="7"/>
            <a:endCxn id="14347" idx="1"/>
          </p:cNvCxnSpPr>
          <p:nvPr/>
        </p:nvCxnSpPr>
        <p:spPr>
          <a:xfrm flipV="1">
            <a:off x="5821158" y="2153454"/>
            <a:ext cx="1189241" cy="5788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49" name="TextBox 23"/>
          <p:cNvSpPr txBox="1">
            <a:spLocks noChangeArrowheads="1"/>
          </p:cNvSpPr>
          <p:nvPr/>
        </p:nvSpPr>
        <p:spPr bwMode="auto">
          <a:xfrm>
            <a:off x="5397500" y="1198563"/>
            <a:ext cx="263048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None/>
            </a:pPr>
            <a:r>
              <a:rPr lang="en-US" altLang="en-US" sz="2800" dirty="0">
                <a:solidFill>
                  <a:schemeClr val="tx1"/>
                </a:solidFill>
              </a:rPr>
              <a:t>Final projects/ papers</a:t>
            </a:r>
          </a:p>
        </p:txBody>
      </p:sp>
      <p:sp>
        <p:nvSpPr>
          <p:cNvPr id="14350" name="TextBox 24"/>
          <p:cNvSpPr txBox="1">
            <a:spLocks noChangeArrowheads="1"/>
          </p:cNvSpPr>
          <p:nvPr/>
        </p:nvSpPr>
        <p:spPr bwMode="auto">
          <a:xfrm>
            <a:off x="7238999" y="2638425"/>
            <a:ext cx="157797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2800" dirty="0">
                <a:solidFill>
                  <a:schemeClr val="tx1"/>
                </a:solidFill>
              </a:rPr>
              <a:t>Final </a:t>
            </a:r>
            <a:r>
              <a:rPr lang="en-US" altLang="en-US" sz="2800" dirty="0" smtClean="0">
                <a:solidFill>
                  <a:schemeClr val="tx1"/>
                </a:solidFill>
              </a:rPr>
              <a:t>Exam</a:t>
            </a:r>
            <a:endParaRPr lang="en-US" altLang="en-US" sz="2800" dirty="0">
              <a:solidFill>
                <a:schemeClr val="tx1"/>
              </a:solidFill>
            </a:endParaRPr>
          </a:p>
        </p:txBody>
      </p:sp>
      <p:cxnSp>
        <p:nvCxnSpPr>
          <p:cNvPr id="28" name="Straight Arrow Connector 27"/>
          <p:cNvCxnSpPr>
            <a:stCxn id="4" idx="1"/>
          </p:cNvCxnSpPr>
          <p:nvPr/>
        </p:nvCxnSpPr>
        <p:spPr>
          <a:xfrm flipV="1">
            <a:off x="3144838" y="2000250"/>
            <a:ext cx="396875" cy="7318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4" idx="1"/>
          </p:cNvCxnSpPr>
          <p:nvPr/>
        </p:nvCxnSpPr>
        <p:spPr>
          <a:xfrm flipH="1" flipV="1">
            <a:off x="2590800" y="2133600"/>
            <a:ext cx="554038" cy="598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 idx="1"/>
          </p:cNvCxnSpPr>
          <p:nvPr/>
        </p:nvCxnSpPr>
        <p:spPr>
          <a:xfrm flipH="1">
            <a:off x="2286000" y="2732088"/>
            <a:ext cx="858838" cy="904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4" idx="3"/>
          </p:cNvCxnSpPr>
          <p:nvPr/>
        </p:nvCxnSpPr>
        <p:spPr>
          <a:xfrm flipH="1" flipV="1">
            <a:off x="1638300" y="4806950"/>
            <a:ext cx="1506538" cy="377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55" name="TextBox 41"/>
          <p:cNvSpPr txBox="1">
            <a:spLocks noChangeArrowheads="1"/>
          </p:cNvSpPr>
          <p:nvPr/>
        </p:nvSpPr>
        <p:spPr bwMode="auto">
          <a:xfrm>
            <a:off x="304800" y="3458146"/>
            <a:ext cx="2286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2800" dirty="0">
                <a:solidFill>
                  <a:schemeClr val="tx1"/>
                </a:solidFill>
              </a:rPr>
              <a:t>Student</a:t>
            </a:r>
            <a:r>
              <a:rPr lang="en-US" altLang="en-US" sz="2800" b="1" dirty="0">
                <a:solidFill>
                  <a:schemeClr val="tx1"/>
                </a:solidFill>
              </a:rPr>
              <a:t> </a:t>
            </a:r>
            <a:r>
              <a:rPr lang="en-US" altLang="en-US" sz="2800" dirty="0">
                <a:solidFill>
                  <a:schemeClr val="tx1"/>
                </a:solidFill>
              </a:rPr>
              <a:t>participation &amp; dialogue</a:t>
            </a:r>
          </a:p>
        </p:txBody>
      </p:sp>
      <p:sp>
        <p:nvSpPr>
          <p:cNvPr id="14356" name="TextBox 42"/>
          <p:cNvSpPr txBox="1">
            <a:spLocks noChangeArrowheads="1"/>
          </p:cNvSpPr>
          <p:nvPr/>
        </p:nvSpPr>
        <p:spPr bwMode="auto">
          <a:xfrm>
            <a:off x="0" y="2649538"/>
            <a:ext cx="2286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2800" dirty="0">
                <a:solidFill>
                  <a:schemeClr val="tx1"/>
                </a:solidFill>
              </a:rPr>
              <a:t>Simulations</a:t>
            </a:r>
          </a:p>
        </p:txBody>
      </p:sp>
      <p:sp>
        <p:nvSpPr>
          <p:cNvPr id="14357" name="TextBox 43"/>
          <p:cNvSpPr txBox="1">
            <a:spLocks noChangeArrowheads="1"/>
          </p:cNvSpPr>
          <p:nvPr/>
        </p:nvSpPr>
        <p:spPr bwMode="auto">
          <a:xfrm>
            <a:off x="962820" y="1509584"/>
            <a:ext cx="190499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None/>
            </a:pPr>
            <a:r>
              <a:rPr lang="en-US" altLang="en-US" sz="2800" dirty="0">
                <a:solidFill>
                  <a:schemeClr val="tx1"/>
                </a:solidFill>
              </a:rPr>
              <a:t>Service</a:t>
            </a:r>
            <a:r>
              <a:rPr lang="en-US" altLang="en-US" sz="1800" dirty="0" smtClean="0">
                <a:solidFill>
                  <a:schemeClr val="tx1"/>
                </a:solidFill>
              </a:rPr>
              <a:t> </a:t>
            </a:r>
            <a:r>
              <a:rPr lang="en-US" altLang="en-US" sz="2800" dirty="0" smtClean="0">
                <a:solidFill>
                  <a:schemeClr val="tx1"/>
                </a:solidFill>
              </a:rPr>
              <a:t>Learning</a:t>
            </a:r>
            <a:endParaRPr lang="en-US" altLang="en-US" sz="2800" dirty="0">
              <a:solidFill>
                <a:schemeClr val="tx1"/>
              </a:solidFill>
            </a:endParaRPr>
          </a:p>
        </p:txBody>
      </p:sp>
      <p:cxnSp>
        <p:nvCxnSpPr>
          <p:cNvPr id="45" name="Straight Arrow Connector 44"/>
          <p:cNvCxnSpPr>
            <a:stCxn id="4" idx="3"/>
            <a:endCxn id="14359" idx="3"/>
          </p:cNvCxnSpPr>
          <p:nvPr/>
        </p:nvCxnSpPr>
        <p:spPr>
          <a:xfrm flipH="1">
            <a:off x="2286000" y="5186153"/>
            <a:ext cx="859042" cy="7582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59" name="TextBox 47"/>
          <p:cNvSpPr txBox="1">
            <a:spLocks noChangeArrowheads="1"/>
          </p:cNvSpPr>
          <p:nvPr/>
        </p:nvSpPr>
        <p:spPr bwMode="auto">
          <a:xfrm>
            <a:off x="457200" y="5467350"/>
            <a:ext cx="18288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2800" dirty="0">
                <a:solidFill>
                  <a:schemeClr val="tx1"/>
                </a:solidFill>
              </a:rPr>
              <a:t>Reflection papers</a:t>
            </a:r>
          </a:p>
        </p:txBody>
      </p:sp>
      <p:sp>
        <p:nvSpPr>
          <p:cNvPr id="14360" name="TextBox 48"/>
          <p:cNvSpPr txBox="1">
            <a:spLocks noChangeArrowheads="1"/>
          </p:cNvSpPr>
          <p:nvPr/>
        </p:nvSpPr>
        <p:spPr bwMode="auto">
          <a:xfrm>
            <a:off x="3071812" y="1463418"/>
            <a:ext cx="16430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None/>
            </a:pPr>
            <a:r>
              <a:rPr lang="en-US" altLang="en-US" sz="2800" dirty="0">
                <a:solidFill>
                  <a:schemeClr val="tx1"/>
                </a:solidFill>
              </a:rPr>
              <a:t>Drafting</a:t>
            </a:r>
          </a:p>
        </p:txBody>
      </p:sp>
      <p:cxnSp>
        <p:nvCxnSpPr>
          <p:cNvPr id="50" name="Straight Arrow Connector 49"/>
          <p:cNvCxnSpPr>
            <a:stCxn id="4" idx="7"/>
            <a:endCxn id="14350" idx="1"/>
          </p:cNvCxnSpPr>
          <p:nvPr/>
        </p:nvCxnSpPr>
        <p:spPr>
          <a:xfrm>
            <a:off x="5821158" y="2732298"/>
            <a:ext cx="1417841" cy="3831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 idx="5"/>
            <a:endCxn id="14367" idx="1"/>
          </p:cNvCxnSpPr>
          <p:nvPr/>
        </p:nvCxnSpPr>
        <p:spPr>
          <a:xfrm>
            <a:off x="5821158" y="5186153"/>
            <a:ext cx="1341642" cy="209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4" idx="3"/>
          </p:cNvCxnSpPr>
          <p:nvPr/>
        </p:nvCxnSpPr>
        <p:spPr>
          <a:xfrm>
            <a:off x="3144838" y="5184775"/>
            <a:ext cx="169862" cy="6064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64" name="TextBox 54"/>
          <p:cNvSpPr txBox="1">
            <a:spLocks noChangeArrowheads="1"/>
          </p:cNvSpPr>
          <p:nvPr/>
        </p:nvSpPr>
        <p:spPr bwMode="auto">
          <a:xfrm>
            <a:off x="2471286" y="5832475"/>
            <a:ext cx="216148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algn="ctr" eaLnBrk="1" hangingPunct="1">
              <a:spcBef>
                <a:spcPct val="0"/>
              </a:spcBef>
              <a:buClrTx/>
              <a:buSzTx/>
              <a:buFontTx/>
              <a:buNone/>
            </a:pPr>
            <a:r>
              <a:rPr lang="en-US" altLang="en-US" sz="2800" dirty="0">
                <a:solidFill>
                  <a:schemeClr val="tx1"/>
                </a:solidFill>
              </a:rPr>
              <a:t>Individual conferences</a:t>
            </a:r>
          </a:p>
        </p:txBody>
      </p:sp>
      <p:cxnSp>
        <p:nvCxnSpPr>
          <p:cNvPr id="56" name="Straight Arrow Connector 55"/>
          <p:cNvCxnSpPr>
            <a:stCxn id="4" idx="5"/>
          </p:cNvCxnSpPr>
          <p:nvPr/>
        </p:nvCxnSpPr>
        <p:spPr>
          <a:xfrm>
            <a:off x="5821363" y="5184775"/>
            <a:ext cx="350837" cy="377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66" name="TextBox 59"/>
          <p:cNvSpPr txBox="1">
            <a:spLocks noChangeArrowheads="1"/>
          </p:cNvSpPr>
          <p:nvPr/>
        </p:nvSpPr>
        <p:spPr bwMode="auto">
          <a:xfrm>
            <a:off x="6172200" y="5770563"/>
            <a:ext cx="24384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algn="ctr" eaLnBrk="1" hangingPunct="1">
              <a:spcBef>
                <a:spcPct val="0"/>
              </a:spcBef>
              <a:buClrTx/>
              <a:buSzTx/>
              <a:buFontTx/>
              <a:buNone/>
            </a:pPr>
            <a:r>
              <a:rPr lang="en-US" altLang="en-US" sz="2800" dirty="0">
                <a:solidFill>
                  <a:schemeClr val="tx1"/>
                </a:solidFill>
              </a:rPr>
              <a:t>Small</a:t>
            </a:r>
            <a:r>
              <a:rPr lang="en-US" altLang="en-US" sz="1800" dirty="0">
                <a:solidFill>
                  <a:schemeClr val="tx1"/>
                </a:solidFill>
              </a:rPr>
              <a:t> </a:t>
            </a:r>
            <a:r>
              <a:rPr lang="en-US" altLang="en-US" sz="2800" dirty="0">
                <a:solidFill>
                  <a:schemeClr val="tx1"/>
                </a:solidFill>
              </a:rPr>
              <a:t>group</a:t>
            </a:r>
            <a:r>
              <a:rPr lang="en-US" altLang="en-US" sz="1800" dirty="0">
                <a:solidFill>
                  <a:schemeClr val="tx1"/>
                </a:solidFill>
              </a:rPr>
              <a:t> </a:t>
            </a:r>
            <a:r>
              <a:rPr lang="en-US" altLang="en-US" sz="2800" dirty="0">
                <a:solidFill>
                  <a:schemeClr val="tx1"/>
                </a:solidFill>
              </a:rPr>
              <a:t>discussions</a:t>
            </a:r>
          </a:p>
        </p:txBody>
      </p:sp>
      <p:sp>
        <p:nvSpPr>
          <p:cNvPr id="14367" name="TextBox 60"/>
          <p:cNvSpPr txBox="1">
            <a:spLocks noChangeArrowheads="1"/>
          </p:cNvSpPr>
          <p:nvPr/>
        </p:nvSpPr>
        <p:spPr bwMode="auto">
          <a:xfrm>
            <a:off x="7162800" y="4806950"/>
            <a:ext cx="1447800"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algn="ctr" eaLnBrk="1" hangingPunct="1">
              <a:spcBef>
                <a:spcPct val="0"/>
              </a:spcBef>
              <a:buClrTx/>
              <a:buSzTx/>
              <a:buFontTx/>
              <a:buNone/>
            </a:pPr>
            <a:r>
              <a:rPr lang="en-US" altLang="en-US" sz="1800" dirty="0">
                <a:solidFill>
                  <a:schemeClr val="tx1"/>
                </a:solidFill>
              </a:rPr>
              <a:t> </a:t>
            </a:r>
            <a:r>
              <a:rPr lang="en-US" altLang="en-US" sz="2800" dirty="0">
                <a:solidFill>
                  <a:schemeClr val="tx1"/>
                </a:solidFill>
              </a:rPr>
              <a:t>Rubrics</a:t>
            </a:r>
          </a:p>
        </p:txBody>
      </p:sp>
      <p:sp>
        <p:nvSpPr>
          <p:cNvPr id="14368" name="TextBox 61"/>
          <p:cNvSpPr txBox="1">
            <a:spLocks noChangeArrowheads="1"/>
          </p:cNvSpPr>
          <p:nvPr/>
        </p:nvSpPr>
        <p:spPr bwMode="auto">
          <a:xfrm>
            <a:off x="7140575" y="3943350"/>
            <a:ext cx="1676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2800" dirty="0">
                <a:solidFill>
                  <a:schemeClr val="tx1"/>
                </a:solidFill>
              </a:rPr>
              <a:t>Models</a:t>
            </a:r>
          </a:p>
        </p:txBody>
      </p:sp>
      <p:cxnSp>
        <p:nvCxnSpPr>
          <p:cNvPr id="63" name="Straight Arrow Connector 62"/>
          <p:cNvCxnSpPr>
            <a:stCxn id="4" idx="5"/>
            <a:endCxn id="14368" idx="1"/>
          </p:cNvCxnSpPr>
          <p:nvPr/>
        </p:nvCxnSpPr>
        <p:spPr>
          <a:xfrm flipV="1">
            <a:off x="5821158" y="4204960"/>
            <a:ext cx="1319417" cy="9811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8269438"/>
      </p:ext>
    </p:extLst>
  </p:cSld>
  <p:clrMapOvr>
    <a:masterClrMapping/>
  </p:clrMapOvr>
  <p:transition spd="slow" advTm="22879"/>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524000" y="190500"/>
            <a:ext cx="7010400" cy="1008063"/>
          </a:xfrm>
        </p:spPr>
        <p:txBody>
          <a:bodyPr/>
          <a:lstStyle/>
          <a:p>
            <a:pPr algn="ctr"/>
            <a:r>
              <a:rPr lang="en-US" altLang="en-US" sz="4000" b="1" dirty="0" smtClean="0"/>
              <a:t>Assessments</a:t>
            </a:r>
          </a:p>
        </p:txBody>
      </p:sp>
      <p:sp>
        <p:nvSpPr>
          <p:cNvPr id="4" name="Oval 3"/>
          <p:cNvSpPr/>
          <p:nvPr/>
        </p:nvSpPr>
        <p:spPr>
          <a:xfrm>
            <a:off x="2590800" y="2224088"/>
            <a:ext cx="3784600" cy="34702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6" name="Straight Connector 5"/>
          <p:cNvCxnSpPr>
            <a:stCxn id="4" idx="0"/>
            <a:endCxn id="4" idx="4"/>
          </p:cNvCxnSpPr>
          <p:nvPr/>
        </p:nvCxnSpPr>
        <p:spPr>
          <a:xfrm>
            <a:off x="4483100" y="2224088"/>
            <a:ext cx="0" cy="347027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4" idx="2"/>
            <a:endCxn id="4" idx="6"/>
          </p:cNvCxnSpPr>
          <p:nvPr/>
        </p:nvCxnSpPr>
        <p:spPr>
          <a:xfrm>
            <a:off x="2590800" y="3959225"/>
            <a:ext cx="37846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342" name="TextBox 9"/>
          <p:cNvSpPr txBox="1">
            <a:spLocks noChangeArrowheads="1"/>
          </p:cNvSpPr>
          <p:nvPr/>
        </p:nvSpPr>
        <p:spPr bwMode="auto">
          <a:xfrm>
            <a:off x="2901950" y="3187700"/>
            <a:ext cx="16113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algn="ctr" eaLnBrk="1" hangingPunct="1">
              <a:spcBef>
                <a:spcPct val="0"/>
              </a:spcBef>
              <a:buClrTx/>
              <a:buSzTx/>
              <a:buFontTx/>
              <a:buNone/>
            </a:pPr>
            <a:r>
              <a:rPr lang="en-US" altLang="en-US" sz="1800" dirty="0">
                <a:solidFill>
                  <a:schemeClr val="tx1"/>
                </a:solidFill>
              </a:rPr>
              <a:t>Performance</a:t>
            </a:r>
          </a:p>
        </p:txBody>
      </p:sp>
      <p:sp>
        <p:nvSpPr>
          <p:cNvPr id="14343" name="TextBox 10"/>
          <p:cNvSpPr txBox="1">
            <a:spLocks noChangeArrowheads="1"/>
          </p:cNvSpPr>
          <p:nvPr/>
        </p:nvSpPr>
        <p:spPr bwMode="auto">
          <a:xfrm>
            <a:off x="4616450" y="3317875"/>
            <a:ext cx="14287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3600" b="1" dirty="0">
                <a:solidFill>
                  <a:schemeClr val="tx1"/>
                </a:solidFill>
              </a:rPr>
              <a:t>Tests</a:t>
            </a:r>
          </a:p>
        </p:txBody>
      </p:sp>
      <p:sp>
        <p:nvSpPr>
          <p:cNvPr id="14344" name="TextBox 11"/>
          <p:cNvSpPr txBox="1">
            <a:spLocks noChangeArrowheads="1"/>
          </p:cNvSpPr>
          <p:nvPr/>
        </p:nvSpPr>
        <p:spPr bwMode="auto">
          <a:xfrm>
            <a:off x="2759075" y="4038600"/>
            <a:ext cx="17399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algn="ctr" eaLnBrk="1" hangingPunct="1">
              <a:spcBef>
                <a:spcPct val="0"/>
              </a:spcBef>
              <a:buClrTx/>
              <a:buSzTx/>
              <a:buFontTx/>
              <a:buNone/>
            </a:pPr>
            <a:r>
              <a:rPr lang="en-US" altLang="en-US" sz="1800" dirty="0">
                <a:solidFill>
                  <a:schemeClr val="tx1"/>
                </a:solidFill>
              </a:rPr>
              <a:t>Observations &amp; Perceptions</a:t>
            </a:r>
          </a:p>
        </p:txBody>
      </p:sp>
      <p:sp>
        <p:nvSpPr>
          <p:cNvPr id="14345" name="TextBox 12"/>
          <p:cNvSpPr txBox="1">
            <a:spLocks noChangeArrowheads="1"/>
          </p:cNvSpPr>
          <p:nvPr/>
        </p:nvSpPr>
        <p:spPr bwMode="auto">
          <a:xfrm>
            <a:off x="4540250" y="4025900"/>
            <a:ext cx="1835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algn="ctr" eaLnBrk="1" hangingPunct="1">
              <a:spcBef>
                <a:spcPct val="0"/>
              </a:spcBef>
              <a:buClrTx/>
              <a:buSzTx/>
              <a:buFontTx/>
              <a:buNone/>
            </a:pPr>
            <a:r>
              <a:rPr lang="en-US" altLang="en-US" sz="1800" dirty="0">
                <a:solidFill>
                  <a:schemeClr val="tx1"/>
                </a:solidFill>
              </a:rPr>
              <a:t>Peer &amp; Self Assessments</a:t>
            </a:r>
          </a:p>
        </p:txBody>
      </p:sp>
      <p:cxnSp>
        <p:nvCxnSpPr>
          <p:cNvPr id="15" name="Straight Arrow Connector 14"/>
          <p:cNvCxnSpPr>
            <a:stCxn id="4" idx="7"/>
          </p:cNvCxnSpPr>
          <p:nvPr/>
        </p:nvCxnSpPr>
        <p:spPr>
          <a:xfrm flipV="1">
            <a:off x="5821363" y="2230438"/>
            <a:ext cx="90487" cy="501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47" name="TextBox 17"/>
          <p:cNvSpPr txBox="1">
            <a:spLocks noChangeArrowheads="1"/>
          </p:cNvSpPr>
          <p:nvPr/>
        </p:nvSpPr>
        <p:spPr bwMode="auto">
          <a:xfrm>
            <a:off x="7010400" y="1676400"/>
            <a:ext cx="1295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1800" dirty="0">
                <a:solidFill>
                  <a:schemeClr val="tx1"/>
                </a:solidFill>
              </a:rPr>
              <a:t>Quiz/ Midterm</a:t>
            </a:r>
          </a:p>
        </p:txBody>
      </p:sp>
      <p:cxnSp>
        <p:nvCxnSpPr>
          <p:cNvPr id="21" name="Straight Arrow Connector 20"/>
          <p:cNvCxnSpPr>
            <a:stCxn id="4" idx="7"/>
            <a:endCxn id="14347" idx="1"/>
          </p:cNvCxnSpPr>
          <p:nvPr/>
        </p:nvCxnSpPr>
        <p:spPr>
          <a:xfrm flipV="1">
            <a:off x="5821363" y="2000250"/>
            <a:ext cx="1189037" cy="7318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49" name="TextBox 23"/>
          <p:cNvSpPr txBox="1">
            <a:spLocks noChangeArrowheads="1"/>
          </p:cNvSpPr>
          <p:nvPr/>
        </p:nvSpPr>
        <p:spPr bwMode="auto">
          <a:xfrm>
            <a:off x="5397500" y="1198563"/>
            <a:ext cx="1295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1800" dirty="0">
                <a:solidFill>
                  <a:schemeClr val="tx1"/>
                </a:solidFill>
              </a:rPr>
              <a:t>Final projects/ papers</a:t>
            </a:r>
          </a:p>
        </p:txBody>
      </p:sp>
      <p:sp>
        <p:nvSpPr>
          <p:cNvPr id="14350" name="TextBox 24"/>
          <p:cNvSpPr txBox="1">
            <a:spLocks noChangeArrowheads="1"/>
          </p:cNvSpPr>
          <p:nvPr/>
        </p:nvSpPr>
        <p:spPr bwMode="auto">
          <a:xfrm>
            <a:off x="7238999" y="2638425"/>
            <a:ext cx="15779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3600" dirty="0">
                <a:solidFill>
                  <a:schemeClr val="tx1"/>
                </a:solidFill>
              </a:rPr>
              <a:t>Final </a:t>
            </a:r>
            <a:r>
              <a:rPr lang="en-US" altLang="en-US" sz="3600" dirty="0" smtClean="0">
                <a:solidFill>
                  <a:schemeClr val="tx1"/>
                </a:solidFill>
              </a:rPr>
              <a:t>Exam</a:t>
            </a:r>
            <a:endParaRPr lang="en-US" altLang="en-US" sz="3600" dirty="0">
              <a:solidFill>
                <a:schemeClr val="tx1"/>
              </a:solidFill>
            </a:endParaRPr>
          </a:p>
        </p:txBody>
      </p:sp>
      <p:cxnSp>
        <p:nvCxnSpPr>
          <p:cNvPr id="28" name="Straight Arrow Connector 27"/>
          <p:cNvCxnSpPr>
            <a:stCxn id="4" idx="1"/>
          </p:cNvCxnSpPr>
          <p:nvPr/>
        </p:nvCxnSpPr>
        <p:spPr>
          <a:xfrm flipV="1">
            <a:off x="3144838" y="2000250"/>
            <a:ext cx="396875" cy="7318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4" idx="1"/>
          </p:cNvCxnSpPr>
          <p:nvPr/>
        </p:nvCxnSpPr>
        <p:spPr>
          <a:xfrm flipH="1" flipV="1">
            <a:off x="2590800" y="2133600"/>
            <a:ext cx="554038" cy="598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 idx="1"/>
          </p:cNvCxnSpPr>
          <p:nvPr/>
        </p:nvCxnSpPr>
        <p:spPr>
          <a:xfrm flipH="1">
            <a:off x="2286000" y="2732088"/>
            <a:ext cx="858838" cy="904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4" idx="3"/>
          </p:cNvCxnSpPr>
          <p:nvPr/>
        </p:nvCxnSpPr>
        <p:spPr>
          <a:xfrm flipH="1" flipV="1">
            <a:off x="1638300" y="4806950"/>
            <a:ext cx="1506538" cy="377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55" name="TextBox 41"/>
          <p:cNvSpPr txBox="1">
            <a:spLocks noChangeArrowheads="1"/>
          </p:cNvSpPr>
          <p:nvPr/>
        </p:nvSpPr>
        <p:spPr bwMode="auto">
          <a:xfrm>
            <a:off x="609600" y="3759200"/>
            <a:ext cx="1676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1800" dirty="0">
                <a:solidFill>
                  <a:schemeClr val="tx1"/>
                </a:solidFill>
              </a:rPr>
              <a:t>Student</a:t>
            </a:r>
            <a:r>
              <a:rPr lang="en-US" altLang="en-US" sz="2400" b="1" dirty="0">
                <a:solidFill>
                  <a:schemeClr val="tx1"/>
                </a:solidFill>
              </a:rPr>
              <a:t> </a:t>
            </a:r>
            <a:r>
              <a:rPr lang="en-US" altLang="en-US" sz="1800" dirty="0">
                <a:solidFill>
                  <a:schemeClr val="tx1"/>
                </a:solidFill>
              </a:rPr>
              <a:t>participation &amp; dialogue</a:t>
            </a:r>
          </a:p>
        </p:txBody>
      </p:sp>
      <p:sp>
        <p:nvSpPr>
          <p:cNvPr id="14356" name="TextBox 42"/>
          <p:cNvSpPr txBox="1">
            <a:spLocks noChangeArrowheads="1"/>
          </p:cNvSpPr>
          <p:nvPr/>
        </p:nvSpPr>
        <p:spPr bwMode="auto">
          <a:xfrm>
            <a:off x="609600" y="2649538"/>
            <a:ext cx="1676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1800" dirty="0">
                <a:solidFill>
                  <a:schemeClr val="tx1"/>
                </a:solidFill>
              </a:rPr>
              <a:t>Simulations</a:t>
            </a:r>
          </a:p>
        </p:txBody>
      </p:sp>
      <p:sp>
        <p:nvSpPr>
          <p:cNvPr id="14357" name="TextBox 43"/>
          <p:cNvSpPr txBox="1">
            <a:spLocks noChangeArrowheads="1"/>
          </p:cNvSpPr>
          <p:nvPr/>
        </p:nvSpPr>
        <p:spPr bwMode="auto">
          <a:xfrm>
            <a:off x="1439863" y="1809750"/>
            <a:ext cx="11509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1800" dirty="0">
                <a:solidFill>
                  <a:schemeClr val="tx1"/>
                </a:solidFill>
              </a:rPr>
              <a:t>Service Learning</a:t>
            </a:r>
          </a:p>
        </p:txBody>
      </p:sp>
      <p:cxnSp>
        <p:nvCxnSpPr>
          <p:cNvPr id="45" name="Straight Arrow Connector 44"/>
          <p:cNvCxnSpPr>
            <a:stCxn id="4" idx="3"/>
            <a:endCxn id="14359" idx="3"/>
          </p:cNvCxnSpPr>
          <p:nvPr/>
        </p:nvCxnSpPr>
        <p:spPr>
          <a:xfrm flipH="1">
            <a:off x="2286000" y="5184775"/>
            <a:ext cx="858838" cy="6064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59" name="TextBox 47"/>
          <p:cNvSpPr txBox="1">
            <a:spLocks noChangeArrowheads="1"/>
          </p:cNvSpPr>
          <p:nvPr/>
        </p:nvSpPr>
        <p:spPr bwMode="auto">
          <a:xfrm>
            <a:off x="838200" y="5467350"/>
            <a:ext cx="14478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1800" dirty="0">
                <a:solidFill>
                  <a:schemeClr val="tx1"/>
                </a:solidFill>
              </a:rPr>
              <a:t>Reflection papers</a:t>
            </a:r>
          </a:p>
        </p:txBody>
      </p:sp>
      <p:sp>
        <p:nvSpPr>
          <p:cNvPr id="14360" name="TextBox 48"/>
          <p:cNvSpPr txBox="1">
            <a:spLocks noChangeArrowheads="1"/>
          </p:cNvSpPr>
          <p:nvPr/>
        </p:nvSpPr>
        <p:spPr bwMode="auto">
          <a:xfrm>
            <a:off x="2813050" y="1452563"/>
            <a:ext cx="1643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1800" dirty="0">
                <a:solidFill>
                  <a:schemeClr val="tx1"/>
                </a:solidFill>
              </a:rPr>
              <a:t>Drafting</a:t>
            </a:r>
          </a:p>
        </p:txBody>
      </p:sp>
      <p:cxnSp>
        <p:nvCxnSpPr>
          <p:cNvPr id="50" name="Straight Arrow Connector 49"/>
          <p:cNvCxnSpPr>
            <a:stCxn id="4" idx="7"/>
            <a:endCxn id="14350" idx="1"/>
          </p:cNvCxnSpPr>
          <p:nvPr/>
        </p:nvCxnSpPr>
        <p:spPr>
          <a:xfrm>
            <a:off x="5821158" y="2732298"/>
            <a:ext cx="1417841" cy="5062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 idx="5"/>
            <a:endCxn id="14367" idx="1"/>
          </p:cNvCxnSpPr>
          <p:nvPr/>
        </p:nvCxnSpPr>
        <p:spPr>
          <a:xfrm flipV="1">
            <a:off x="5821363" y="4991100"/>
            <a:ext cx="1341437" cy="1936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4" idx="3"/>
          </p:cNvCxnSpPr>
          <p:nvPr/>
        </p:nvCxnSpPr>
        <p:spPr>
          <a:xfrm>
            <a:off x="3144838" y="5184775"/>
            <a:ext cx="169862" cy="6064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64" name="TextBox 54"/>
          <p:cNvSpPr txBox="1">
            <a:spLocks noChangeArrowheads="1"/>
          </p:cNvSpPr>
          <p:nvPr/>
        </p:nvSpPr>
        <p:spPr bwMode="auto">
          <a:xfrm>
            <a:off x="2759075" y="5832475"/>
            <a:ext cx="1447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algn="ctr" eaLnBrk="1" hangingPunct="1">
              <a:spcBef>
                <a:spcPct val="0"/>
              </a:spcBef>
              <a:buClrTx/>
              <a:buSzTx/>
              <a:buFontTx/>
              <a:buNone/>
            </a:pPr>
            <a:r>
              <a:rPr lang="en-US" altLang="en-US" sz="1800" dirty="0">
                <a:solidFill>
                  <a:schemeClr val="tx1"/>
                </a:solidFill>
              </a:rPr>
              <a:t>Individual conferences</a:t>
            </a:r>
          </a:p>
        </p:txBody>
      </p:sp>
      <p:cxnSp>
        <p:nvCxnSpPr>
          <p:cNvPr id="56" name="Straight Arrow Connector 55"/>
          <p:cNvCxnSpPr>
            <a:stCxn id="4" idx="5"/>
          </p:cNvCxnSpPr>
          <p:nvPr/>
        </p:nvCxnSpPr>
        <p:spPr>
          <a:xfrm>
            <a:off x="5821363" y="5184775"/>
            <a:ext cx="350837" cy="377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66" name="TextBox 59"/>
          <p:cNvSpPr txBox="1">
            <a:spLocks noChangeArrowheads="1"/>
          </p:cNvSpPr>
          <p:nvPr/>
        </p:nvSpPr>
        <p:spPr bwMode="auto">
          <a:xfrm>
            <a:off x="6172200" y="5770563"/>
            <a:ext cx="1447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algn="ctr" eaLnBrk="1" hangingPunct="1">
              <a:spcBef>
                <a:spcPct val="0"/>
              </a:spcBef>
              <a:buClrTx/>
              <a:buSzTx/>
              <a:buFontTx/>
              <a:buNone/>
            </a:pPr>
            <a:r>
              <a:rPr lang="en-US" altLang="en-US" sz="1800" dirty="0">
                <a:solidFill>
                  <a:schemeClr val="tx1"/>
                </a:solidFill>
              </a:rPr>
              <a:t>Small group discussions</a:t>
            </a:r>
          </a:p>
        </p:txBody>
      </p:sp>
      <p:sp>
        <p:nvSpPr>
          <p:cNvPr id="14367" name="TextBox 60"/>
          <p:cNvSpPr txBox="1">
            <a:spLocks noChangeArrowheads="1"/>
          </p:cNvSpPr>
          <p:nvPr/>
        </p:nvSpPr>
        <p:spPr bwMode="auto">
          <a:xfrm>
            <a:off x="7162800" y="4806950"/>
            <a:ext cx="1447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algn="ctr" eaLnBrk="1" hangingPunct="1">
              <a:spcBef>
                <a:spcPct val="0"/>
              </a:spcBef>
              <a:buClrTx/>
              <a:buSzTx/>
              <a:buFontTx/>
              <a:buNone/>
            </a:pPr>
            <a:r>
              <a:rPr lang="en-US" altLang="en-US" sz="1800" dirty="0">
                <a:solidFill>
                  <a:schemeClr val="tx1"/>
                </a:solidFill>
              </a:rPr>
              <a:t> Rubrics</a:t>
            </a:r>
          </a:p>
        </p:txBody>
      </p:sp>
      <p:sp>
        <p:nvSpPr>
          <p:cNvPr id="14368" name="TextBox 61"/>
          <p:cNvSpPr txBox="1">
            <a:spLocks noChangeArrowheads="1"/>
          </p:cNvSpPr>
          <p:nvPr/>
        </p:nvSpPr>
        <p:spPr bwMode="auto">
          <a:xfrm>
            <a:off x="7140575" y="3943350"/>
            <a:ext cx="1676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0000"/>
              <a:buFont typeface="Wingdings" pitchFamily="2" charset="2"/>
              <a:buChar char="¢"/>
              <a:defRPr sz="3000">
                <a:solidFill>
                  <a:schemeClr val="tx2"/>
                </a:solidFill>
                <a:latin typeface="Arial" charset="0"/>
                <a:cs typeface="Arial" charset="0"/>
              </a:defRPr>
            </a:lvl1pPr>
            <a:lvl2pPr marL="742950" indent="-285750" eaLnBrk="0" hangingPunct="0">
              <a:spcBef>
                <a:spcPct val="20000"/>
              </a:spcBef>
              <a:buClr>
                <a:schemeClr val="accent1"/>
              </a:buClr>
              <a:buSzPct val="75000"/>
              <a:buFont typeface="Wingdings" pitchFamily="2" charset="2"/>
              <a:buChar char="l"/>
              <a:defRPr sz="2800">
                <a:solidFill>
                  <a:schemeClr val="tx2"/>
                </a:solidFill>
                <a:latin typeface="Arial" charset="0"/>
                <a:cs typeface="Arial" charset="0"/>
              </a:defRPr>
            </a:lvl2pPr>
            <a:lvl3pPr marL="1143000" indent="-228600" eaLnBrk="0" hangingPunct="0">
              <a:spcBef>
                <a:spcPct val="20000"/>
              </a:spcBef>
              <a:buClr>
                <a:schemeClr val="accent2"/>
              </a:buClr>
              <a:buChar char="•"/>
              <a:defRPr sz="2400">
                <a:solidFill>
                  <a:schemeClr val="tx2"/>
                </a:solidFill>
                <a:latin typeface="Arial" charset="0"/>
                <a:cs typeface="Arial" charset="0"/>
              </a:defRPr>
            </a:lvl3pPr>
            <a:lvl4pPr marL="1600200" indent="-228600" eaLnBrk="0" hangingPunct="0">
              <a:spcBef>
                <a:spcPct val="20000"/>
              </a:spcBef>
              <a:buClr>
                <a:schemeClr val="tx1"/>
              </a:buClr>
              <a:buChar char="•"/>
              <a:defRPr sz="2000">
                <a:solidFill>
                  <a:schemeClr val="tx2"/>
                </a:solidFill>
                <a:latin typeface="Arial" charset="0"/>
                <a:cs typeface="Arial" charset="0"/>
              </a:defRPr>
            </a:lvl4pPr>
            <a:lvl5pPr marL="2057400" indent="-228600" eaLnBrk="0" hangingPunct="0">
              <a:spcBef>
                <a:spcPct val="20000"/>
              </a:spcBef>
              <a:buChar char="•"/>
              <a:defRPr sz="2000">
                <a:solidFill>
                  <a:schemeClr val="tx2"/>
                </a:solidFill>
                <a:latin typeface="Arial" charset="0"/>
                <a:cs typeface="Arial" charset="0"/>
              </a:defRPr>
            </a:lvl5pPr>
            <a:lvl6pPr marL="2514600" indent="-228600" eaLnBrk="0" fontAlgn="base" hangingPunct="0">
              <a:spcBef>
                <a:spcPct val="20000"/>
              </a:spcBef>
              <a:spcAft>
                <a:spcPct val="0"/>
              </a:spcAft>
              <a:buChar char="•"/>
              <a:defRPr sz="2000">
                <a:solidFill>
                  <a:schemeClr val="tx2"/>
                </a:solidFill>
                <a:latin typeface="Arial" charset="0"/>
                <a:cs typeface="Arial" charset="0"/>
              </a:defRPr>
            </a:lvl6pPr>
            <a:lvl7pPr marL="2971800" indent="-228600" eaLnBrk="0" fontAlgn="base" hangingPunct="0">
              <a:spcBef>
                <a:spcPct val="20000"/>
              </a:spcBef>
              <a:spcAft>
                <a:spcPct val="0"/>
              </a:spcAft>
              <a:buChar char="•"/>
              <a:defRPr sz="2000">
                <a:solidFill>
                  <a:schemeClr val="tx2"/>
                </a:solidFill>
                <a:latin typeface="Arial" charset="0"/>
                <a:cs typeface="Arial" charset="0"/>
              </a:defRPr>
            </a:lvl7pPr>
            <a:lvl8pPr marL="3429000" indent="-228600" eaLnBrk="0" fontAlgn="base" hangingPunct="0">
              <a:spcBef>
                <a:spcPct val="20000"/>
              </a:spcBef>
              <a:spcAft>
                <a:spcPct val="0"/>
              </a:spcAft>
              <a:buChar char="•"/>
              <a:defRPr sz="2000">
                <a:solidFill>
                  <a:schemeClr val="tx2"/>
                </a:solidFill>
                <a:latin typeface="Arial" charset="0"/>
                <a:cs typeface="Arial" charset="0"/>
              </a:defRPr>
            </a:lvl8pPr>
            <a:lvl9pPr marL="3886200" indent="-228600" eaLnBrk="0" fontAlgn="base" hangingPunct="0">
              <a:spcBef>
                <a:spcPct val="20000"/>
              </a:spcBef>
              <a:spcAft>
                <a:spcPct val="0"/>
              </a:spcAft>
              <a:buChar char="•"/>
              <a:defRPr sz="2000">
                <a:solidFill>
                  <a:schemeClr val="tx2"/>
                </a:solidFill>
                <a:latin typeface="Arial" charset="0"/>
                <a:cs typeface="Arial" charset="0"/>
              </a:defRPr>
            </a:lvl9pPr>
          </a:lstStyle>
          <a:p>
            <a:pPr eaLnBrk="1" hangingPunct="1">
              <a:spcBef>
                <a:spcPct val="0"/>
              </a:spcBef>
              <a:buClrTx/>
              <a:buSzTx/>
              <a:buFontTx/>
              <a:buNone/>
            </a:pPr>
            <a:r>
              <a:rPr lang="en-US" altLang="en-US" sz="1800" dirty="0">
                <a:solidFill>
                  <a:schemeClr val="tx1"/>
                </a:solidFill>
              </a:rPr>
              <a:t>Models</a:t>
            </a:r>
          </a:p>
        </p:txBody>
      </p:sp>
      <p:cxnSp>
        <p:nvCxnSpPr>
          <p:cNvPr id="63" name="Straight Arrow Connector 62"/>
          <p:cNvCxnSpPr>
            <a:stCxn id="4" idx="5"/>
            <a:endCxn id="14368" idx="1"/>
          </p:cNvCxnSpPr>
          <p:nvPr/>
        </p:nvCxnSpPr>
        <p:spPr>
          <a:xfrm flipV="1">
            <a:off x="5821363" y="4129088"/>
            <a:ext cx="1319212" cy="10556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22879"/>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the Law School Curriculum</a:t>
            </a:r>
            <a:endParaRPr lang="en-US" dirty="0"/>
          </a:p>
        </p:txBody>
      </p:sp>
      <p:sp>
        <p:nvSpPr>
          <p:cNvPr id="3" name="Content Placeholder 2"/>
          <p:cNvSpPr>
            <a:spLocks noGrp="1"/>
          </p:cNvSpPr>
          <p:nvPr>
            <p:ph idx="1"/>
          </p:nvPr>
        </p:nvSpPr>
        <p:spPr>
          <a:xfrm>
            <a:off x="609600" y="1905000"/>
            <a:ext cx="7924800" cy="4114800"/>
          </a:xfrm>
        </p:spPr>
        <p:txBody>
          <a:bodyPr/>
          <a:lstStyle/>
          <a:p>
            <a:r>
              <a:rPr lang="en-US" dirty="0" smtClean="0"/>
              <a:t>What do our students want to </a:t>
            </a:r>
            <a:r>
              <a:rPr lang="en-US" dirty="0" smtClean="0"/>
              <a:t>be able to know, do or believe?</a:t>
            </a:r>
            <a:endParaRPr lang="en-US" dirty="0" smtClean="0"/>
          </a:p>
          <a:p>
            <a:r>
              <a:rPr lang="en-US" dirty="0" smtClean="0"/>
              <a:t>What do the licensing authorities want our students to be able to know, do or believe?</a:t>
            </a:r>
          </a:p>
          <a:p>
            <a:r>
              <a:rPr lang="en-US" dirty="0" smtClean="0"/>
              <a:t>What do our students’ employers want our students </a:t>
            </a:r>
            <a:r>
              <a:rPr lang="en-US" dirty="0" smtClean="0"/>
              <a:t>be able to know, do or believe?</a:t>
            </a:r>
          </a:p>
          <a:p>
            <a:r>
              <a:rPr lang="en-US" dirty="0" smtClean="0"/>
              <a:t>What do members of the public want our students </a:t>
            </a:r>
            <a:r>
              <a:rPr lang="en-US" dirty="0" smtClean="0"/>
              <a:t>be able to know, do or believe?</a:t>
            </a:r>
          </a:p>
          <a:p>
            <a:endParaRPr lang="en-US" dirty="0"/>
          </a:p>
        </p:txBody>
      </p:sp>
    </p:spTree>
    <p:extLst>
      <p:ext uri="{BB962C8B-B14F-4D97-AF65-F5344CB8AC3E}">
        <p14:creationId xmlns:p14="http://schemas.microsoft.com/office/powerpoint/2010/main" val="5485098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Content Placeholder 3"/>
          <p:cNvGraphicFramePr>
            <a:graphicFrameLocks noGrp="1"/>
          </p:cNvGraphicFramePr>
          <p:nvPr>
            <p:ph idx="1"/>
          </p:nvPr>
        </p:nvGraphicFramePr>
        <p:xfrm>
          <a:off x="457200" y="1481138"/>
          <a:ext cx="8229600" cy="4525962"/>
        </p:xfrm>
        <a:graphic>
          <a:graphicData uri="http://schemas.openxmlformats.org/presentationml/2006/ole">
            <mc:AlternateContent xmlns:mc="http://schemas.openxmlformats.org/markup-compatibility/2006">
              <mc:Choice xmlns:v="urn:schemas-microsoft-com:vml" Requires="v">
                <p:oleObj spid="_x0000_s44035" name="Chart" r:id="rId3" imgW="8230313" imgH="4523624" progId="Excel.Chart.8">
                  <p:embed/>
                </p:oleObj>
              </mc:Choice>
              <mc:Fallback>
                <p:oleObj name="Chart" r:id="rId3" imgW="8230313" imgH="4523624" progId="Excel.Chart.8">
                  <p:embed/>
                  <p:pic>
                    <p:nvPicPr>
                      <p:cNvPr id="0" name=""/>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itle 2"/>
          <p:cNvSpPr>
            <a:spLocks noGrp="1"/>
          </p:cNvSpPr>
          <p:nvPr>
            <p:ph type="title"/>
          </p:nvPr>
        </p:nvSpPr>
        <p:spPr/>
        <p:txBody>
          <a:bodyPr/>
          <a:lstStyle/>
          <a:p>
            <a:pPr eaLnBrk="1" fontAlgn="auto" hangingPunct="1">
              <a:spcAft>
                <a:spcPts val="0"/>
              </a:spcAft>
              <a:defRPr/>
            </a:pPr>
            <a:r>
              <a:rPr lang="en-US" dirty="0" smtClean="0"/>
              <a:t>What are </a:t>
            </a:r>
            <a:r>
              <a:rPr lang="en-US" dirty="0" smtClean="0"/>
              <a:t>the student goals</a:t>
            </a:r>
            <a:r>
              <a:rPr lang="en-US" dirty="0" smtClean="0"/>
              <a:t>?</a:t>
            </a:r>
            <a:endParaRPr lang="en-US" dirty="0"/>
          </a:p>
        </p:txBody>
      </p:sp>
    </p:spTree>
    <p:extLst>
      <p:ext uri="{BB962C8B-B14F-4D97-AF65-F5344CB8AC3E}">
        <p14:creationId xmlns:p14="http://schemas.microsoft.com/office/powerpoint/2010/main" val="41791555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goals of licensing authorities?</a:t>
            </a:r>
            <a:endParaRPr lang="en-US" dirty="0"/>
          </a:p>
        </p:txBody>
      </p:sp>
      <p:sp>
        <p:nvSpPr>
          <p:cNvPr id="3" name="Content Placeholder 2"/>
          <p:cNvSpPr>
            <a:spLocks noGrp="1"/>
          </p:cNvSpPr>
          <p:nvPr>
            <p:ph idx="1"/>
          </p:nvPr>
        </p:nvSpPr>
        <p:spPr>
          <a:xfrm>
            <a:off x="685800" y="1905000"/>
            <a:ext cx="7848600" cy="4114800"/>
          </a:xfrm>
        </p:spPr>
        <p:txBody>
          <a:bodyPr/>
          <a:lstStyle/>
          <a:p>
            <a:r>
              <a:rPr lang="en-US" dirty="0" smtClean="0"/>
              <a:t>You can’t expect what you can’t inspect.</a:t>
            </a:r>
          </a:p>
          <a:p>
            <a:r>
              <a:rPr lang="en-US" dirty="0" smtClean="0"/>
              <a:t>What are the apparent learning outcomes being assessed by the bar admission process?</a:t>
            </a:r>
          </a:p>
          <a:p>
            <a:pPr lvl="1"/>
            <a:r>
              <a:rPr lang="en-US" dirty="0" smtClean="0"/>
              <a:t>By Character and Fitness screening?</a:t>
            </a:r>
          </a:p>
          <a:p>
            <a:pPr lvl="1"/>
            <a:r>
              <a:rPr lang="en-US" dirty="0" smtClean="0"/>
              <a:t>By the MPRE?</a:t>
            </a:r>
          </a:p>
          <a:p>
            <a:pPr lvl="1"/>
            <a:r>
              <a:rPr lang="en-US" dirty="0" smtClean="0"/>
              <a:t>Other admissions assessments?</a:t>
            </a:r>
          </a:p>
          <a:p>
            <a:endParaRPr lang="en-US" dirty="0"/>
          </a:p>
        </p:txBody>
      </p:sp>
    </p:spTree>
    <p:extLst>
      <p:ext uri="{BB962C8B-B14F-4D97-AF65-F5344CB8AC3E}">
        <p14:creationId xmlns:p14="http://schemas.microsoft.com/office/powerpoint/2010/main" val="167855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Employers and Professionalism</a:t>
            </a:r>
            <a:endParaRPr lang="en-US" dirty="0"/>
          </a:p>
        </p:txBody>
      </p:sp>
      <p:sp>
        <p:nvSpPr>
          <p:cNvPr id="3" name="Content Placeholder 2"/>
          <p:cNvSpPr>
            <a:spLocks noGrp="1"/>
          </p:cNvSpPr>
          <p:nvPr>
            <p:ph idx="1"/>
          </p:nvPr>
        </p:nvSpPr>
        <p:spPr>
          <a:xfrm>
            <a:off x="609600" y="1905000"/>
            <a:ext cx="7924800" cy="4114800"/>
          </a:xfrm>
        </p:spPr>
        <p:txBody>
          <a:bodyPr/>
          <a:lstStyle/>
          <a:p>
            <a:r>
              <a:rPr lang="en-US" dirty="0" smtClean="0"/>
              <a:t>Ability to take direction and admit ignorance</a:t>
            </a:r>
          </a:p>
          <a:p>
            <a:r>
              <a:rPr lang="en-US" dirty="0" smtClean="0"/>
              <a:t>Ability to research and read not “mine” the law</a:t>
            </a:r>
          </a:p>
          <a:p>
            <a:r>
              <a:rPr lang="en-US" dirty="0" smtClean="0"/>
              <a:t>Ability to work with others (including clients)</a:t>
            </a:r>
          </a:p>
          <a:p>
            <a:r>
              <a:rPr lang="en-US" dirty="0" smtClean="0"/>
              <a:t>Ability to manage time, information and  technology</a:t>
            </a:r>
          </a:p>
        </p:txBody>
      </p:sp>
    </p:spTree>
    <p:extLst>
      <p:ext uri="{BB962C8B-B14F-4D97-AF65-F5344CB8AC3E}">
        <p14:creationId xmlns:p14="http://schemas.microsoft.com/office/powerpoint/2010/main" val="1317134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public want?</a:t>
            </a:r>
            <a:endParaRPr lang="en-US" dirty="0"/>
          </a:p>
        </p:txBody>
      </p:sp>
      <p:sp>
        <p:nvSpPr>
          <p:cNvPr id="3" name="Content Placeholder 2"/>
          <p:cNvSpPr>
            <a:spLocks noGrp="1"/>
          </p:cNvSpPr>
          <p:nvPr>
            <p:ph idx="1"/>
          </p:nvPr>
        </p:nvSpPr>
        <p:spPr>
          <a:xfrm>
            <a:off x="685800" y="1905000"/>
            <a:ext cx="7848600" cy="4114800"/>
          </a:xfrm>
        </p:spPr>
        <p:txBody>
          <a:bodyPr/>
          <a:lstStyle/>
          <a:p>
            <a:r>
              <a:rPr lang="en-US" dirty="0" smtClean="0"/>
              <a:t>Affordable access to legal processes</a:t>
            </a:r>
          </a:p>
          <a:p>
            <a:r>
              <a:rPr lang="en-US" dirty="0" smtClean="0"/>
              <a:t>Attorneys they can trust </a:t>
            </a:r>
            <a:endParaRPr lang="en-US" dirty="0"/>
          </a:p>
        </p:txBody>
      </p:sp>
    </p:spTree>
    <p:extLst>
      <p:ext uri="{BB962C8B-B14F-4D97-AF65-F5344CB8AC3E}">
        <p14:creationId xmlns:p14="http://schemas.microsoft.com/office/powerpoint/2010/main" val="642566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429000"/>
            <a:ext cx="7772400" cy="1362075"/>
          </a:xfrm>
        </p:spPr>
        <p:txBody>
          <a:bodyPr/>
          <a:lstStyle/>
          <a:p>
            <a:r>
              <a:rPr lang="en-US" dirty="0" smtClean="0"/>
              <a:t>What can we realistically do?</a:t>
            </a:r>
            <a:endParaRPr lang="en-US" dirty="0"/>
          </a:p>
        </p:txBody>
      </p:sp>
    </p:spTree>
    <p:extLst>
      <p:ext uri="{BB962C8B-B14F-4D97-AF65-F5344CB8AC3E}">
        <p14:creationId xmlns:p14="http://schemas.microsoft.com/office/powerpoint/2010/main" val="2940290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4"/>
          <p:cNvSpPr>
            <a:spLocks noGrp="1"/>
          </p:cNvSpPr>
          <p:nvPr>
            <p:ph type="title"/>
          </p:nvPr>
        </p:nvSpPr>
        <p:spPr>
          <a:xfrm>
            <a:off x="1447800" y="0"/>
            <a:ext cx="7010400" cy="1527175"/>
          </a:xfrm>
        </p:spPr>
        <p:txBody>
          <a:bodyPr/>
          <a:lstStyle/>
          <a:p>
            <a:r>
              <a:rPr lang="en-US" altLang="en-US" sz="3600" dirty="0" smtClean="0"/>
              <a:t>Topics for discussion in this session</a:t>
            </a:r>
            <a:endParaRPr lang="en-US" altLang="en-US" sz="3600" dirty="0" smtClean="0"/>
          </a:p>
        </p:txBody>
      </p:sp>
      <p:sp>
        <p:nvSpPr>
          <p:cNvPr id="5123" name="Content Placeholder 5"/>
          <p:cNvSpPr>
            <a:spLocks noGrp="1"/>
          </p:cNvSpPr>
          <p:nvPr>
            <p:ph idx="1"/>
          </p:nvPr>
        </p:nvSpPr>
        <p:spPr>
          <a:xfrm>
            <a:off x="533400" y="1524000"/>
            <a:ext cx="7924800" cy="4876800"/>
          </a:xfrm>
        </p:spPr>
        <p:txBody>
          <a:bodyPr/>
          <a:lstStyle/>
          <a:p>
            <a:r>
              <a:rPr lang="en-US" altLang="en-US" dirty="0" smtClean="0"/>
              <a:t>What learning goals can we realistically expect from a professionalism curriculum or program?</a:t>
            </a:r>
          </a:p>
          <a:p>
            <a:r>
              <a:rPr lang="en-US" altLang="en-US" dirty="0" smtClean="0"/>
              <a:t>Are we able to translate those goals into </a:t>
            </a:r>
            <a:r>
              <a:rPr lang="en-US" altLang="en-US" dirty="0" smtClean="0"/>
              <a:t>concrete, specific, and significant learning outcomes?</a:t>
            </a:r>
            <a:endParaRPr lang="en-US" altLang="en-US" dirty="0" smtClean="0"/>
          </a:p>
          <a:p>
            <a:r>
              <a:rPr lang="en-US" altLang="en-US" dirty="0" smtClean="0"/>
              <a:t>What tools for assessing learning of those outcomes would drive curricular improvement?</a:t>
            </a:r>
            <a:endParaRPr lang="en-US" altLang="en-US" dirty="0" smtClean="0"/>
          </a:p>
        </p:txBody>
      </p:sp>
    </p:spTree>
  </p:cSld>
  <p:clrMapOvr>
    <a:masterClrMapping/>
  </p:clrMapOvr>
  <p:transition spd="slow" advTm="24992"/>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429000"/>
            <a:ext cx="7772400" cy="1362075"/>
          </a:xfrm>
        </p:spPr>
        <p:txBody>
          <a:bodyPr/>
          <a:lstStyle/>
          <a:p>
            <a:r>
              <a:rPr lang="en-US" dirty="0" smtClean="0"/>
              <a:t>Current assessment practice in </a:t>
            </a:r>
            <a:r>
              <a:rPr lang="en-US" dirty="0" err="1" smtClean="0"/>
              <a:t>american</a:t>
            </a:r>
            <a:r>
              <a:rPr lang="en-US" dirty="0" smtClean="0"/>
              <a:t> Law schools</a:t>
            </a:r>
            <a:endParaRPr lang="en-US" dirty="0"/>
          </a:p>
        </p:txBody>
      </p:sp>
    </p:spTree>
    <p:extLst>
      <p:ext uri="{BB962C8B-B14F-4D97-AF65-F5344CB8AC3E}">
        <p14:creationId xmlns:p14="http://schemas.microsoft.com/office/powerpoint/2010/main" val="318289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SsQKPn_JwvwrInqhVSYXclz2FCj6jRxXxwNXU5U-u44F_EQrpjO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76400"/>
            <a:ext cx="8035925" cy="451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6097"/>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s://encrypted-tbn1.gstatic.com/images?q=tbn:ANd9GcTB4ckbc77OOtuVo1pKTs0aMaqY-N1NjR_znKNV0SN6qTfcd1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851025"/>
            <a:ext cx="6172200" cy="462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itle 1"/>
          <p:cNvSpPr>
            <a:spLocks noGrp="1"/>
          </p:cNvSpPr>
          <p:nvPr>
            <p:ph type="title"/>
          </p:nvPr>
        </p:nvSpPr>
        <p:spPr/>
        <p:txBody>
          <a:bodyPr/>
          <a:lstStyle/>
          <a:p>
            <a:r>
              <a:rPr lang="en-US" altLang="en-US" dirty="0" smtClean="0"/>
              <a:t>I told you last night, No!</a:t>
            </a:r>
          </a:p>
        </p:txBody>
      </p:sp>
    </p:spTree>
  </p:cSld>
  <p:clrMapOvr>
    <a:masterClrMapping/>
  </p:clrMapOvr>
  <p:transition spd="slow" advTm="2009"/>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 review of some basics</a:t>
            </a:r>
            <a:endParaRPr lang="en-US" dirty="0"/>
          </a:p>
        </p:txBody>
      </p:sp>
    </p:spTree>
    <p:extLst>
      <p:ext uri="{BB962C8B-B14F-4D97-AF65-F5344CB8AC3E}">
        <p14:creationId xmlns:p14="http://schemas.microsoft.com/office/powerpoint/2010/main" val="2167432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dirty="0" smtClean="0"/>
              <a:t>The power of assessment of student learning</a:t>
            </a:r>
          </a:p>
        </p:txBody>
      </p:sp>
      <p:sp>
        <p:nvSpPr>
          <p:cNvPr id="10243" name="Content Placeholder 2"/>
          <p:cNvSpPr>
            <a:spLocks noGrp="1"/>
          </p:cNvSpPr>
          <p:nvPr>
            <p:ph idx="1"/>
          </p:nvPr>
        </p:nvSpPr>
        <p:spPr/>
        <p:txBody>
          <a:bodyPr/>
          <a:lstStyle/>
          <a:p>
            <a:pPr eaLnBrk="1" hangingPunct="1">
              <a:lnSpc>
                <a:spcPct val="80000"/>
              </a:lnSpc>
            </a:pPr>
            <a:r>
              <a:rPr lang="en-US" altLang="en-US" dirty="0" smtClean="0"/>
              <a:t>Assessment drives learning</a:t>
            </a:r>
          </a:p>
          <a:p>
            <a:pPr eaLnBrk="1" hangingPunct="1">
              <a:lnSpc>
                <a:spcPct val="80000"/>
              </a:lnSpc>
            </a:pPr>
            <a:r>
              <a:rPr lang="en-US" altLang="en-US" dirty="0" smtClean="0"/>
              <a:t>Assessment improves teaching</a:t>
            </a:r>
          </a:p>
          <a:p>
            <a:pPr eaLnBrk="1" hangingPunct="1">
              <a:lnSpc>
                <a:spcPct val="80000"/>
              </a:lnSpc>
            </a:pPr>
            <a:r>
              <a:rPr lang="en-US" altLang="en-US" dirty="0" smtClean="0"/>
              <a:t>Assessment is </a:t>
            </a:r>
            <a:r>
              <a:rPr lang="en-US" altLang="en-US" u="sng" dirty="0" smtClean="0"/>
              <a:t>not testing</a:t>
            </a:r>
          </a:p>
          <a:p>
            <a:pPr eaLnBrk="1" hangingPunct="1">
              <a:lnSpc>
                <a:spcPct val="80000"/>
              </a:lnSpc>
            </a:pPr>
            <a:r>
              <a:rPr lang="en-US" altLang="en-US" dirty="0" smtClean="0"/>
              <a:t>Assessment is </a:t>
            </a:r>
            <a:r>
              <a:rPr lang="en-US" altLang="en-US" u="sng" dirty="0" smtClean="0"/>
              <a:t>not grading</a:t>
            </a:r>
          </a:p>
        </p:txBody>
      </p:sp>
    </p:spTree>
  </p:cSld>
  <p:clrMapOvr>
    <a:masterClrMapping/>
  </p:clrMapOvr>
  <p:transition spd="slow" advTm="20276"/>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Outcomes Assessment is</a:t>
            </a:r>
          </a:p>
        </p:txBody>
      </p:sp>
      <p:sp>
        <p:nvSpPr>
          <p:cNvPr id="3" name="Content Placeholder 2"/>
          <p:cNvSpPr>
            <a:spLocks noGrp="1"/>
          </p:cNvSpPr>
          <p:nvPr>
            <p:ph idx="1"/>
          </p:nvPr>
        </p:nvSpPr>
        <p:spPr>
          <a:xfrm>
            <a:off x="0" y="1905000"/>
            <a:ext cx="8763000" cy="4114800"/>
          </a:xfrm>
        </p:spPr>
        <p:txBody>
          <a:bodyPr/>
          <a:lstStyle/>
          <a:p>
            <a:pPr lvl="1" eaLnBrk="1" hangingPunct="1">
              <a:lnSpc>
                <a:spcPct val="80000"/>
              </a:lnSpc>
              <a:defRPr/>
            </a:pPr>
            <a:r>
              <a:rPr lang="en-US" sz="4000" dirty="0" smtClean="0"/>
              <a:t> Knowing where you want your students to be</a:t>
            </a:r>
          </a:p>
          <a:p>
            <a:pPr marL="457200" lvl="1" indent="0" eaLnBrk="1" hangingPunct="1">
              <a:lnSpc>
                <a:spcPct val="80000"/>
              </a:lnSpc>
              <a:buFont typeface="Wingdings" pitchFamily="2" charset="2"/>
              <a:buNone/>
              <a:defRPr/>
            </a:pPr>
            <a:endParaRPr lang="en-US" sz="4000" dirty="0" smtClean="0"/>
          </a:p>
          <a:p>
            <a:pPr lvl="1" eaLnBrk="1" hangingPunct="1">
              <a:lnSpc>
                <a:spcPct val="80000"/>
              </a:lnSpc>
              <a:defRPr/>
            </a:pPr>
            <a:r>
              <a:rPr lang="en-US" sz="4000" dirty="0" smtClean="0"/>
              <a:t> Knowing where your students are</a:t>
            </a:r>
          </a:p>
          <a:p>
            <a:pPr lvl="1" eaLnBrk="1" hangingPunct="1">
              <a:lnSpc>
                <a:spcPct val="80000"/>
              </a:lnSpc>
              <a:defRPr/>
            </a:pPr>
            <a:endParaRPr lang="en-US" sz="4000" dirty="0" smtClean="0"/>
          </a:p>
          <a:p>
            <a:pPr lvl="1" eaLnBrk="1" hangingPunct="1">
              <a:lnSpc>
                <a:spcPct val="80000"/>
              </a:lnSpc>
              <a:defRPr/>
            </a:pPr>
            <a:r>
              <a:rPr lang="en-US" sz="4000" dirty="0"/>
              <a:t> </a:t>
            </a:r>
            <a:r>
              <a:rPr lang="en-US" sz="4000" dirty="0" smtClean="0"/>
              <a:t>If they aren’t where you want them, figuring out how to get them there</a:t>
            </a:r>
          </a:p>
          <a:p>
            <a:pPr>
              <a:defRPr/>
            </a:pPr>
            <a:endParaRPr lang="en-US" dirty="0"/>
          </a:p>
        </p:txBody>
      </p:sp>
    </p:spTree>
  </p:cSld>
  <p:clrMapOvr>
    <a:masterClrMapping/>
  </p:clrMapOvr>
  <p:transition spd="slow" advTm="20957"/>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524000" y="990600"/>
            <a:ext cx="7010400" cy="1527175"/>
          </a:xfrm>
        </p:spPr>
        <p:txBody>
          <a:bodyPr/>
          <a:lstStyle/>
          <a:p>
            <a:r>
              <a:rPr lang="en-US" altLang="en-US" dirty="0" smtClean="0"/>
              <a:t>The Most Common Approach To Choosing Outcomes</a:t>
            </a:r>
          </a:p>
        </p:txBody>
      </p:sp>
      <p:pic>
        <p:nvPicPr>
          <p:cNvPr id="12291"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6463" y="3124200"/>
            <a:ext cx="4791075" cy="3162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advTm="21339"/>
  <p:timing>
    <p:tnLst>
      <p:par>
        <p:cTn id="1" dur="indefinite" restart="never" nodeType="tmRoot"/>
      </p:par>
    </p:tnLst>
  </p:timing>
</p:sld>
</file>

<file path=ppt/theme/theme1.xml><?xml version="1.0" encoding="utf-8"?>
<a:theme xmlns:a="http://schemas.openxmlformats.org/drawingml/2006/main" name="Echo">
  <a:themeElements>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fontScheme name="Ech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Template>
  <TotalTime>1216</TotalTime>
  <Words>768</Words>
  <Application>Microsoft Office PowerPoint</Application>
  <PresentationFormat>On-screen Show (4:3)</PresentationFormat>
  <Paragraphs>104</Paragraphs>
  <Slides>18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Wingdings</vt:lpstr>
      <vt:lpstr>Times New Roman</vt:lpstr>
      <vt:lpstr>Wingdings 2</vt:lpstr>
      <vt:lpstr>Echo</vt:lpstr>
      <vt:lpstr>Microsoft Excel Chart</vt:lpstr>
      <vt:lpstr>Outcomes Assessment and Course Design</vt:lpstr>
      <vt:lpstr>Topics for discussion in this session</vt:lpstr>
      <vt:lpstr>Current assessment practice in american Law schools</vt:lpstr>
      <vt:lpstr>PowerPoint Presentation</vt:lpstr>
      <vt:lpstr>I told you last night, No!</vt:lpstr>
      <vt:lpstr>A review of some basics</vt:lpstr>
      <vt:lpstr>The power of assessment of student learning</vt:lpstr>
      <vt:lpstr>Outcomes Assessment is</vt:lpstr>
      <vt:lpstr>The Most Common Approach To Choosing Outcomes</vt:lpstr>
      <vt:lpstr>Coverage is Overrated</vt:lpstr>
      <vt:lpstr>Assessments</vt:lpstr>
      <vt:lpstr>Assessments</vt:lpstr>
      <vt:lpstr>Goals of the Law School Curriculum</vt:lpstr>
      <vt:lpstr>What are the student goals?</vt:lpstr>
      <vt:lpstr>What are the goals of licensing authorities?</vt:lpstr>
      <vt:lpstr>Employers and Professionalism</vt:lpstr>
      <vt:lpstr>What does the public want?</vt:lpstr>
      <vt:lpstr>What can we realistically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Quiz Architecture</dc:title>
  <dc:creator>Default</dc:creator>
  <cp:lastModifiedBy>barb</cp:lastModifiedBy>
  <cp:revision>86</cp:revision>
  <dcterms:created xsi:type="dcterms:W3CDTF">2009-05-14T01:02:02Z</dcterms:created>
  <dcterms:modified xsi:type="dcterms:W3CDTF">2013-11-15T15:00:50Z</dcterms:modified>
</cp:coreProperties>
</file>