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282" r:id="rId3"/>
    <p:sldId id="267" r:id="rId4"/>
    <p:sldId id="266" r:id="rId5"/>
    <p:sldId id="265" r:id="rId6"/>
    <p:sldId id="271" r:id="rId7"/>
    <p:sldId id="273" r:id="rId8"/>
    <p:sldId id="272" r:id="rId9"/>
    <p:sldId id="259" r:id="rId10"/>
    <p:sldId id="260" r:id="rId11"/>
    <p:sldId id="264" r:id="rId12"/>
    <p:sldId id="274" r:id="rId13"/>
    <p:sldId id="268" r:id="rId14"/>
    <p:sldId id="275" r:id="rId15"/>
    <p:sldId id="269" r:id="rId16"/>
    <p:sldId id="263" r:id="rId17"/>
    <p:sldId id="270" r:id="rId18"/>
    <p:sldId id="276" r:id="rId19"/>
    <p:sldId id="261" r:id="rId20"/>
    <p:sldId id="278" r:id="rId21"/>
    <p:sldId id="279" r:id="rId22"/>
    <p:sldId id="281" r:id="rId23"/>
    <p:sldId id="280" r:id="rId24"/>
    <p:sldId id="277" r:id="rId25"/>
    <p:sldId id="283" r:id="rId26"/>
    <p:sldId id="284" r:id="rId27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104" y="10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D1830-5BD2-46F8-8777-EA4D16A6FA0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AEE03B-006B-470E-BB35-AC158626483A}">
      <dgm:prSet phldrT="[Text]"/>
      <dgm:spPr>
        <a:solidFill>
          <a:srgbClr val="DDE12B"/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GENERAL</a:t>
          </a:r>
        </a:p>
        <a:p>
          <a:r>
            <a:rPr lang="cs-CZ" b="0" dirty="0" smtClean="0">
              <a:solidFill>
                <a:schemeClr val="tx1"/>
              </a:solidFill>
            </a:rPr>
            <a:t>Student </a:t>
          </a:r>
          <a:r>
            <a:rPr lang="cs-CZ" b="0" dirty="0" err="1" smtClean="0">
              <a:solidFill>
                <a:schemeClr val="tx1"/>
              </a:solidFill>
            </a:rPr>
            <a:t>Legal</a:t>
          </a:r>
          <a:r>
            <a:rPr lang="cs-CZ" b="0" dirty="0" smtClean="0">
              <a:solidFill>
                <a:schemeClr val="tx1"/>
              </a:solidFill>
            </a:rPr>
            <a:t> Aid </a:t>
          </a:r>
          <a:r>
            <a:rPr lang="cs-CZ" b="0" dirty="0" err="1" smtClean="0">
              <a:solidFill>
                <a:schemeClr val="tx1"/>
              </a:solidFill>
            </a:rPr>
            <a:t>Clinic</a:t>
          </a:r>
          <a:endParaRPr lang="cs-CZ" b="0" dirty="0">
            <a:solidFill>
              <a:schemeClr val="tx1"/>
            </a:solidFill>
          </a:endParaRPr>
        </a:p>
      </dgm:t>
    </dgm:pt>
    <dgm:pt modelId="{9A73E04C-67D9-4885-82FC-CE2E77E158D3}" type="parTrans" cxnId="{FD3AAD1B-39AA-4F93-A382-1FA6CFF54D22}">
      <dgm:prSet/>
      <dgm:spPr/>
      <dgm:t>
        <a:bodyPr/>
        <a:lstStyle/>
        <a:p>
          <a:endParaRPr lang="cs-CZ"/>
        </a:p>
      </dgm:t>
    </dgm:pt>
    <dgm:pt modelId="{95BCAE3E-768C-499C-8113-222331B470BE}" type="sibTrans" cxnId="{FD3AAD1B-39AA-4F93-A382-1FA6CFF54D22}">
      <dgm:prSet/>
      <dgm:spPr/>
      <dgm:t>
        <a:bodyPr/>
        <a:lstStyle/>
        <a:p>
          <a:endParaRPr lang="cs-CZ"/>
        </a:p>
      </dgm:t>
    </dgm:pt>
    <dgm:pt modelId="{8C160D18-0FF7-4681-B21E-6FA90A34120A}">
      <dgm:prSet phldrT="[Text]"/>
      <dgm:spPr>
        <a:solidFill>
          <a:srgbClr val="FFC000"/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CONSUMER</a:t>
          </a:r>
        </a:p>
        <a:p>
          <a:r>
            <a:rPr lang="cs-CZ" b="0" dirty="0" err="1" smtClean="0">
              <a:solidFill>
                <a:schemeClr val="tx1"/>
              </a:solidFill>
            </a:rPr>
            <a:t>Consumer</a:t>
          </a:r>
          <a:r>
            <a:rPr lang="cs-CZ" b="0" dirty="0" smtClean="0">
              <a:solidFill>
                <a:schemeClr val="tx1"/>
              </a:solidFill>
            </a:rPr>
            <a:t> </a:t>
          </a:r>
          <a:r>
            <a:rPr lang="cs-CZ" b="0" dirty="0" err="1" smtClean="0">
              <a:solidFill>
                <a:schemeClr val="tx1"/>
              </a:solidFill>
            </a:rPr>
            <a:t>Law</a:t>
          </a:r>
          <a:r>
            <a:rPr lang="cs-CZ" b="0" dirty="0" smtClean="0">
              <a:solidFill>
                <a:schemeClr val="tx1"/>
              </a:solidFill>
            </a:rPr>
            <a:t> </a:t>
          </a:r>
          <a:r>
            <a:rPr lang="cs-CZ" b="0" dirty="0" err="1" smtClean="0">
              <a:solidFill>
                <a:schemeClr val="tx1"/>
              </a:solidFill>
            </a:rPr>
            <a:t>Clinic</a:t>
          </a:r>
          <a:endParaRPr lang="cs-CZ" b="0" dirty="0">
            <a:solidFill>
              <a:schemeClr val="tx1"/>
            </a:solidFill>
          </a:endParaRPr>
        </a:p>
      </dgm:t>
    </dgm:pt>
    <dgm:pt modelId="{E70B2246-3E2F-4BF2-8345-B0ACF2FDE5A3}" type="parTrans" cxnId="{F3234C63-EFF3-4B40-9AA4-7B1DF0DB17DB}">
      <dgm:prSet/>
      <dgm:spPr/>
      <dgm:t>
        <a:bodyPr/>
        <a:lstStyle/>
        <a:p>
          <a:endParaRPr lang="cs-CZ"/>
        </a:p>
      </dgm:t>
    </dgm:pt>
    <dgm:pt modelId="{B9A99D87-118E-4058-AD05-AAB48E512357}" type="sibTrans" cxnId="{F3234C63-EFF3-4B40-9AA4-7B1DF0DB17DB}">
      <dgm:prSet/>
      <dgm:spPr/>
      <dgm:t>
        <a:bodyPr/>
        <a:lstStyle/>
        <a:p>
          <a:endParaRPr lang="cs-CZ"/>
        </a:p>
      </dgm:t>
    </dgm:pt>
    <dgm:pt modelId="{1094DFF7-B494-4850-A474-53EF28A31C2D}">
      <dgm:prSet phldrT="[Text]"/>
      <dgm:spPr>
        <a:solidFill>
          <a:srgbClr val="EC9920"/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ADMIN</a:t>
          </a:r>
        </a:p>
        <a:p>
          <a:r>
            <a:rPr lang="cs-CZ" b="0" dirty="0" err="1" smtClean="0">
              <a:solidFill>
                <a:schemeClr val="tx1"/>
              </a:solidFill>
            </a:rPr>
            <a:t>Administrative</a:t>
          </a:r>
          <a:r>
            <a:rPr lang="cs-CZ" b="0" dirty="0" smtClean="0">
              <a:solidFill>
                <a:schemeClr val="tx1"/>
              </a:solidFill>
            </a:rPr>
            <a:t> </a:t>
          </a:r>
          <a:r>
            <a:rPr lang="cs-CZ" b="0" dirty="0" err="1" smtClean="0">
              <a:solidFill>
                <a:schemeClr val="tx1"/>
              </a:solidFill>
            </a:rPr>
            <a:t>Law</a:t>
          </a:r>
          <a:r>
            <a:rPr lang="cs-CZ" b="0" dirty="0" smtClean="0">
              <a:solidFill>
                <a:schemeClr val="tx1"/>
              </a:solidFill>
            </a:rPr>
            <a:t> </a:t>
          </a:r>
          <a:r>
            <a:rPr lang="cs-CZ" b="0" dirty="0" err="1" smtClean="0">
              <a:solidFill>
                <a:schemeClr val="tx1"/>
              </a:solidFill>
            </a:rPr>
            <a:t>Clinic</a:t>
          </a:r>
          <a:endParaRPr lang="cs-CZ" b="0" dirty="0">
            <a:solidFill>
              <a:schemeClr val="tx1"/>
            </a:solidFill>
          </a:endParaRPr>
        </a:p>
      </dgm:t>
    </dgm:pt>
    <dgm:pt modelId="{5A4DEB3D-3C8C-40B4-A06A-887C7DA08687}" type="parTrans" cxnId="{C2FA57B1-FA78-40C2-AB5D-52D94EF45D87}">
      <dgm:prSet/>
      <dgm:spPr/>
      <dgm:t>
        <a:bodyPr/>
        <a:lstStyle/>
        <a:p>
          <a:endParaRPr lang="cs-CZ"/>
        </a:p>
      </dgm:t>
    </dgm:pt>
    <dgm:pt modelId="{96DEE030-D547-4860-8BC5-A800EB5499DC}" type="sibTrans" cxnId="{C2FA57B1-FA78-40C2-AB5D-52D94EF45D87}">
      <dgm:prSet/>
      <dgm:spPr/>
      <dgm:t>
        <a:bodyPr/>
        <a:lstStyle/>
        <a:p>
          <a:endParaRPr lang="cs-CZ"/>
        </a:p>
      </dgm:t>
    </dgm:pt>
    <dgm:pt modelId="{3775169D-328E-4644-9B26-CD2BA55F0CE8}">
      <dgm:prSet phldrT="[Text]"/>
      <dgm:spPr>
        <a:solidFill>
          <a:srgbClr val="F7EC15"/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BUSINESS</a:t>
          </a:r>
        </a:p>
        <a:p>
          <a:r>
            <a:rPr lang="cs-CZ" b="1" dirty="0" smtClean="0">
              <a:solidFill>
                <a:schemeClr val="tx1"/>
              </a:solidFill>
              <a:latin typeface="Calibri"/>
            </a:rPr>
            <a:t>"</a:t>
          </a:r>
          <a:r>
            <a:rPr lang="cs-CZ" b="0" dirty="0" smtClean="0">
              <a:solidFill>
                <a:schemeClr val="tx1"/>
              </a:solidFill>
            </a:rPr>
            <a:t>Business and </a:t>
          </a:r>
          <a:r>
            <a:rPr lang="cs-CZ" b="0" dirty="0" err="1" smtClean="0">
              <a:solidFill>
                <a:schemeClr val="tx1"/>
              </a:solidFill>
            </a:rPr>
            <a:t>Law</a:t>
          </a:r>
          <a:r>
            <a:rPr lang="cs-CZ" b="0" dirty="0" smtClean="0">
              <a:solidFill>
                <a:schemeClr val="tx1"/>
              </a:solidFill>
              <a:latin typeface="Calibri"/>
            </a:rPr>
            <a:t>"</a:t>
          </a:r>
          <a:r>
            <a:rPr lang="cs-CZ" b="0" dirty="0" smtClean="0">
              <a:solidFill>
                <a:schemeClr val="tx1"/>
              </a:solidFill>
            </a:rPr>
            <a:t> </a:t>
          </a:r>
          <a:r>
            <a:rPr lang="cs-CZ" b="0" dirty="0" err="1" smtClean="0">
              <a:solidFill>
                <a:schemeClr val="tx1"/>
              </a:solidFill>
            </a:rPr>
            <a:t>Clinic</a:t>
          </a:r>
          <a:endParaRPr lang="cs-CZ" b="0" dirty="0">
            <a:solidFill>
              <a:schemeClr val="tx1"/>
            </a:solidFill>
          </a:endParaRPr>
        </a:p>
      </dgm:t>
    </dgm:pt>
    <dgm:pt modelId="{60B3C254-C989-43F5-98B2-B91AEF3E3E94}" type="parTrans" cxnId="{85A90C57-9ACB-46A5-A22B-218DEE1476AB}">
      <dgm:prSet/>
      <dgm:spPr/>
      <dgm:t>
        <a:bodyPr/>
        <a:lstStyle/>
        <a:p>
          <a:endParaRPr lang="cs-CZ"/>
        </a:p>
      </dgm:t>
    </dgm:pt>
    <dgm:pt modelId="{417F8A17-0693-4F3B-AB14-447ACE0DD6F6}" type="sibTrans" cxnId="{85A90C57-9ACB-46A5-A22B-218DEE1476AB}">
      <dgm:prSet/>
      <dgm:spPr/>
      <dgm:t>
        <a:bodyPr/>
        <a:lstStyle/>
        <a:p>
          <a:endParaRPr lang="cs-CZ"/>
        </a:p>
      </dgm:t>
    </dgm:pt>
    <dgm:pt modelId="{17DC0904-6C01-4D2E-A7A6-34B6A5585DE7}" type="pres">
      <dgm:prSet presAssocID="{3C6D1830-5BD2-46F8-8777-EA4D16A6FA0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CA344B4-5C5F-4DE6-BCCD-9599220E8469}" type="pres">
      <dgm:prSet presAssocID="{3C6D1830-5BD2-46F8-8777-EA4D16A6FA04}" presName="diamond" presStyleLbl="bgShp" presStyleIdx="0" presStyleCnt="1"/>
      <dgm:spPr/>
    </dgm:pt>
    <dgm:pt modelId="{0A12ACE0-E817-4571-8892-D2B5C21559C7}" type="pres">
      <dgm:prSet presAssocID="{3C6D1830-5BD2-46F8-8777-EA4D16A6FA0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551BA3-F921-44F6-96C0-2A77913A4300}" type="pres">
      <dgm:prSet presAssocID="{3C6D1830-5BD2-46F8-8777-EA4D16A6FA04}" presName="quad2" presStyleLbl="node1" presStyleIdx="1" presStyleCnt="4" custLinFactNeighborX="233" custLinFactNeighborY="1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4B2063-345E-4DD1-9CE9-9FFFB94A1EAD}" type="pres">
      <dgm:prSet presAssocID="{3C6D1830-5BD2-46F8-8777-EA4D16A6FA04}" presName="quad3" presStyleLbl="node1" presStyleIdx="2" presStyleCnt="4" custLinFactX="7926" custLinFactNeighborX="100000" custLinFactNeighborY="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8375F5-81C1-4408-BDDE-EAA431239BEA}" type="pres">
      <dgm:prSet presAssocID="{3C6D1830-5BD2-46F8-8777-EA4D16A6FA04}" presName="quad4" presStyleLbl="node1" presStyleIdx="3" presStyleCnt="4" custLinFactX="-5833" custLinFactNeighborX="-100000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63C5EB-3860-44C1-9243-03A7C5E452D8}" type="presOf" srcId="{3C6D1830-5BD2-46F8-8777-EA4D16A6FA04}" destId="{17DC0904-6C01-4D2E-A7A6-34B6A5585DE7}" srcOrd="0" destOrd="0" presId="urn:microsoft.com/office/officeart/2005/8/layout/matrix3"/>
    <dgm:cxn modelId="{C2FA57B1-FA78-40C2-AB5D-52D94EF45D87}" srcId="{3C6D1830-5BD2-46F8-8777-EA4D16A6FA04}" destId="{1094DFF7-B494-4850-A474-53EF28A31C2D}" srcOrd="2" destOrd="0" parTransId="{5A4DEB3D-3C8C-40B4-A06A-887C7DA08687}" sibTransId="{96DEE030-D547-4860-8BC5-A800EB5499DC}"/>
    <dgm:cxn modelId="{B1555CC8-1F3A-4913-9F22-B622B9BB787B}" type="presOf" srcId="{91AEE03B-006B-470E-BB35-AC158626483A}" destId="{0A12ACE0-E817-4571-8892-D2B5C21559C7}" srcOrd="0" destOrd="0" presId="urn:microsoft.com/office/officeart/2005/8/layout/matrix3"/>
    <dgm:cxn modelId="{85A90C57-9ACB-46A5-A22B-218DEE1476AB}" srcId="{3C6D1830-5BD2-46F8-8777-EA4D16A6FA04}" destId="{3775169D-328E-4644-9B26-CD2BA55F0CE8}" srcOrd="3" destOrd="0" parTransId="{60B3C254-C989-43F5-98B2-B91AEF3E3E94}" sibTransId="{417F8A17-0693-4F3B-AB14-447ACE0DD6F6}"/>
    <dgm:cxn modelId="{EE17C522-9235-4CB0-B472-CF8DE3DC8DF6}" type="presOf" srcId="{3775169D-328E-4644-9B26-CD2BA55F0CE8}" destId="{1E8375F5-81C1-4408-BDDE-EAA431239BEA}" srcOrd="0" destOrd="0" presId="urn:microsoft.com/office/officeart/2005/8/layout/matrix3"/>
    <dgm:cxn modelId="{42FA1A4B-4E62-448C-B195-600EE3295516}" type="presOf" srcId="{1094DFF7-B494-4850-A474-53EF28A31C2D}" destId="{354B2063-345E-4DD1-9CE9-9FFFB94A1EAD}" srcOrd="0" destOrd="0" presId="urn:microsoft.com/office/officeart/2005/8/layout/matrix3"/>
    <dgm:cxn modelId="{F3234C63-EFF3-4B40-9AA4-7B1DF0DB17DB}" srcId="{3C6D1830-5BD2-46F8-8777-EA4D16A6FA04}" destId="{8C160D18-0FF7-4681-B21E-6FA90A34120A}" srcOrd="1" destOrd="0" parTransId="{E70B2246-3E2F-4BF2-8345-B0ACF2FDE5A3}" sibTransId="{B9A99D87-118E-4058-AD05-AAB48E512357}"/>
    <dgm:cxn modelId="{FD3AAD1B-39AA-4F93-A382-1FA6CFF54D22}" srcId="{3C6D1830-5BD2-46F8-8777-EA4D16A6FA04}" destId="{91AEE03B-006B-470E-BB35-AC158626483A}" srcOrd="0" destOrd="0" parTransId="{9A73E04C-67D9-4885-82FC-CE2E77E158D3}" sibTransId="{95BCAE3E-768C-499C-8113-222331B470BE}"/>
    <dgm:cxn modelId="{DAEFB31A-FA22-4516-8BFB-7CDBB2E7F791}" type="presOf" srcId="{8C160D18-0FF7-4681-B21E-6FA90A34120A}" destId="{74551BA3-F921-44F6-96C0-2A77913A4300}" srcOrd="0" destOrd="0" presId="urn:microsoft.com/office/officeart/2005/8/layout/matrix3"/>
    <dgm:cxn modelId="{0C33E0C8-B3AE-493D-8CC5-F500D5780400}" type="presParOf" srcId="{17DC0904-6C01-4D2E-A7A6-34B6A5585DE7}" destId="{8CA344B4-5C5F-4DE6-BCCD-9599220E8469}" srcOrd="0" destOrd="0" presId="urn:microsoft.com/office/officeart/2005/8/layout/matrix3"/>
    <dgm:cxn modelId="{1E5181C6-EF44-49FA-AD7E-0306B5904F44}" type="presParOf" srcId="{17DC0904-6C01-4D2E-A7A6-34B6A5585DE7}" destId="{0A12ACE0-E817-4571-8892-D2B5C21559C7}" srcOrd="1" destOrd="0" presId="urn:microsoft.com/office/officeart/2005/8/layout/matrix3"/>
    <dgm:cxn modelId="{80BF5024-6F44-4B2E-86F8-CF2C176DBBF5}" type="presParOf" srcId="{17DC0904-6C01-4D2E-A7A6-34B6A5585DE7}" destId="{74551BA3-F921-44F6-96C0-2A77913A4300}" srcOrd="2" destOrd="0" presId="urn:microsoft.com/office/officeart/2005/8/layout/matrix3"/>
    <dgm:cxn modelId="{356ADF8D-C7D6-4053-92BE-5602366A8FC8}" type="presParOf" srcId="{17DC0904-6C01-4D2E-A7A6-34B6A5585DE7}" destId="{354B2063-345E-4DD1-9CE9-9FFFB94A1EAD}" srcOrd="3" destOrd="0" presId="urn:microsoft.com/office/officeart/2005/8/layout/matrix3"/>
    <dgm:cxn modelId="{5B1D3656-19F4-480B-B932-D6CE79CAD429}" type="presParOf" srcId="{17DC0904-6C01-4D2E-A7A6-34B6A5585DE7}" destId="{1E8375F5-81C1-4408-BDDE-EAA431239BE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44B4-5C5F-4DE6-BCCD-9599220E8469}">
      <dsp:nvSpPr>
        <dsp:cNvPr id="0" name=""/>
        <dsp:cNvSpPr/>
      </dsp:nvSpPr>
      <dsp:spPr>
        <a:xfrm>
          <a:off x="1830387" y="0"/>
          <a:ext cx="3898900" cy="38989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2ACE0-E817-4571-8892-D2B5C21559C7}">
      <dsp:nvSpPr>
        <dsp:cNvPr id="0" name=""/>
        <dsp:cNvSpPr/>
      </dsp:nvSpPr>
      <dsp:spPr>
        <a:xfrm>
          <a:off x="2200782" y="370395"/>
          <a:ext cx="1520571" cy="1520571"/>
        </a:xfrm>
        <a:prstGeom prst="roundRect">
          <a:avLst/>
        </a:prstGeom>
        <a:solidFill>
          <a:srgbClr val="DDE1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</a:rPr>
            <a:t>GENERAL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>
              <a:solidFill>
                <a:schemeClr val="tx1"/>
              </a:solidFill>
            </a:rPr>
            <a:t>Student </a:t>
          </a:r>
          <a:r>
            <a:rPr lang="cs-CZ" sz="1600" b="0" kern="1200" dirty="0" err="1" smtClean="0">
              <a:solidFill>
                <a:schemeClr val="tx1"/>
              </a:solidFill>
            </a:rPr>
            <a:t>Legal</a:t>
          </a:r>
          <a:r>
            <a:rPr lang="cs-CZ" sz="1600" b="0" kern="1200" dirty="0" smtClean="0">
              <a:solidFill>
                <a:schemeClr val="tx1"/>
              </a:solidFill>
            </a:rPr>
            <a:t> Aid </a:t>
          </a:r>
          <a:r>
            <a:rPr lang="cs-CZ" sz="1600" b="0" kern="1200" dirty="0" err="1" smtClean="0">
              <a:solidFill>
                <a:schemeClr val="tx1"/>
              </a:solidFill>
            </a:rPr>
            <a:t>Clinic</a:t>
          </a:r>
          <a:endParaRPr lang="cs-CZ" sz="1600" b="0" kern="1200" dirty="0">
            <a:solidFill>
              <a:schemeClr val="tx1"/>
            </a:solidFill>
          </a:endParaRPr>
        </a:p>
      </dsp:txBody>
      <dsp:txXfrm>
        <a:off x="2275010" y="444623"/>
        <a:ext cx="1372115" cy="1372115"/>
      </dsp:txXfrm>
    </dsp:sp>
    <dsp:sp modelId="{74551BA3-F921-44F6-96C0-2A77913A4300}">
      <dsp:nvSpPr>
        <dsp:cNvPr id="0" name=""/>
        <dsp:cNvSpPr/>
      </dsp:nvSpPr>
      <dsp:spPr>
        <a:xfrm>
          <a:off x="3841863" y="396823"/>
          <a:ext cx="1520571" cy="15205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</a:rPr>
            <a:t>CONSUMER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err="1" smtClean="0">
              <a:solidFill>
                <a:schemeClr val="tx1"/>
              </a:solidFill>
            </a:rPr>
            <a:t>Consumer</a:t>
          </a:r>
          <a:r>
            <a:rPr lang="cs-CZ" sz="1600" b="0" kern="1200" dirty="0" smtClean="0">
              <a:solidFill>
                <a:schemeClr val="tx1"/>
              </a:solidFill>
            </a:rPr>
            <a:t> </a:t>
          </a:r>
          <a:r>
            <a:rPr lang="cs-CZ" sz="1600" b="0" kern="1200" dirty="0" err="1" smtClean="0">
              <a:solidFill>
                <a:schemeClr val="tx1"/>
              </a:solidFill>
            </a:rPr>
            <a:t>Law</a:t>
          </a:r>
          <a:r>
            <a:rPr lang="cs-CZ" sz="1600" b="0" kern="1200" dirty="0" smtClean="0">
              <a:solidFill>
                <a:schemeClr val="tx1"/>
              </a:solidFill>
            </a:rPr>
            <a:t> </a:t>
          </a:r>
          <a:r>
            <a:rPr lang="cs-CZ" sz="1600" b="0" kern="1200" dirty="0" err="1" smtClean="0">
              <a:solidFill>
                <a:schemeClr val="tx1"/>
              </a:solidFill>
            </a:rPr>
            <a:t>Clinic</a:t>
          </a:r>
          <a:endParaRPr lang="cs-CZ" sz="1600" b="0" kern="1200" dirty="0">
            <a:solidFill>
              <a:schemeClr val="tx1"/>
            </a:solidFill>
          </a:endParaRPr>
        </a:p>
      </dsp:txBody>
      <dsp:txXfrm>
        <a:off x="3916091" y="471051"/>
        <a:ext cx="1372115" cy="1372115"/>
      </dsp:txXfrm>
    </dsp:sp>
    <dsp:sp modelId="{354B2063-345E-4DD1-9CE9-9FFFB94A1EAD}">
      <dsp:nvSpPr>
        <dsp:cNvPr id="0" name=""/>
        <dsp:cNvSpPr/>
      </dsp:nvSpPr>
      <dsp:spPr>
        <a:xfrm>
          <a:off x="3841874" y="2009636"/>
          <a:ext cx="1520571" cy="1520571"/>
        </a:xfrm>
        <a:prstGeom prst="roundRect">
          <a:avLst/>
        </a:prstGeom>
        <a:solidFill>
          <a:srgbClr val="EC99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</a:rPr>
            <a:t>ADMIN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err="1" smtClean="0">
              <a:solidFill>
                <a:schemeClr val="tx1"/>
              </a:solidFill>
            </a:rPr>
            <a:t>Administrative</a:t>
          </a:r>
          <a:r>
            <a:rPr lang="cs-CZ" sz="1600" b="0" kern="1200" dirty="0" smtClean="0">
              <a:solidFill>
                <a:schemeClr val="tx1"/>
              </a:solidFill>
            </a:rPr>
            <a:t> </a:t>
          </a:r>
          <a:r>
            <a:rPr lang="cs-CZ" sz="1600" b="0" kern="1200" dirty="0" err="1" smtClean="0">
              <a:solidFill>
                <a:schemeClr val="tx1"/>
              </a:solidFill>
            </a:rPr>
            <a:t>Law</a:t>
          </a:r>
          <a:r>
            <a:rPr lang="cs-CZ" sz="1600" b="0" kern="1200" dirty="0" smtClean="0">
              <a:solidFill>
                <a:schemeClr val="tx1"/>
              </a:solidFill>
            </a:rPr>
            <a:t> </a:t>
          </a:r>
          <a:r>
            <a:rPr lang="cs-CZ" sz="1600" b="0" kern="1200" dirty="0" err="1" smtClean="0">
              <a:solidFill>
                <a:schemeClr val="tx1"/>
              </a:solidFill>
            </a:rPr>
            <a:t>Clinic</a:t>
          </a:r>
          <a:endParaRPr lang="cs-CZ" sz="1600" b="0" kern="1200" dirty="0">
            <a:solidFill>
              <a:schemeClr val="tx1"/>
            </a:solidFill>
          </a:endParaRPr>
        </a:p>
      </dsp:txBody>
      <dsp:txXfrm>
        <a:off x="3916102" y="2083864"/>
        <a:ext cx="1372115" cy="1372115"/>
      </dsp:txXfrm>
    </dsp:sp>
    <dsp:sp modelId="{1E8375F5-81C1-4408-BDDE-EAA431239BEA}">
      <dsp:nvSpPr>
        <dsp:cNvPr id="0" name=""/>
        <dsp:cNvSpPr/>
      </dsp:nvSpPr>
      <dsp:spPr>
        <a:xfrm>
          <a:off x="2229055" y="2009651"/>
          <a:ext cx="1520571" cy="1520571"/>
        </a:xfrm>
        <a:prstGeom prst="roundRect">
          <a:avLst/>
        </a:prstGeom>
        <a:solidFill>
          <a:srgbClr val="F7EC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</a:rPr>
            <a:t>BUSINESS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  <a:latin typeface="Calibri"/>
            </a:rPr>
            <a:t>"</a:t>
          </a:r>
          <a:r>
            <a:rPr lang="cs-CZ" sz="1600" b="0" kern="1200" dirty="0" smtClean="0">
              <a:solidFill>
                <a:schemeClr val="tx1"/>
              </a:solidFill>
            </a:rPr>
            <a:t>Business and </a:t>
          </a:r>
          <a:r>
            <a:rPr lang="cs-CZ" sz="1600" b="0" kern="1200" dirty="0" err="1" smtClean="0">
              <a:solidFill>
                <a:schemeClr val="tx1"/>
              </a:solidFill>
            </a:rPr>
            <a:t>Law</a:t>
          </a:r>
          <a:r>
            <a:rPr lang="cs-CZ" sz="1600" b="0" kern="1200" dirty="0" smtClean="0">
              <a:solidFill>
                <a:schemeClr val="tx1"/>
              </a:solidFill>
              <a:latin typeface="Calibri"/>
            </a:rPr>
            <a:t>"</a:t>
          </a:r>
          <a:r>
            <a:rPr lang="cs-CZ" sz="1600" b="0" kern="1200" dirty="0" smtClean="0">
              <a:solidFill>
                <a:schemeClr val="tx1"/>
              </a:solidFill>
            </a:rPr>
            <a:t> </a:t>
          </a:r>
          <a:r>
            <a:rPr lang="cs-CZ" sz="1600" b="0" kern="1200" dirty="0" err="1" smtClean="0">
              <a:solidFill>
                <a:schemeClr val="tx1"/>
              </a:solidFill>
            </a:rPr>
            <a:t>Clinic</a:t>
          </a:r>
          <a:endParaRPr lang="cs-CZ" sz="1600" b="0" kern="1200" dirty="0">
            <a:solidFill>
              <a:schemeClr val="tx1"/>
            </a:solidFill>
          </a:endParaRPr>
        </a:p>
      </dsp:txBody>
      <dsp:txXfrm>
        <a:off x="2303283" y="2083879"/>
        <a:ext cx="1372115" cy="137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14.7.2016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andteaching.info/learning/bloomtax.htm" TargetMode="External"/><Relationship Id="rId2" Type="http://schemas.openxmlformats.org/officeDocument/2006/relationships/hyperlink" Target="http://www.testcentrum.com/testy/svf-7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valuationservices.co.uk/files/HFormnote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uacademic.org/UploadArticle/33.pdf" TargetMode="External"/><Relationship Id="rId2" Type="http://schemas.openxmlformats.org/officeDocument/2006/relationships/hyperlink" Target="http://teaching.uncc.edu/learning-resources/articles-books/best-practice/goals-objectives/blooms-educational-objective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eb.worldbank.org/archive/website01028/WEB/IMAGES/SDP_36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u.edu/ihec/Krueger-FocusGroupInterviews.pdf" TargetMode="External"/><Relationship Id="rId2" Type="http://schemas.openxmlformats.org/officeDocument/2006/relationships/hyperlink" Target="https://assessment.trinity.duke.edu/documents/How_to_Conduct_a_Focus_Group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learningandteaching.info/learning/bloomtax.ht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r>
              <a:rPr lang="cs-CZ" dirty="0" smtClean="0"/>
              <a:t> – A </a:t>
            </a:r>
            <a:r>
              <a:rPr lang="cs-CZ" dirty="0" err="1" smtClean="0"/>
              <a:t>Transformative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Jana Hoffmannová, Luděk Šebek</a:t>
            </a:r>
          </a:p>
          <a:p>
            <a:r>
              <a:rPr lang="cs-CZ" dirty="0" smtClean="0"/>
              <a:t>Veronika </a:t>
            </a:r>
            <a:r>
              <a:rPr lang="cs-CZ" dirty="0" err="1" smtClean="0"/>
              <a:t>Tomoszková</a:t>
            </a:r>
            <a:r>
              <a:rPr lang="cs-CZ" dirty="0" smtClean="0"/>
              <a:t>, Maxim </a:t>
            </a:r>
            <a:r>
              <a:rPr lang="cs-CZ" dirty="0" err="1" smtClean="0"/>
              <a:t>Tomoszek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</a:t>
            </a:r>
            <a:r>
              <a:rPr lang="cs-CZ" dirty="0" err="1" smtClean="0"/>
              <a:t>battery</a:t>
            </a:r>
            <a:r>
              <a:rPr lang="cs-CZ" dirty="0" smtClean="0"/>
              <a:t> - </a:t>
            </a:r>
            <a:r>
              <a:rPr lang="cs-CZ" dirty="0" err="1" smtClean="0"/>
              <a:t>composition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08810"/>
            <a:ext cx="7560000" cy="4150426"/>
          </a:xfrm>
        </p:spPr>
        <p:txBody>
          <a:bodyPr>
            <a:normAutofit/>
          </a:bodyPr>
          <a:lstStyle/>
          <a:p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LCCs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Palacký </a:t>
            </a:r>
            <a:r>
              <a:rPr lang="cs-CZ" dirty="0" err="1" smtClean="0"/>
              <a:t>Law</a:t>
            </a:r>
            <a:r>
              <a:rPr lang="cs-CZ" dirty="0" smtClean="0"/>
              <a:t> on </a:t>
            </a:r>
            <a:r>
              <a:rPr lang="cs-CZ" dirty="0" err="1" smtClean="0"/>
              <a:t>students</a:t>
            </a:r>
            <a:r>
              <a:rPr lang="cs-CZ" dirty="0" smtClean="0"/>
              <a:t>‘ </a:t>
            </a:r>
            <a:r>
              <a:rPr lang="cs-CZ" dirty="0" err="1" smtClean="0"/>
              <a:t>personal</a:t>
            </a:r>
            <a:r>
              <a:rPr lang="cs-CZ" dirty="0" smtClean="0"/>
              <a:t> identity?</a:t>
            </a:r>
          </a:p>
          <a:p>
            <a:pPr lvl="1"/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transformative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influence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transformative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Quantitative</a:t>
            </a:r>
            <a:r>
              <a:rPr lang="cs-CZ" dirty="0" smtClean="0"/>
              <a:t> (online)</a:t>
            </a:r>
          </a:p>
          <a:p>
            <a:pPr lvl="1"/>
            <a:r>
              <a:rPr lang="cs-CZ" dirty="0" smtClean="0"/>
              <a:t>GSE </a:t>
            </a:r>
            <a:r>
              <a:rPr lang="cs-CZ" dirty="0" err="1" smtClean="0"/>
              <a:t>questionnaire</a:t>
            </a:r>
            <a:r>
              <a:rPr lang="cs-CZ" dirty="0" smtClean="0"/>
              <a:t> (</a:t>
            </a:r>
            <a:r>
              <a:rPr lang="cs-CZ" dirty="0" err="1" smtClean="0"/>
              <a:t>self-efficacy</a:t>
            </a:r>
            <a:r>
              <a:rPr lang="cs-CZ" dirty="0" smtClean="0"/>
              <a:t>) – </a:t>
            </a:r>
            <a:r>
              <a:rPr lang="cs-CZ" dirty="0" err="1" smtClean="0"/>
              <a:t>modified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LCC</a:t>
            </a:r>
          </a:p>
          <a:p>
            <a:pPr lvl="1"/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satisfaction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endParaRPr lang="cs-CZ" dirty="0" smtClean="0"/>
          </a:p>
          <a:p>
            <a:pPr lvl="1"/>
            <a:r>
              <a:rPr lang="cs-CZ" dirty="0" smtClean="0"/>
              <a:t>Stress-management </a:t>
            </a:r>
            <a:r>
              <a:rPr lang="cs-CZ" dirty="0" err="1" smtClean="0"/>
              <a:t>strategy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endParaRPr lang="cs-CZ" dirty="0" smtClean="0"/>
          </a:p>
          <a:p>
            <a:r>
              <a:rPr lang="cs-CZ" dirty="0" err="1" smtClean="0"/>
              <a:t>Qualitative</a:t>
            </a:r>
            <a:endParaRPr lang="cs-CZ" dirty="0" smtClean="0"/>
          </a:p>
          <a:p>
            <a:pPr lvl="1"/>
            <a:r>
              <a:rPr lang="cs-CZ" dirty="0" err="1" smtClean="0"/>
              <a:t>Life</a:t>
            </a:r>
            <a:r>
              <a:rPr lang="cs-CZ" dirty="0" smtClean="0"/>
              <a:t>-line</a:t>
            </a:r>
          </a:p>
          <a:p>
            <a:pPr lvl="1"/>
            <a:r>
              <a:rPr lang="cs-CZ" dirty="0" smtClean="0"/>
              <a:t>H-</a:t>
            </a:r>
            <a:r>
              <a:rPr lang="cs-CZ" dirty="0" err="1" smtClean="0"/>
              <a:t>Form</a:t>
            </a:r>
            <a:endParaRPr lang="cs-CZ" dirty="0" smtClean="0"/>
          </a:p>
          <a:p>
            <a:pPr lvl="1"/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393936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Selection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(</a:t>
            </a:r>
            <a:r>
              <a:rPr lang="cs-CZ" dirty="0" err="1"/>
              <a:t>applications</a:t>
            </a:r>
            <a:r>
              <a:rPr lang="cs-CZ" dirty="0"/>
              <a:t>, </a:t>
            </a:r>
            <a:r>
              <a:rPr lang="cs-CZ" dirty="0" err="1"/>
              <a:t>interviews</a:t>
            </a:r>
            <a:r>
              <a:rPr lang="cs-CZ" dirty="0" smtClean="0"/>
              <a:t>) – </a:t>
            </a:r>
            <a:r>
              <a:rPr lang="cs-CZ" dirty="0" err="1" smtClean="0"/>
              <a:t>well-being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3 online </a:t>
            </a:r>
            <a:r>
              <a:rPr lang="cs-CZ" dirty="0" err="1" smtClean="0"/>
              <a:t>questionnaires</a:t>
            </a:r>
            <a:r>
              <a:rPr lang="cs-CZ" dirty="0" smtClean="0"/>
              <a:t> (</a:t>
            </a:r>
            <a:r>
              <a:rPr lang="cs-CZ" dirty="0" err="1" smtClean="0"/>
              <a:t>before</a:t>
            </a:r>
            <a:r>
              <a:rPr lang="cs-CZ" dirty="0" smtClean="0"/>
              <a:t> and </a:t>
            </a:r>
            <a:r>
              <a:rPr lang="cs-CZ" dirty="0" err="1" smtClean="0"/>
              <a:t>after</a:t>
            </a:r>
            <a:r>
              <a:rPr lang="cs-CZ" dirty="0" smtClean="0"/>
              <a:t>)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Weekend</a:t>
            </a:r>
            <a:r>
              <a:rPr lang="cs-CZ" dirty="0"/>
              <a:t> workshop – </a:t>
            </a:r>
            <a:r>
              <a:rPr lang="cs-CZ" dirty="0" err="1"/>
              <a:t>expectations</a:t>
            </a:r>
            <a:r>
              <a:rPr lang="cs-CZ" dirty="0"/>
              <a:t>, </a:t>
            </a:r>
            <a:r>
              <a:rPr lang="cs-CZ" dirty="0" err="1"/>
              <a:t>reflection</a:t>
            </a:r>
            <a:r>
              <a:rPr lang="cs-CZ" dirty="0"/>
              <a:t> on </a:t>
            </a:r>
            <a:r>
              <a:rPr lang="cs-CZ" dirty="0" err="1"/>
              <a:t>questionnaires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Case </a:t>
            </a:r>
            <a:r>
              <a:rPr lang="cs-CZ" dirty="0" err="1" smtClean="0"/>
              <a:t>reports</a:t>
            </a:r>
            <a:r>
              <a:rPr lang="cs-CZ" dirty="0" smtClean="0"/>
              <a:t> – </a:t>
            </a:r>
            <a:r>
              <a:rPr lang="cs-CZ" dirty="0" err="1" smtClean="0"/>
              <a:t>reflection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vaules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 err="1"/>
              <a:t>Life</a:t>
            </a:r>
            <a:r>
              <a:rPr lang="cs-CZ" dirty="0"/>
              <a:t> Line 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/>
              <a:t>Session 1 to </a:t>
            </a:r>
            <a:r>
              <a:rPr lang="cs-CZ" dirty="0" err="1"/>
              <a:t>reflect</a:t>
            </a:r>
            <a:r>
              <a:rPr lang="cs-CZ" dirty="0"/>
              <a:t> and </a:t>
            </a:r>
            <a:r>
              <a:rPr lang="cs-CZ" dirty="0" err="1"/>
              <a:t>generate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– H-</a:t>
            </a:r>
            <a:r>
              <a:rPr lang="cs-CZ" dirty="0" err="1"/>
              <a:t>Form</a:t>
            </a:r>
            <a:endParaRPr lang="cs-CZ" dirty="0"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 err="1"/>
              <a:t>Research</a:t>
            </a:r>
            <a:r>
              <a:rPr lang="cs-CZ" dirty="0"/>
              <a:t> Session 2 –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369032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01288"/>
            <a:ext cx="7560000" cy="966792"/>
          </a:xfrm>
        </p:spPr>
        <p:txBody>
          <a:bodyPr/>
          <a:lstStyle/>
          <a:p>
            <a:r>
              <a:rPr lang="cs-CZ" dirty="0" err="1" smtClean="0"/>
              <a:t>Modified</a:t>
            </a:r>
            <a:r>
              <a:rPr lang="cs-CZ" dirty="0" smtClean="0"/>
              <a:t> </a:t>
            </a:r>
            <a:r>
              <a:rPr lang="cs-CZ" dirty="0" err="1" smtClean="0"/>
              <a:t>self-efficacy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09" y="2018805"/>
            <a:ext cx="8467107" cy="4340431"/>
          </a:xfrm>
        </p:spPr>
        <p:txBody>
          <a:bodyPr numCol="2"/>
          <a:lstStyle/>
          <a:p>
            <a:r>
              <a:rPr lang="cs-CZ" dirty="0" err="1" smtClean="0"/>
              <a:t>Based</a:t>
            </a:r>
            <a:r>
              <a:rPr lang="cs-CZ" dirty="0" smtClean="0"/>
              <a:t> on General </a:t>
            </a:r>
            <a:r>
              <a:rPr lang="cs-CZ" dirty="0" err="1" smtClean="0"/>
              <a:t>Self-Efficacy</a:t>
            </a:r>
            <a:endParaRPr lang="cs-CZ" dirty="0" smtClean="0"/>
          </a:p>
          <a:p>
            <a:pPr lvl="1"/>
            <a:r>
              <a:rPr lang="cs-CZ" dirty="0"/>
              <a:t>http://userpage.fu-berlin.de/health/selfscal.htm</a:t>
            </a:r>
            <a:endParaRPr lang="cs-CZ" dirty="0" smtClean="0"/>
          </a:p>
          <a:p>
            <a:r>
              <a:rPr lang="cs-CZ" dirty="0" smtClean="0"/>
              <a:t>4 </a:t>
            </a:r>
            <a:r>
              <a:rPr lang="cs-CZ" dirty="0" err="1" smtClean="0"/>
              <a:t>steps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(</a:t>
            </a:r>
            <a:r>
              <a:rPr lang="cs-CZ" dirty="0" err="1" smtClean="0"/>
              <a:t>agree</a:t>
            </a:r>
            <a:r>
              <a:rPr lang="cs-CZ" dirty="0" smtClean="0"/>
              <a:t> – </a:t>
            </a:r>
            <a:r>
              <a:rPr lang="cs-CZ" dirty="0" err="1" smtClean="0"/>
              <a:t>partially</a:t>
            </a:r>
            <a:r>
              <a:rPr lang="cs-CZ" dirty="0" smtClean="0"/>
              <a:t> </a:t>
            </a:r>
            <a:r>
              <a:rPr lang="cs-CZ" dirty="0" err="1" smtClean="0"/>
              <a:t>agree</a:t>
            </a:r>
            <a:r>
              <a:rPr lang="cs-CZ" dirty="0" smtClean="0"/>
              <a:t> – </a:t>
            </a:r>
            <a:r>
              <a:rPr lang="cs-CZ" dirty="0" err="1" smtClean="0"/>
              <a:t>partially</a:t>
            </a:r>
            <a:r>
              <a:rPr lang="cs-CZ" dirty="0" smtClean="0"/>
              <a:t> </a:t>
            </a:r>
            <a:r>
              <a:rPr lang="cs-CZ" dirty="0" err="1" smtClean="0"/>
              <a:t>disagree</a:t>
            </a:r>
            <a:r>
              <a:rPr lang="cs-CZ" dirty="0" smtClean="0"/>
              <a:t> – </a:t>
            </a:r>
            <a:r>
              <a:rPr lang="cs-CZ" dirty="0" err="1" smtClean="0"/>
              <a:t>disagree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Modified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LCCs</a:t>
            </a:r>
            <a:r>
              <a:rPr lang="cs-CZ" dirty="0" smtClean="0"/>
              <a:t>: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communicate</a:t>
            </a:r>
            <a:r>
              <a:rPr lang="cs-CZ" dirty="0" smtClean="0"/>
              <a:t> </a:t>
            </a:r>
            <a:r>
              <a:rPr lang="cs-CZ" dirty="0" err="1" smtClean="0"/>
              <a:t>contructively</a:t>
            </a:r>
            <a:r>
              <a:rPr lang="cs-CZ" dirty="0" smtClean="0"/>
              <a:t> in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situations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supervisor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improve</a:t>
            </a:r>
            <a:r>
              <a:rPr lang="cs-CZ" dirty="0" smtClean="0"/>
              <a:t> my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disturbing</a:t>
            </a:r>
            <a:r>
              <a:rPr lang="cs-CZ" dirty="0" smtClean="0"/>
              <a:t> </a:t>
            </a:r>
            <a:r>
              <a:rPr lang="cs-CZ" dirty="0" err="1" smtClean="0"/>
              <a:t>influences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react</a:t>
            </a:r>
            <a:r>
              <a:rPr lang="cs-CZ" dirty="0" smtClean="0"/>
              <a:t> to </a:t>
            </a:r>
            <a:r>
              <a:rPr lang="cs-CZ" dirty="0" err="1" smtClean="0"/>
              <a:t>client‘s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on my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in </a:t>
            </a:r>
            <a:r>
              <a:rPr lang="cs-CZ" dirty="0" err="1" smtClean="0"/>
              <a:t>legal</a:t>
            </a:r>
            <a:r>
              <a:rPr lang="cs-CZ" dirty="0" smtClean="0"/>
              <a:t> and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creatively</a:t>
            </a:r>
            <a:r>
              <a:rPr lang="cs-CZ" dirty="0" smtClean="0"/>
              <a:t> </a:t>
            </a:r>
            <a:r>
              <a:rPr lang="cs-CZ" dirty="0" err="1" smtClean="0"/>
              <a:t>solve</a:t>
            </a:r>
            <a:r>
              <a:rPr lang="cs-CZ" dirty="0" smtClean="0"/>
              <a:t>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motivate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teamwork</a:t>
            </a:r>
            <a:endParaRPr lang="cs-CZ" dirty="0" smtClean="0"/>
          </a:p>
          <a:p>
            <a:pPr marL="609600" lvl="1" indent="-342900">
              <a:buFont typeface="+mj-lt"/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persuade</a:t>
            </a:r>
            <a:r>
              <a:rPr lang="cs-CZ" dirty="0" smtClean="0"/>
              <a:t> my </a:t>
            </a:r>
            <a:r>
              <a:rPr lang="cs-CZ" dirty="0" err="1" smtClean="0"/>
              <a:t>supervisor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my </a:t>
            </a:r>
            <a:r>
              <a:rPr lang="cs-CZ" dirty="0" err="1" smtClean="0"/>
              <a:t>solution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287177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Satisfaction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01933"/>
            <a:ext cx="7901486" cy="434636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Satisfaction</a:t>
            </a:r>
            <a:r>
              <a:rPr lang="cs-CZ" dirty="0"/>
              <a:t> </a:t>
            </a:r>
            <a:r>
              <a:rPr lang="cs-CZ" dirty="0" err="1"/>
              <a:t>Questionaire</a:t>
            </a:r>
            <a:r>
              <a:rPr lang="cs-CZ" dirty="0"/>
              <a:t> (</a:t>
            </a:r>
            <a:r>
              <a:rPr lang="cs-CZ" dirty="0" err="1"/>
              <a:t>Fahrenberg</a:t>
            </a:r>
            <a:r>
              <a:rPr lang="cs-CZ" dirty="0"/>
              <a:t>, </a:t>
            </a:r>
            <a:r>
              <a:rPr lang="cs-CZ" dirty="0" err="1"/>
              <a:t>Myrtek</a:t>
            </a:r>
            <a:r>
              <a:rPr lang="cs-CZ" dirty="0"/>
              <a:t>, Schumacher &amp; </a:t>
            </a:r>
            <a:r>
              <a:rPr lang="cs-CZ" dirty="0" err="1"/>
              <a:t>Brähler</a:t>
            </a:r>
            <a:r>
              <a:rPr lang="cs-CZ" dirty="0"/>
              <a:t> 2000), in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en-US" dirty="0" err="1"/>
              <a:t>Fragebogen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Lebenszufriedenheit</a:t>
            </a:r>
            <a:r>
              <a:rPr lang="en-US" dirty="0"/>
              <a:t> (FLZ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reconstructed and standardized on the basis of a 1994 survey of 2,870 residents (aged 14-92 years old) of the old and new German states (i.e., former West and East Germany, respectively</a:t>
            </a:r>
            <a:r>
              <a:rPr lang="en-US" dirty="0" smtClean="0"/>
              <a:t>).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Palacký </a:t>
            </a:r>
            <a:r>
              <a:rPr lang="cs-CZ" dirty="0" err="1" smtClean="0"/>
              <a:t>students</a:t>
            </a:r>
            <a:r>
              <a:rPr lang="cs-CZ" dirty="0" smtClean="0"/>
              <a:t> in </a:t>
            </a:r>
            <a:r>
              <a:rPr lang="cs-CZ" dirty="0" err="1" smtClean="0"/>
              <a:t>general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With a total of 70 items, the </a:t>
            </a:r>
            <a:r>
              <a:rPr lang="cs-CZ" dirty="0" smtClean="0"/>
              <a:t>LSQ </a:t>
            </a:r>
            <a:r>
              <a:rPr lang="en-US" dirty="0" smtClean="0"/>
              <a:t>measures </a:t>
            </a:r>
            <a:r>
              <a:rPr lang="en-US" dirty="0"/>
              <a:t>individual satisfaction in 10 areas of life: (1) health, (2) work and career, (3) financial situation, (4) recreation, (5) marriage and partnership, (6) relationship with own children, (7) own self, (8) sexuality, (9) friends, acquaintances, relatives, (10) housing.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This standardized questionnaire makes it possible to capture individual satisfaction in 10 areas of life and then compare these with representative population norms.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112808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Stress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Stress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 smtClean="0"/>
          </a:p>
          <a:p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Janke</a:t>
            </a:r>
            <a:r>
              <a:rPr lang="cs-CZ" dirty="0" smtClean="0"/>
              <a:t>, </a:t>
            </a:r>
            <a:r>
              <a:rPr lang="cs-CZ" dirty="0" err="1" smtClean="0"/>
              <a:t>Erdmann</a:t>
            </a:r>
            <a:r>
              <a:rPr lang="cs-CZ" dirty="0" smtClean="0"/>
              <a:t> – SVF 78</a:t>
            </a:r>
          </a:p>
          <a:p>
            <a:r>
              <a:rPr lang="cs-CZ" dirty="0" err="1" smtClean="0"/>
              <a:t>Denial</a:t>
            </a:r>
            <a:r>
              <a:rPr lang="cs-CZ" dirty="0" smtClean="0"/>
              <a:t>, </a:t>
            </a:r>
            <a:r>
              <a:rPr lang="cs-CZ" dirty="0" err="1" smtClean="0"/>
              <a:t>Under-valuation</a:t>
            </a:r>
            <a:r>
              <a:rPr lang="cs-CZ" dirty="0" smtClean="0"/>
              <a:t>, </a:t>
            </a:r>
            <a:r>
              <a:rPr lang="cs-CZ" dirty="0" err="1" smtClean="0"/>
              <a:t>Diversion</a:t>
            </a:r>
            <a:r>
              <a:rPr lang="cs-CZ" dirty="0" smtClean="0"/>
              <a:t>,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satisfaction</a:t>
            </a:r>
            <a:r>
              <a:rPr lang="cs-CZ" dirty="0" smtClean="0"/>
              <a:t>,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, </a:t>
            </a:r>
            <a:r>
              <a:rPr lang="cs-CZ" dirty="0" err="1" smtClean="0"/>
              <a:t>Reaction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, positive </a:t>
            </a:r>
            <a:r>
              <a:rPr lang="cs-CZ" dirty="0" err="1" smtClean="0"/>
              <a:t>self-instruction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support, </a:t>
            </a:r>
            <a:r>
              <a:rPr lang="cs-CZ" dirty="0" err="1" smtClean="0"/>
              <a:t>avoidance</a:t>
            </a:r>
            <a:r>
              <a:rPr lang="cs-CZ" dirty="0" smtClean="0"/>
              <a:t>, </a:t>
            </a:r>
            <a:r>
              <a:rPr lang="cs-CZ" dirty="0" err="1" smtClean="0"/>
              <a:t>resignation</a:t>
            </a:r>
            <a:r>
              <a:rPr lang="cs-CZ" dirty="0" smtClean="0"/>
              <a:t>, perseverance, </a:t>
            </a:r>
            <a:r>
              <a:rPr lang="cs-CZ" dirty="0" err="1" smtClean="0"/>
              <a:t>self-blaming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65390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</a:t>
            </a:r>
            <a:r>
              <a:rPr lang="cs-CZ" dirty="0" smtClean="0"/>
              <a:t>-line Interview </a:t>
            </a:r>
            <a:r>
              <a:rPr lang="cs-CZ" dirty="0" err="1" smtClean="0"/>
              <a:t>Method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3804499" cy="38986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Method</a:t>
            </a:r>
            <a:r>
              <a:rPr lang="cs-CZ" dirty="0"/>
              <a:t> to </a:t>
            </a:r>
            <a:r>
              <a:rPr lang="cs-CZ" dirty="0" err="1"/>
              <a:t>measure</a:t>
            </a:r>
            <a:r>
              <a:rPr lang="cs-CZ" dirty="0"/>
              <a:t> </a:t>
            </a:r>
            <a:r>
              <a:rPr lang="cs-CZ" dirty="0" err="1"/>
              <a:t>autobiographical</a:t>
            </a:r>
            <a:r>
              <a:rPr lang="cs-CZ" dirty="0"/>
              <a:t> </a:t>
            </a:r>
            <a:r>
              <a:rPr lang="cs-CZ" dirty="0" err="1"/>
              <a:t>memory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draw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-line and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story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past and </a:t>
            </a:r>
            <a:r>
              <a:rPr lang="cs-CZ" dirty="0" err="1"/>
              <a:t>future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insight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person´s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interpreted</a:t>
            </a:r>
            <a:r>
              <a:rPr lang="cs-CZ" dirty="0"/>
              <a:t>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shapes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person´s</a:t>
            </a:r>
            <a:r>
              <a:rPr lang="cs-CZ" dirty="0"/>
              <a:t> </a:t>
            </a:r>
            <a:r>
              <a:rPr lang="cs-CZ" dirty="0" err="1"/>
              <a:t>behavior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Marian </a:t>
            </a:r>
            <a:r>
              <a:rPr lang="cs-CZ" dirty="0" err="1"/>
              <a:t>Assink</a:t>
            </a:r>
            <a:r>
              <a:rPr lang="cs-CZ" dirty="0"/>
              <a:t> &amp; Johannes J.F. </a:t>
            </a:r>
            <a:r>
              <a:rPr lang="cs-CZ" dirty="0" err="1"/>
              <a:t>Schroots</a:t>
            </a:r>
            <a:r>
              <a:rPr lang="cs-CZ" dirty="0"/>
              <a:t> (2010)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412875"/>
            <a:ext cx="34702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6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Sample </a:t>
            </a:r>
            <a:r>
              <a:rPr lang="cs-CZ" dirty="0" err="1" smtClean="0"/>
              <a:t>responses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7809" r="56537" b="10325"/>
          <a:stretch/>
        </p:blipFill>
        <p:spPr>
          <a:xfrm rot="5400000">
            <a:off x="5044506" y="-1081200"/>
            <a:ext cx="2632255" cy="527781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4144" r="51646" b="11159"/>
          <a:stretch/>
        </p:blipFill>
        <p:spPr>
          <a:xfrm rot="5400000">
            <a:off x="2390256" y="856401"/>
            <a:ext cx="3396343" cy="7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8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H-</a:t>
            </a:r>
            <a:r>
              <a:rPr lang="cs-CZ" dirty="0" err="1" smtClean="0"/>
              <a:t>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261" y="2090057"/>
            <a:ext cx="8490856" cy="4269179"/>
          </a:xfrm>
        </p:spPr>
        <p:txBody>
          <a:bodyPr>
            <a:normAutofit/>
          </a:bodyPr>
          <a:lstStyle/>
          <a:p>
            <a:r>
              <a:rPr lang="cs-CZ" dirty="0" smtClean="0"/>
              <a:t>E</a:t>
            </a:r>
            <a:r>
              <a:rPr lang="en-US" dirty="0" smtClean="0"/>
              <a:t>valuation </a:t>
            </a:r>
            <a:r>
              <a:rPr lang="en-US" dirty="0"/>
              <a:t>method that was developed along with a whole range of methods known as Participatory Appraisal (PA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en-US" dirty="0" err="1" smtClean="0"/>
              <a:t>omes</a:t>
            </a:r>
            <a:r>
              <a:rPr lang="en-US" dirty="0" smtClean="0"/>
              <a:t> </a:t>
            </a:r>
            <a:r>
              <a:rPr lang="en-US" dirty="0"/>
              <a:t>from Susan Guy and Andrew </a:t>
            </a:r>
            <a:r>
              <a:rPr lang="en-US" dirty="0" err="1"/>
              <a:t>Inglis</a:t>
            </a:r>
            <a:r>
              <a:rPr lang="en-US" dirty="0"/>
              <a:t> (1999). </a:t>
            </a:r>
            <a:endParaRPr lang="cs-CZ" dirty="0" smtClean="0"/>
          </a:p>
          <a:p>
            <a:r>
              <a:rPr lang="cs-CZ" dirty="0" err="1" smtClean="0"/>
              <a:t>Visual</a:t>
            </a:r>
            <a:r>
              <a:rPr lang="cs-CZ" dirty="0" smtClean="0"/>
              <a:t>, </a:t>
            </a:r>
            <a:r>
              <a:rPr lang="cs-CZ" dirty="0" err="1" smtClean="0"/>
              <a:t>inclusive</a:t>
            </a:r>
            <a:endParaRPr lang="cs-CZ" dirty="0" smtClean="0"/>
          </a:p>
          <a:p>
            <a:r>
              <a:rPr lang="cs-CZ" dirty="0" smtClean="0"/>
              <a:t>E</a:t>
            </a:r>
            <a:r>
              <a:rPr lang="en-US" dirty="0" smtClean="0"/>
              <a:t>valuate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anything from a conference to an event to a training </a:t>
            </a:r>
            <a:r>
              <a:rPr lang="en-US" dirty="0" smtClean="0"/>
              <a:t>course.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ingle </a:t>
            </a:r>
            <a:r>
              <a:rPr lang="en-US" dirty="0"/>
              <a:t>question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responses to the question come direct from participants’ experiences, and their answers highlight the things that are important for </a:t>
            </a:r>
            <a:r>
              <a:rPr lang="en-US" dirty="0" smtClean="0"/>
              <a:t>them.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en-US" dirty="0" err="1" smtClean="0"/>
              <a:t>owerful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empowering</a:t>
            </a:r>
            <a:r>
              <a:rPr lang="cs-CZ" dirty="0" smtClean="0"/>
              <a:t>, </a:t>
            </a:r>
            <a:r>
              <a:rPr lang="cs-CZ" dirty="0" err="1" smtClean="0"/>
              <a:t>creates</a:t>
            </a:r>
            <a:r>
              <a:rPr lang="cs-CZ" dirty="0" smtClean="0"/>
              <a:t> agenda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improvement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292196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Focus</a:t>
            </a:r>
            <a:r>
              <a:rPr lang="cs-CZ" dirty="0" smtClean="0"/>
              <a:t> 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Group </a:t>
            </a:r>
            <a:r>
              <a:rPr lang="cs-CZ" dirty="0" err="1" smtClean="0"/>
              <a:t>dynamics</a:t>
            </a:r>
            <a:endParaRPr lang="cs-CZ" dirty="0" smtClean="0"/>
          </a:p>
          <a:p>
            <a:r>
              <a:rPr lang="cs-CZ" dirty="0" err="1" smtClean="0"/>
              <a:t>Reacting</a:t>
            </a:r>
            <a:r>
              <a:rPr lang="cs-CZ" dirty="0" smtClean="0"/>
              <a:t> to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endParaRPr lang="cs-CZ" dirty="0" smtClean="0"/>
          </a:p>
          <a:p>
            <a:r>
              <a:rPr lang="cs-CZ" dirty="0" err="1" smtClean="0"/>
              <a:t>Homogeneity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 smtClean="0"/>
          </a:p>
          <a:p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400029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Outcomes</a:t>
            </a:r>
            <a:r>
              <a:rPr lang="cs-CZ" dirty="0" smtClean="0"/>
              <a:t> – </a:t>
            </a:r>
            <a:r>
              <a:rPr lang="cs-CZ" dirty="0" err="1" smtClean="0"/>
              <a:t>quantitative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efficacy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self-efficacy</a:t>
            </a:r>
            <a:endParaRPr lang="cs-CZ" dirty="0" smtClean="0"/>
          </a:p>
          <a:p>
            <a:r>
              <a:rPr lang="cs-CZ" dirty="0" smtClean="0"/>
              <a:t>More </a:t>
            </a:r>
            <a:r>
              <a:rPr lang="cs-CZ" dirty="0" err="1" smtClean="0"/>
              <a:t>progress</a:t>
            </a:r>
            <a:r>
              <a:rPr lang="cs-CZ" dirty="0" smtClean="0"/>
              <a:t> in </a:t>
            </a:r>
            <a:r>
              <a:rPr lang="cs-CZ" dirty="0" err="1" smtClean="0"/>
              <a:t>client-related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endParaRPr lang="cs-CZ" dirty="0" smtClean="0"/>
          </a:p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– </a:t>
            </a:r>
            <a:r>
              <a:rPr lang="cs-CZ" dirty="0" err="1" smtClean="0"/>
              <a:t>regress</a:t>
            </a:r>
            <a:r>
              <a:rPr lang="cs-CZ" dirty="0" smtClean="0"/>
              <a:t> in </a:t>
            </a:r>
            <a:r>
              <a:rPr lang="cs-CZ" dirty="0" err="1" smtClean="0"/>
              <a:t>supervisor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endParaRPr lang="cs-CZ" dirty="0" smtClean="0"/>
          </a:p>
          <a:p>
            <a:r>
              <a:rPr lang="cs-CZ" dirty="0" smtClean="0"/>
              <a:t>Very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scores</a:t>
            </a:r>
            <a:r>
              <a:rPr lang="cs-CZ" dirty="0" smtClean="0"/>
              <a:t> on team-</a:t>
            </a:r>
            <a:r>
              <a:rPr lang="cs-CZ" dirty="0" err="1" smtClean="0"/>
              <a:t>work</a:t>
            </a:r>
            <a:endParaRPr lang="cs-CZ" dirty="0" smtClean="0"/>
          </a:p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satisfaction</a:t>
            </a:r>
            <a:r>
              <a:rPr lang="cs-CZ" dirty="0" smtClean="0"/>
              <a:t> and Stress management – </a:t>
            </a:r>
            <a:r>
              <a:rPr lang="cs-CZ" dirty="0" err="1" smtClean="0"/>
              <a:t>still</a:t>
            </a:r>
            <a:r>
              <a:rPr lang="cs-CZ" dirty="0" smtClean="0"/>
              <a:t> in </a:t>
            </a:r>
            <a:r>
              <a:rPr lang="cs-CZ" dirty="0" err="1" smtClean="0"/>
              <a:t>process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392869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Structure</a:t>
            </a:r>
            <a:endParaRPr lang="cs-CZ" dirty="0" smtClean="0"/>
          </a:p>
          <a:p>
            <a:r>
              <a:rPr lang="cs-CZ" dirty="0" err="1" smtClean="0"/>
              <a:t>Why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Who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Outcomes</a:t>
            </a:r>
            <a:r>
              <a:rPr lang="cs-CZ" dirty="0" smtClean="0"/>
              <a:t>, </a:t>
            </a:r>
            <a:r>
              <a:rPr lang="cs-CZ" dirty="0" err="1" smtClean="0"/>
              <a:t>observations</a:t>
            </a:r>
            <a:endParaRPr lang="cs-CZ" dirty="0" smtClean="0"/>
          </a:p>
          <a:p>
            <a:r>
              <a:rPr lang="cs-CZ" dirty="0" err="1" smtClean="0"/>
              <a:t>Fun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381697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Outcomes</a:t>
            </a:r>
            <a:r>
              <a:rPr lang="cs-CZ" dirty="0" smtClean="0"/>
              <a:t> - </a:t>
            </a:r>
            <a:r>
              <a:rPr lang="cs-CZ" dirty="0" err="1" smtClean="0"/>
              <a:t>qualitative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8032114" cy="3898669"/>
          </a:xfrm>
        </p:spPr>
        <p:txBody>
          <a:bodyPr/>
          <a:lstStyle/>
          <a:p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cs-CZ" dirty="0" err="1" smtClean="0"/>
              <a:t>students</a:t>
            </a:r>
            <a:endParaRPr lang="cs-CZ" dirty="0" smtClean="0"/>
          </a:p>
          <a:p>
            <a:pPr lvl="1"/>
            <a:r>
              <a:rPr lang="cs-CZ" dirty="0" err="1" smtClean="0"/>
              <a:t>practical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/>
              <a:t> -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, </a:t>
            </a:r>
            <a:r>
              <a:rPr lang="cs-CZ" dirty="0" err="1" smtClean="0"/>
              <a:t>professionalism</a:t>
            </a:r>
            <a:endParaRPr lang="cs-CZ" dirty="0" smtClean="0"/>
          </a:p>
          <a:p>
            <a:pPr lvl="1"/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deeper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, </a:t>
            </a:r>
            <a:r>
              <a:rPr lang="cs-CZ" dirty="0" err="1" smtClean="0"/>
              <a:t>reinforcement</a:t>
            </a:r>
            <a:endParaRPr lang="cs-CZ" dirty="0" smtClean="0"/>
          </a:p>
          <a:p>
            <a:pPr lvl="1"/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achieving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 – 65 %; </a:t>
            </a:r>
            <a:r>
              <a:rPr lang="cs-CZ" dirty="0" err="1" smtClean="0"/>
              <a:t>life</a:t>
            </a:r>
            <a:r>
              <a:rPr lang="cs-CZ" dirty="0" smtClean="0"/>
              <a:t>-line </a:t>
            </a:r>
            <a:r>
              <a:rPr lang="cs-CZ" dirty="0" err="1" smtClean="0"/>
              <a:t>going</a:t>
            </a:r>
            <a:r>
              <a:rPr lang="cs-CZ" dirty="0" smtClean="0"/>
              <a:t> up</a:t>
            </a:r>
          </a:p>
          <a:p>
            <a:pPr lvl="1"/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helping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Factors</a:t>
            </a:r>
            <a:endParaRPr lang="cs-CZ" dirty="0" smtClean="0"/>
          </a:p>
          <a:p>
            <a:pPr lvl="1"/>
            <a:r>
              <a:rPr lang="cs-CZ" dirty="0" err="1" smtClean="0"/>
              <a:t>supervisor</a:t>
            </a:r>
            <a:r>
              <a:rPr lang="cs-CZ" dirty="0" smtClean="0"/>
              <a:t>, </a:t>
            </a:r>
            <a:r>
              <a:rPr lang="cs-CZ" dirty="0" err="1" smtClean="0"/>
              <a:t>clients</a:t>
            </a:r>
            <a:r>
              <a:rPr lang="cs-CZ" dirty="0" smtClean="0"/>
              <a:t>, </a:t>
            </a:r>
            <a:r>
              <a:rPr lang="cs-CZ" dirty="0" err="1" smtClean="0"/>
              <a:t>workload</a:t>
            </a:r>
            <a:r>
              <a:rPr lang="cs-CZ" dirty="0" smtClean="0"/>
              <a:t>, </a:t>
            </a:r>
            <a:r>
              <a:rPr lang="cs-CZ" dirty="0" err="1" smtClean="0"/>
              <a:t>cases</a:t>
            </a:r>
            <a:r>
              <a:rPr lang="cs-CZ" dirty="0" smtClean="0"/>
              <a:t>, stress, </a:t>
            </a:r>
            <a:r>
              <a:rPr lang="cs-CZ" dirty="0" err="1" smtClean="0"/>
              <a:t>office</a:t>
            </a:r>
            <a:r>
              <a:rPr lang="cs-CZ" dirty="0" smtClean="0"/>
              <a:t>, </a:t>
            </a:r>
            <a:r>
              <a:rPr lang="cs-CZ" dirty="0" err="1" smtClean="0"/>
              <a:t>paperwork</a:t>
            </a:r>
            <a:r>
              <a:rPr lang="cs-CZ" dirty="0" smtClean="0"/>
              <a:t>, partner</a:t>
            </a:r>
          </a:p>
          <a:p>
            <a:r>
              <a:rPr lang="cs-CZ" dirty="0" err="1" smtClean="0"/>
              <a:t>Future</a:t>
            </a:r>
            <a:endParaRPr lang="cs-CZ" dirty="0" smtClean="0"/>
          </a:p>
          <a:p>
            <a:pPr lvl="1"/>
            <a:r>
              <a:rPr lang="cs-CZ" dirty="0" err="1" smtClean="0"/>
              <a:t>continue</a:t>
            </a:r>
            <a:r>
              <a:rPr lang="cs-CZ" dirty="0" smtClean="0"/>
              <a:t> in </a:t>
            </a:r>
            <a:r>
              <a:rPr lang="cs-CZ" dirty="0" err="1" smtClean="0"/>
              <a:t>clinic</a:t>
            </a:r>
            <a:endParaRPr lang="cs-CZ" dirty="0" smtClean="0"/>
          </a:p>
          <a:p>
            <a:pPr lvl="1"/>
            <a:r>
              <a:rPr lang="cs-CZ" dirty="0" err="1" smtClean="0"/>
              <a:t>become</a:t>
            </a:r>
            <a:r>
              <a:rPr lang="cs-CZ" dirty="0" smtClean="0"/>
              <a:t> a </a:t>
            </a:r>
            <a:r>
              <a:rPr lang="cs-CZ" dirty="0" err="1" smtClean="0"/>
              <a:t>supervisor</a:t>
            </a:r>
            <a:endParaRPr lang="cs-CZ" dirty="0" smtClean="0"/>
          </a:p>
          <a:p>
            <a:pPr lvl="1"/>
            <a:r>
              <a:rPr lang="cs-CZ" dirty="0" err="1" smtClean="0"/>
              <a:t>profession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84434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Outcomes</a:t>
            </a:r>
            <a:r>
              <a:rPr lang="cs-CZ" dirty="0" smtClean="0"/>
              <a:t> - </a:t>
            </a:r>
            <a:r>
              <a:rPr lang="cs-CZ" dirty="0" err="1" smtClean="0"/>
              <a:t>values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8103366" cy="3898669"/>
          </a:xfrm>
        </p:spPr>
        <p:txBody>
          <a:bodyPr/>
          <a:lstStyle/>
          <a:p>
            <a:r>
              <a:rPr lang="cs-CZ" dirty="0" smtClean="0"/>
              <a:t>Hard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to </a:t>
            </a:r>
            <a:r>
              <a:rPr lang="cs-CZ" dirty="0" err="1" smtClean="0"/>
              <a:t>identify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speak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justice, </a:t>
            </a:r>
            <a:r>
              <a:rPr lang="cs-CZ" dirty="0" err="1" smtClean="0"/>
              <a:t>helping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vocabulary</a:t>
            </a:r>
            <a:endParaRPr lang="cs-CZ" dirty="0" smtClean="0"/>
          </a:p>
          <a:p>
            <a:r>
              <a:rPr lang="cs-CZ" dirty="0" smtClean="0"/>
              <a:t>Limited by </a:t>
            </a:r>
            <a:r>
              <a:rPr lang="cs-CZ" dirty="0" err="1" smtClean="0"/>
              <a:t>students</a:t>
            </a:r>
            <a:r>
              <a:rPr lang="cs-CZ" dirty="0" smtClean="0"/>
              <a:t>‘ </a:t>
            </a:r>
            <a:r>
              <a:rPr lang="cs-CZ" dirty="0" err="1" smtClean="0"/>
              <a:t>satisfaction</a:t>
            </a:r>
            <a:r>
              <a:rPr lang="cs-CZ" dirty="0" smtClean="0"/>
              <a:t> by </a:t>
            </a:r>
            <a:r>
              <a:rPr lang="cs-CZ" dirty="0" err="1" smtClean="0"/>
              <a:t>extent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client‘s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 smtClean="0"/>
          </a:p>
          <a:p>
            <a:r>
              <a:rPr lang="cs-CZ" dirty="0" err="1" smtClean="0"/>
              <a:t>Confusing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endParaRPr lang="cs-CZ" dirty="0" smtClean="0"/>
          </a:p>
          <a:p>
            <a:r>
              <a:rPr lang="cs-CZ" dirty="0" err="1" smtClean="0"/>
              <a:t>Underestimation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meaning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endParaRPr lang="cs-CZ" dirty="0" smtClean="0"/>
          </a:p>
          <a:p>
            <a:r>
              <a:rPr lang="cs-CZ" dirty="0" smtClean="0"/>
              <a:t>On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receiving</a:t>
            </a:r>
            <a:r>
              <a:rPr lang="cs-CZ" dirty="0" smtClean="0"/>
              <a:t>, </a:t>
            </a:r>
            <a:r>
              <a:rPr lang="cs-CZ" dirty="0" err="1" smtClean="0"/>
              <a:t>responding</a:t>
            </a:r>
            <a:r>
              <a:rPr lang="cs-CZ" dirty="0" smtClean="0"/>
              <a:t>,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valuing</a:t>
            </a:r>
            <a:endParaRPr lang="cs-CZ" dirty="0" smtClean="0"/>
          </a:p>
          <a:p>
            <a:r>
              <a:rPr lang="cs-CZ" dirty="0" smtClean="0"/>
              <a:t>Limited </a:t>
            </a:r>
            <a:r>
              <a:rPr lang="cs-CZ" dirty="0" err="1" smtClean="0"/>
              <a:t>outcomes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perhaps</a:t>
            </a:r>
            <a:r>
              <a:rPr lang="cs-CZ" dirty="0" smtClean="0"/>
              <a:t> limited </a:t>
            </a:r>
            <a:r>
              <a:rPr lang="cs-CZ" dirty="0" err="1" smtClean="0"/>
              <a:t>realization</a:t>
            </a:r>
            <a:r>
              <a:rPr lang="cs-CZ" dirty="0" smtClean="0"/>
              <a:t>/</a:t>
            </a:r>
            <a:r>
              <a:rPr lang="cs-CZ" dirty="0" err="1" smtClean="0"/>
              <a:t>reflection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transformation</a:t>
            </a:r>
            <a:r>
              <a:rPr lang="cs-CZ" dirty="0" smtClean="0"/>
              <a:t> -&gt;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supervisors</a:t>
            </a:r>
            <a:endParaRPr lang="cs-CZ" dirty="0" smtClean="0"/>
          </a:p>
          <a:p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directed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208595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Generalization</a:t>
            </a:r>
            <a:r>
              <a:rPr lang="cs-CZ" dirty="0" smtClean="0"/>
              <a:t> – </a:t>
            </a:r>
            <a:r>
              <a:rPr lang="cs-CZ" dirty="0" err="1" smtClean="0"/>
              <a:t>transformative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come</a:t>
            </a:r>
            <a:r>
              <a:rPr lang="cs-CZ" dirty="0" smtClean="0"/>
              <a:t> by </a:t>
            </a:r>
            <a:r>
              <a:rPr lang="cs-CZ" dirty="0" err="1" smtClean="0"/>
              <a:t>itself</a:t>
            </a:r>
            <a:r>
              <a:rPr lang="cs-CZ" dirty="0" smtClean="0"/>
              <a:t>, </a:t>
            </a:r>
            <a:r>
              <a:rPr lang="cs-CZ" dirty="0" err="1" smtClean="0"/>
              <a:t>requires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 smtClean="0"/>
          </a:p>
          <a:p>
            <a:r>
              <a:rPr lang="cs-CZ" dirty="0" smtClean="0"/>
              <a:t>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supervisor</a:t>
            </a:r>
            <a:r>
              <a:rPr lang="cs-CZ" dirty="0"/>
              <a:t> </a:t>
            </a:r>
            <a:r>
              <a:rPr lang="cs-CZ" dirty="0" smtClean="0"/>
              <a:t>and management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endParaRPr lang="cs-CZ" dirty="0" smtClean="0"/>
          </a:p>
          <a:p>
            <a:r>
              <a:rPr lang="cs-CZ" dirty="0" err="1" smtClean="0"/>
              <a:t>Explanation</a:t>
            </a:r>
            <a:r>
              <a:rPr lang="cs-CZ" dirty="0" smtClean="0"/>
              <a:t> to </a:t>
            </a:r>
            <a:r>
              <a:rPr lang="cs-CZ" dirty="0" err="1" smtClean="0"/>
              <a:t>students</a:t>
            </a:r>
            <a:endParaRPr lang="cs-CZ" dirty="0" smtClean="0"/>
          </a:p>
          <a:p>
            <a:r>
              <a:rPr lang="cs-CZ" dirty="0" err="1" smtClean="0"/>
              <a:t>Reflection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6851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H-</a:t>
            </a:r>
            <a:r>
              <a:rPr lang="cs-CZ" sz="4000" dirty="0" err="1" smtClean="0"/>
              <a:t>Form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How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well</a:t>
            </a:r>
            <a:r>
              <a:rPr lang="cs-CZ" sz="3200" b="1" dirty="0" smtClean="0"/>
              <a:t> do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students</a:t>
            </a:r>
            <a:r>
              <a:rPr lang="cs-CZ" sz="3200" b="1" dirty="0" smtClean="0"/>
              <a:t> use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transformative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potential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clinical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legal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education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your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clinical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programme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361759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77538"/>
            <a:ext cx="7560000" cy="581891"/>
          </a:xfrm>
        </p:spPr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883" y="1900052"/>
            <a:ext cx="8514607" cy="4536374"/>
          </a:xfrm>
        </p:spPr>
        <p:txBody>
          <a:bodyPr>
            <a:normAutofit lnSpcReduction="10000"/>
          </a:bodyPr>
          <a:lstStyle/>
          <a:p>
            <a:r>
              <a:rPr lang="de-DE" altLang="cs-CZ" dirty="0" err="1"/>
              <a:t>Fahrenberg</a:t>
            </a:r>
            <a:r>
              <a:rPr lang="de-DE" altLang="cs-CZ" dirty="0"/>
              <a:t>, J., </a:t>
            </a:r>
            <a:r>
              <a:rPr lang="de-DE" altLang="cs-CZ" dirty="0" err="1"/>
              <a:t>Myrtek</a:t>
            </a:r>
            <a:r>
              <a:rPr lang="de-DE" altLang="cs-CZ" dirty="0"/>
              <a:t>, M., Schumacher, J., &amp; Brähler, E. (2000). Fragebogen zur Lebenszufriedenheit (FLZ). Handanweisung. Göttingen: </a:t>
            </a:r>
            <a:r>
              <a:rPr lang="de-DE" altLang="cs-CZ" dirty="0" err="1"/>
              <a:t>Hogrefe</a:t>
            </a:r>
            <a:endParaRPr lang="cs-CZ" altLang="cs-CZ" dirty="0"/>
          </a:p>
          <a:p>
            <a:r>
              <a:rPr lang="cs-CZ" altLang="cs-CZ" dirty="0" smtClean="0"/>
              <a:t>Stress </a:t>
            </a:r>
            <a:r>
              <a:rPr lang="cs-CZ" altLang="cs-CZ" dirty="0" err="1" smtClean="0"/>
              <a:t>coping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questionnaire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article</a:t>
            </a:r>
            <a:r>
              <a:rPr lang="cs-CZ" altLang="cs-CZ" dirty="0" smtClean="0"/>
              <a:t>: http</a:t>
            </a:r>
            <a:r>
              <a:rPr lang="cs-CZ" altLang="cs-CZ" dirty="0"/>
              <a:t>://www.activitas.org/index.php/nervosa/article/viewFile/109/155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testing</a:t>
            </a:r>
            <a:r>
              <a:rPr lang="cs-CZ" dirty="0" smtClean="0"/>
              <a:t>: </a:t>
            </a:r>
            <a:r>
              <a:rPr lang="cs-CZ" dirty="0">
                <a:hlinkClick r:id="rId2"/>
              </a:rPr>
              <a:t>http://www.testcentrum.com/testy/svf-78</a:t>
            </a:r>
            <a:endParaRPr lang="cs-CZ" dirty="0"/>
          </a:p>
          <a:p>
            <a:r>
              <a:rPr lang="cs-CZ" dirty="0" smtClean="0"/>
              <a:t>Marian </a:t>
            </a:r>
            <a:r>
              <a:rPr lang="cs-CZ" dirty="0" err="1"/>
              <a:t>Assink</a:t>
            </a:r>
            <a:r>
              <a:rPr lang="cs-CZ" dirty="0"/>
              <a:t> &amp; Johannes J.F. </a:t>
            </a:r>
            <a:r>
              <a:rPr lang="cs-CZ" dirty="0" err="1" smtClean="0"/>
              <a:t>Schroots</a:t>
            </a:r>
            <a:r>
              <a:rPr lang="cs-CZ" dirty="0" smtClean="0"/>
              <a:t>: </a:t>
            </a:r>
            <a:r>
              <a:rPr lang="en-US" dirty="0"/>
              <a:t>The Dynamics of Autobiographical Memory Using the LIM Life-line Interview Method, </a:t>
            </a:r>
            <a:r>
              <a:rPr lang="en-US" dirty="0" err="1"/>
              <a:t>Hogrefe</a:t>
            </a:r>
            <a:r>
              <a:rPr lang="en-US" dirty="0"/>
              <a:t> Publishing, </a:t>
            </a:r>
            <a:r>
              <a:rPr lang="en-US" dirty="0" err="1"/>
              <a:t>Gōttingen</a:t>
            </a:r>
            <a:r>
              <a:rPr lang="en-US" dirty="0"/>
              <a:t>, Germany, 2010, 162 pp</a:t>
            </a:r>
            <a:r>
              <a:rPr lang="en-US" dirty="0" smtClean="0"/>
              <a:t>.</a:t>
            </a:r>
            <a:endParaRPr lang="cs-CZ" dirty="0"/>
          </a:p>
          <a:p>
            <a:r>
              <a:rPr lang="cs-CZ" dirty="0" err="1" smtClean="0">
                <a:hlinkClick r:id="rId3"/>
              </a:rPr>
              <a:t>Bloom‘s</a:t>
            </a:r>
            <a:r>
              <a:rPr lang="cs-CZ" dirty="0" smtClean="0">
                <a:hlinkClick r:id="rId3"/>
              </a:rPr>
              <a:t> taxonomy: http</a:t>
            </a:r>
            <a:r>
              <a:rPr lang="cs-CZ" dirty="0">
                <a:hlinkClick r:id="rId3"/>
              </a:rPr>
              <a:t>://www.learningandteaching.info/learning/bloomtax.htm</a:t>
            </a:r>
            <a:endParaRPr lang="cs-CZ" dirty="0"/>
          </a:p>
          <a:p>
            <a:r>
              <a:rPr lang="cs-CZ" dirty="0" err="1" smtClean="0"/>
              <a:t>Inglis</a:t>
            </a:r>
            <a:r>
              <a:rPr lang="cs-CZ" dirty="0" smtClean="0"/>
              <a:t>, A. S., </a:t>
            </a:r>
            <a:r>
              <a:rPr lang="cs-CZ" dirty="0" err="1" smtClean="0"/>
              <a:t>Guy</a:t>
            </a:r>
            <a:r>
              <a:rPr lang="cs-CZ" dirty="0" smtClean="0"/>
              <a:t>, S. </a:t>
            </a:r>
            <a:r>
              <a:rPr lang="cs-CZ" dirty="0" err="1" smtClean="0"/>
              <a:t>Tips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trainers</a:t>
            </a:r>
            <a:r>
              <a:rPr lang="cs-CZ" dirty="0" smtClean="0"/>
              <a:t>: </a:t>
            </a:r>
            <a:r>
              <a:rPr lang="cs-CZ" dirty="0" err="1" smtClean="0"/>
              <a:t>Introducing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H-</a:t>
            </a:r>
            <a:r>
              <a:rPr lang="cs-CZ" dirty="0" err="1" smtClean="0"/>
              <a:t>form</a:t>
            </a:r>
            <a:r>
              <a:rPr lang="cs-CZ" dirty="0" smtClean="0"/>
              <a:t> – a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monitoring and </a:t>
            </a:r>
            <a:r>
              <a:rPr lang="cs-CZ" dirty="0" err="1" smtClean="0"/>
              <a:t>evaluation</a:t>
            </a:r>
            <a:r>
              <a:rPr lang="cs-CZ" dirty="0" smtClean="0"/>
              <a:t>, </a:t>
            </a:r>
            <a:r>
              <a:rPr lang="cs-CZ" dirty="0"/>
              <a:t>online -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www.evaluationservices.co.uk/files/HFormnotes.pdf</a:t>
            </a:r>
            <a:endParaRPr lang="cs-CZ" dirty="0" smtClean="0"/>
          </a:p>
          <a:p>
            <a:r>
              <a:rPr lang="cs-CZ" dirty="0" smtClean="0"/>
              <a:t>General </a:t>
            </a:r>
            <a:r>
              <a:rPr lang="cs-CZ" dirty="0" err="1"/>
              <a:t>self-efficacy</a:t>
            </a:r>
            <a:r>
              <a:rPr lang="cs-CZ" dirty="0"/>
              <a:t>: http://userpage.fu-berlin.de/health/selfscal.htm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183199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0665"/>
            <a:ext cx="7560000" cy="907415"/>
          </a:xfrm>
        </p:spPr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506" y="2006930"/>
            <a:ext cx="8490858" cy="4476997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Bloom</a:t>
            </a:r>
            <a:r>
              <a:rPr lang="cs-CZ" dirty="0"/>
              <a:t> taxonomy: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teaching.uncc.edu/learning-resources/articles-books/best-practice/goals-objectives/blooms-educational-objectives</a:t>
            </a:r>
            <a:endParaRPr lang="cs-CZ" dirty="0" smtClean="0"/>
          </a:p>
          <a:p>
            <a:r>
              <a:rPr lang="cs-CZ" dirty="0" err="1" smtClean="0"/>
              <a:t>Bloom</a:t>
            </a:r>
            <a:r>
              <a:rPr lang="cs-CZ" dirty="0" smtClean="0"/>
              <a:t>, B. S. </a:t>
            </a:r>
            <a:r>
              <a:rPr lang="en-US" i="1" dirty="0"/>
              <a:t>Taxonomy of Educational Objectives Book 1: Cognitive </a:t>
            </a:r>
            <a:r>
              <a:rPr lang="en-US" i="1" dirty="0" smtClean="0"/>
              <a:t>Domain</a:t>
            </a:r>
            <a:r>
              <a:rPr lang="cs-CZ" i="1" dirty="0"/>
              <a:t>.</a:t>
            </a:r>
            <a:r>
              <a:rPr lang="en-US" i="1" dirty="0"/>
              <a:t> </a:t>
            </a:r>
            <a:r>
              <a:rPr lang="en-US" dirty="0"/>
              <a:t>2nd </a:t>
            </a:r>
            <a:r>
              <a:rPr lang="en-US" dirty="0" smtClean="0"/>
              <a:t>edition</a:t>
            </a:r>
            <a:r>
              <a:rPr lang="cs-CZ" dirty="0" smtClean="0"/>
              <a:t>. </a:t>
            </a:r>
            <a:r>
              <a:rPr lang="cs-CZ" dirty="0" err="1" smtClean="0"/>
              <a:t>Addison</a:t>
            </a:r>
            <a:r>
              <a:rPr lang="cs-CZ" dirty="0" smtClean="0"/>
              <a:t> </a:t>
            </a:r>
            <a:r>
              <a:rPr lang="cs-CZ" dirty="0" err="1" smtClean="0"/>
              <a:t>Wesley</a:t>
            </a:r>
            <a:r>
              <a:rPr lang="cs-CZ" dirty="0" smtClean="0"/>
              <a:t>, 1984</a:t>
            </a:r>
          </a:p>
          <a:p>
            <a:r>
              <a:rPr lang="en-US" dirty="0" err="1"/>
              <a:t>Krathwohl</a:t>
            </a:r>
            <a:r>
              <a:rPr lang="en-US" dirty="0"/>
              <a:t>, D. R., Bloom, B. S., &amp; </a:t>
            </a:r>
            <a:r>
              <a:rPr lang="en-US" dirty="0" err="1"/>
              <a:t>Masia</a:t>
            </a:r>
            <a:r>
              <a:rPr lang="en-US" dirty="0"/>
              <a:t>, B. B. (1964). </a:t>
            </a:r>
            <a:r>
              <a:rPr lang="en-US" i="1" dirty="0"/>
              <a:t>Taxonomy of Educational Objectives: The classification of educational goals. Handbook II: Affective Domain.</a:t>
            </a:r>
            <a:r>
              <a:rPr lang="en-US" dirty="0"/>
              <a:t> New York: McKay</a:t>
            </a:r>
            <a:endParaRPr lang="cs-CZ" dirty="0" smtClean="0"/>
          </a:p>
          <a:p>
            <a:r>
              <a:rPr lang="cs-CZ" dirty="0" err="1" smtClean="0"/>
              <a:t>Bloom</a:t>
            </a:r>
            <a:r>
              <a:rPr lang="cs-CZ" dirty="0" smtClean="0"/>
              <a:t> </a:t>
            </a:r>
            <a:r>
              <a:rPr lang="cs-CZ" dirty="0" err="1" smtClean="0"/>
              <a:t>Revised</a:t>
            </a:r>
            <a:r>
              <a:rPr lang="cs-CZ" dirty="0" smtClean="0"/>
              <a:t>: http</a:t>
            </a:r>
            <a:r>
              <a:rPr lang="cs-CZ" dirty="0"/>
              <a:t>://www.unco.edu/cetl/sir/stating_outcome/documents/Krathwohl.pdf</a:t>
            </a:r>
          </a:p>
          <a:p>
            <a:r>
              <a:rPr lang="cs-CZ" dirty="0" err="1" smtClean="0"/>
              <a:t>Rudina</a:t>
            </a:r>
            <a:r>
              <a:rPr lang="cs-CZ" dirty="0" smtClean="0"/>
              <a:t> </a:t>
            </a:r>
            <a:r>
              <a:rPr lang="cs-CZ" dirty="0" err="1" smtClean="0"/>
              <a:t>Shkullaku</a:t>
            </a:r>
            <a:r>
              <a:rPr lang="cs-CZ" dirty="0" smtClean="0"/>
              <a:t>: </a:t>
            </a:r>
            <a:r>
              <a:rPr lang="en-US" dirty="0"/>
              <a:t>The Relationship between Self – efficacy and Academic Performance in the Context of Gender among Albanian Students </a:t>
            </a:r>
            <a:r>
              <a:rPr lang="cs-CZ" dirty="0" smtClean="0"/>
              <a:t>-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euacademic.org/UploadArticle/33.pdf</a:t>
            </a:r>
            <a:endParaRPr lang="cs-CZ" dirty="0" smtClean="0"/>
          </a:p>
          <a:p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self-efficacy</a:t>
            </a:r>
            <a:r>
              <a:rPr lang="cs-CZ" dirty="0"/>
              <a:t> - http://www.strivetogether.org/sites/default/files/images/29%20Teacher%20Self-Efficacy%20Scale_bandura-instrument.pdf</a:t>
            </a:r>
            <a:endParaRPr lang="en-US" dirty="0"/>
          </a:p>
          <a:p>
            <a:r>
              <a:rPr lang="cs-CZ" dirty="0" err="1" smtClean="0"/>
              <a:t>Focus</a:t>
            </a:r>
            <a:r>
              <a:rPr lang="cs-CZ" dirty="0" smtClean="0"/>
              <a:t> Group </a:t>
            </a:r>
            <a:r>
              <a:rPr lang="cs-CZ" dirty="0" err="1" smtClean="0"/>
              <a:t>Guide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web.worldbank.org/archive/website01028/WEB/IMAGES/SDP_36.PDF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389326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r>
              <a:rPr lang="cs-CZ" dirty="0" smtClean="0"/>
              <a:t> – </a:t>
            </a: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for Conducting a Focus </a:t>
            </a:r>
            <a:r>
              <a:rPr lang="en-US" dirty="0" smtClean="0"/>
              <a:t>Group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assessment.trinity.duke.edu/documents/How_to_Conduct_a_Focus_Group.pdf</a:t>
            </a:r>
            <a:endParaRPr lang="cs-CZ" dirty="0" smtClean="0"/>
          </a:p>
          <a:p>
            <a:r>
              <a:rPr lang="cs-CZ" dirty="0" err="1" smtClean="0"/>
              <a:t>Krueger</a:t>
            </a:r>
            <a:r>
              <a:rPr lang="cs-CZ" dirty="0" smtClean="0"/>
              <a:t> - </a:t>
            </a:r>
            <a:r>
              <a:rPr lang="en-US" dirty="0"/>
              <a:t>Designing and Conducting Focus Group Interviews </a:t>
            </a:r>
            <a:r>
              <a:rPr lang="cs-CZ" dirty="0"/>
              <a:t>-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www.eiu.edu/ihec/Krueger-FocusGroupInterviews.pdf</a:t>
            </a:r>
            <a:endParaRPr lang="cs-CZ" dirty="0" smtClean="0"/>
          </a:p>
          <a:p>
            <a:r>
              <a:rPr lang="cs-CZ" dirty="0" err="1" smtClean="0"/>
              <a:t>Kitzinger</a:t>
            </a:r>
            <a:r>
              <a:rPr lang="cs-CZ" dirty="0" smtClean="0"/>
              <a:t> - </a:t>
            </a:r>
            <a:r>
              <a:rPr lang="en-US" dirty="0"/>
              <a:t>The methodology of Focus Groups: the importance of interaction between research </a:t>
            </a:r>
            <a:r>
              <a:rPr lang="en-US" dirty="0" smtClean="0"/>
              <a:t>participants</a:t>
            </a:r>
            <a:r>
              <a:rPr lang="cs-CZ" dirty="0"/>
              <a:t> - https://www.sfu.ca/cmns/courses/2008/801/Fall2008/ClassFolders/Soerensen,%20Maria%20Odgaard/Kitzinger_The%20methodology%20of%20Focus%20Groups_the%20importance%20of%20interaction%20between%20research%20participiants.pdf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58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Jana and Luděk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8" y="2727490"/>
            <a:ext cx="3810000" cy="26289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17" y="2144661"/>
            <a:ext cx="2959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CLE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Palacký </a:t>
            </a:r>
            <a:r>
              <a:rPr lang="cs-CZ" dirty="0" err="1" smtClean="0"/>
              <a:t>Law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 (13 </a:t>
            </a:r>
            <a:r>
              <a:rPr lang="cs-CZ" dirty="0" err="1"/>
              <a:t>weeks</a:t>
            </a:r>
            <a:r>
              <a:rPr lang="cs-CZ" dirty="0"/>
              <a:t> = 09 – 12, 02 - 05),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exams</a:t>
            </a:r>
            <a:r>
              <a:rPr lang="cs-CZ" dirty="0"/>
              <a:t> period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Beginning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: </a:t>
            </a:r>
            <a:r>
              <a:rPr lang="cs-CZ" dirty="0" err="1"/>
              <a:t>selection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+ </a:t>
            </a:r>
            <a:r>
              <a:rPr lang="cs-CZ" dirty="0" err="1"/>
              <a:t>orientation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ready</a:t>
            </a:r>
            <a:r>
              <a:rPr lang="cs-CZ" dirty="0"/>
              <a:t>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 err="1"/>
              <a:t>Organizational</a:t>
            </a:r>
            <a:r>
              <a:rPr lang="cs-CZ" dirty="0"/>
              <a:t> Workshop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office</a:t>
            </a:r>
            <a:endParaRPr lang="cs-CZ" dirty="0"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Workshop (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weekend</a:t>
            </a:r>
            <a:r>
              <a:rPr lang="cs-CZ" dirty="0"/>
              <a:t> in a </a:t>
            </a:r>
            <a:r>
              <a:rPr lang="cs-CZ" dirty="0" err="1"/>
              <a:t>holiday</a:t>
            </a:r>
            <a:r>
              <a:rPr lang="cs-CZ" dirty="0"/>
              <a:t> resort)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In </a:t>
            </a:r>
            <a:r>
              <a:rPr lang="cs-CZ" dirty="0" err="1"/>
              <a:t>semester</a:t>
            </a:r>
            <a:r>
              <a:rPr lang="cs-CZ" dirty="0"/>
              <a:t>: </a:t>
            </a:r>
            <a:r>
              <a:rPr lang="cs-CZ" dirty="0" err="1"/>
              <a:t>intake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fill</a:t>
            </a:r>
            <a:r>
              <a:rPr lang="cs-CZ" dirty="0"/>
              <a:t> up case </a:t>
            </a:r>
            <a:r>
              <a:rPr lang="cs-CZ" dirty="0" err="1"/>
              <a:t>capacity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client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,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cases</a:t>
            </a:r>
            <a:r>
              <a:rPr lang="cs-CZ" dirty="0"/>
              <a:t>, </a:t>
            </a:r>
            <a:r>
              <a:rPr lang="cs-CZ" dirty="0" err="1"/>
              <a:t>counselling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on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exams</a:t>
            </a:r>
            <a:r>
              <a:rPr lang="cs-CZ" dirty="0"/>
              <a:t> </a:t>
            </a:r>
            <a:r>
              <a:rPr lang="cs-CZ" dirty="0" smtClean="0"/>
              <a:t>period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18711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Live-</a:t>
            </a:r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Clinics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Palacký </a:t>
            </a:r>
            <a:r>
              <a:rPr lang="cs-CZ" dirty="0" err="1" smtClean="0"/>
              <a:t>Law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2460625"/>
          <a:ext cx="7559675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52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Bloom‘s</a:t>
            </a:r>
            <a:r>
              <a:rPr lang="cs-CZ" dirty="0" smtClean="0"/>
              <a:t> taxonomy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25683"/>
            <a:ext cx="3555117" cy="4233553"/>
          </a:xfrm>
        </p:spPr>
        <p:txBody>
          <a:bodyPr/>
          <a:lstStyle/>
          <a:p>
            <a:r>
              <a:rPr lang="cs-CZ" dirty="0" err="1" smtClean="0"/>
              <a:t>Schemes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www.learningandteaching.info/learning/bloomtax.htm</a:t>
            </a:r>
            <a:endParaRPr lang="cs-CZ" dirty="0" smtClean="0"/>
          </a:p>
          <a:p>
            <a:r>
              <a:rPr lang="cs-CZ" dirty="0" err="1" smtClean="0"/>
              <a:t>Bloom</a:t>
            </a:r>
            <a:r>
              <a:rPr lang="cs-CZ" dirty="0" smtClean="0"/>
              <a:t> </a:t>
            </a:r>
            <a:r>
              <a:rPr lang="cs-CZ" dirty="0" err="1" smtClean="0"/>
              <a:t>modified</a:t>
            </a:r>
            <a:r>
              <a:rPr lang="cs-CZ" dirty="0" smtClean="0"/>
              <a:t> by Anderson and </a:t>
            </a:r>
            <a:r>
              <a:rPr lang="cs-CZ" dirty="0" err="1" smtClean="0"/>
              <a:t>Krathwohl</a:t>
            </a:r>
            <a:r>
              <a:rPr lang="cs-CZ" dirty="0" smtClean="0"/>
              <a:t> (2001) – </a:t>
            </a:r>
            <a:r>
              <a:rPr lang="cs-CZ" dirty="0" err="1" smtClean="0"/>
              <a:t>cognitive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83" y="1983179"/>
            <a:ext cx="5935656" cy="42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Bloom‘s</a:t>
            </a:r>
            <a:r>
              <a:rPr lang="cs-CZ" dirty="0"/>
              <a:t> taxonomy - </a:t>
            </a:r>
            <a:r>
              <a:rPr lang="cs-CZ" dirty="0" err="1"/>
              <a:t>continued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2450712" cy="3898669"/>
          </a:xfrm>
        </p:spPr>
        <p:txBody>
          <a:bodyPr/>
          <a:lstStyle/>
          <a:p>
            <a:r>
              <a:rPr lang="cs-CZ" dirty="0" err="1"/>
              <a:t>Affective</a:t>
            </a:r>
            <a:r>
              <a:rPr lang="cs-CZ" dirty="0"/>
              <a:t> – </a:t>
            </a:r>
            <a:r>
              <a:rPr lang="cs-CZ" dirty="0" err="1"/>
              <a:t>Kratwohl</a:t>
            </a:r>
            <a:r>
              <a:rPr lang="cs-CZ" dirty="0"/>
              <a:t>, </a:t>
            </a:r>
            <a:r>
              <a:rPr lang="cs-CZ" dirty="0" err="1"/>
              <a:t>Bloom</a:t>
            </a:r>
            <a:r>
              <a:rPr lang="cs-CZ" dirty="0"/>
              <a:t> and </a:t>
            </a:r>
            <a:r>
              <a:rPr lang="cs-CZ" dirty="0" err="1"/>
              <a:t>Masia</a:t>
            </a:r>
            <a:r>
              <a:rPr lang="cs-CZ" dirty="0"/>
              <a:t> (1964)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90" y="1958438"/>
            <a:ext cx="6514000" cy="4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Bloom‘s</a:t>
            </a:r>
            <a:r>
              <a:rPr lang="cs-CZ" dirty="0" smtClean="0"/>
              <a:t> taxonomy - </a:t>
            </a:r>
            <a:r>
              <a:rPr lang="cs-CZ" dirty="0" err="1" smtClean="0"/>
              <a:t>continued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Skills</a:t>
            </a:r>
            <a:r>
              <a:rPr lang="cs-CZ" dirty="0" smtClean="0"/>
              <a:t> – Dave (1975)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1" y="1971305"/>
            <a:ext cx="6163447" cy="46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4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transformative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631" y="2185061"/>
            <a:ext cx="8490857" cy="4174176"/>
          </a:xfrm>
        </p:spPr>
        <p:txBody>
          <a:bodyPr>
            <a:normAutofit/>
          </a:bodyPr>
          <a:lstStyle/>
          <a:p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-&gt;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(</a:t>
            </a:r>
            <a:r>
              <a:rPr lang="cs-CZ" dirty="0" err="1" smtClean="0"/>
              <a:t>self-awareness</a:t>
            </a:r>
            <a:r>
              <a:rPr lang="cs-CZ" dirty="0" smtClean="0"/>
              <a:t>) -&gt; </a:t>
            </a:r>
            <a:r>
              <a:rPr lang="cs-CZ" dirty="0" err="1" smtClean="0"/>
              <a:t>transformation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extent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Bloom‘s</a:t>
            </a:r>
            <a:r>
              <a:rPr lang="cs-CZ" dirty="0" smtClean="0"/>
              <a:t> taxonomy – </a:t>
            </a:r>
            <a:r>
              <a:rPr lang="cs-CZ" dirty="0" err="1" smtClean="0"/>
              <a:t>moving</a:t>
            </a:r>
            <a:r>
              <a:rPr lang="cs-CZ" dirty="0" smtClean="0"/>
              <a:t> to </a:t>
            </a:r>
            <a:r>
              <a:rPr lang="cs-CZ" dirty="0" err="1" smtClean="0"/>
              <a:t>higher-level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endParaRPr lang="cs-CZ" dirty="0" smtClean="0"/>
          </a:p>
          <a:p>
            <a:r>
              <a:rPr lang="cs-CZ" dirty="0" err="1"/>
              <a:t>Applies</a:t>
            </a:r>
            <a:r>
              <a:rPr lang="cs-CZ" dirty="0"/>
              <a:t> to </a:t>
            </a:r>
            <a:r>
              <a:rPr lang="cs-CZ" dirty="0" err="1"/>
              <a:t>knowledge</a:t>
            </a:r>
            <a:r>
              <a:rPr lang="cs-CZ" dirty="0"/>
              <a:t>, </a:t>
            </a:r>
            <a:r>
              <a:rPr lang="cs-CZ" dirty="0" err="1"/>
              <a:t>skills</a:t>
            </a:r>
            <a:r>
              <a:rPr lang="cs-CZ" dirty="0"/>
              <a:t> and </a:t>
            </a:r>
            <a:r>
              <a:rPr lang="cs-CZ" dirty="0" err="1" smtClean="0"/>
              <a:t>values</a:t>
            </a:r>
            <a:r>
              <a:rPr lang="cs-CZ" dirty="0" smtClean="0"/>
              <a:t>; </a:t>
            </a:r>
            <a:r>
              <a:rPr lang="cs-CZ" dirty="0" err="1" smtClean="0"/>
              <a:t>transformation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probably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part in </a:t>
            </a:r>
            <a:r>
              <a:rPr lang="cs-CZ" dirty="0" err="1" smtClean="0"/>
              <a:t>values</a:t>
            </a:r>
            <a:r>
              <a:rPr lang="cs-CZ" dirty="0" smtClean="0"/>
              <a:t> (?)</a:t>
            </a:r>
            <a:endParaRPr lang="cs-CZ" dirty="0"/>
          </a:p>
          <a:p>
            <a:pPr lvl="1"/>
            <a:r>
              <a:rPr lang="cs-CZ" dirty="0" err="1"/>
              <a:t>knowledge</a:t>
            </a:r>
            <a:r>
              <a:rPr lang="cs-CZ" dirty="0"/>
              <a:t> – </a:t>
            </a:r>
            <a:r>
              <a:rPr lang="cs-CZ" dirty="0" err="1"/>
              <a:t>deeper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, </a:t>
            </a:r>
            <a:r>
              <a:rPr lang="cs-CZ" dirty="0" err="1"/>
              <a:t>application</a:t>
            </a:r>
            <a:r>
              <a:rPr lang="cs-CZ" dirty="0"/>
              <a:t>, </a:t>
            </a:r>
            <a:r>
              <a:rPr lang="cs-CZ" dirty="0" err="1"/>
              <a:t>creativity</a:t>
            </a:r>
            <a:endParaRPr lang="cs-CZ" dirty="0"/>
          </a:p>
          <a:p>
            <a:pPr lvl="1"/>
            <a:r>
              <a:rPr lang="cs-CZ" dirty="0" err="1"/>
              <a:t>skills</a:t>
            </a:r>
            <a:r>
              <a:rPr lang="cs-CZ" dirty="0"/>
              <a:t> – </a:t>
            </a:r>
            <a:r>
              <a:rPr lang="cs-CZ" dirty="0" err="1"/>
              <a:t>precision</a:t>
            </a:r>
            <a:r>
              <a:rPr lang="cs-CZ" dirty="0"/>
              <a:t>, </a:t>
            </a:r>
            <a:r>
              <a:rPr lang="cs-CZ" dirty="0" err="1"/>
              <a:t>adaptation</a:t>
            </a:r>
            <a:r>
              <a:rPr lang="cs-CZ" dirty="0"/>
              <a:t>, </a:t>
            </a:r>
            <a:r>
              <a:rPr lang="cs-CZ" dirty="0" err="1"/>
              <a:t>naturalization</a:t>
            </a:r>
            <a:r>
              <a:rPr lang="cs-CZ" dirty="0"/>
              <a:t>, </a:t>
            </a:r>
            <a:r>
              <a:rPr lang="cs-CZ" dirty="0" err="1"/>
              <a:t>professionalism</a:t>
            </a:r>
            <a:endParaRPr lang="cs-CZ" dirty="0"/>
          </a:p>
          <a:p>
            <a:pPr lvl="1"/>
            <a:r>
              <a:rPr lang="cs-CZ" dirty="0" err="1"/>
              <a:t>values</a:t>
            </a:r>
            <a:r>
              <a:rPr lang="cs-CZ" dirty="0"/>
              <a:t> – </a:t>
            </a:r>
            <a:r>
              <a:rPr lang="cs-CZ" dirty="0" err="1"/>
              <a:t>responding</a:t>
            </a:r>
            <a:r>
              <a:rPr lang="cs-CZ" dirty="0"/>
              <a:t>, </a:t>
            </a:r>
            <a:r>
              <a:rPr lang="cs-CZ" dirty="0" err="1"/>
              <a:t>valuing</a:t>
            </a:r>
            <a:r>
              <a:rPr lang="cs-CZ" dirty="0"/>
              <a:t>, </a:t>
            </a:r>
            <a:r>
              <a:rPr lang="cs-CZ" dirty="0" err="1"/>
              <a:t>conceptualizing</a:t>
            </a:r>
            <a:endParaRPr lang="cs-CZ" dirty="0"/>
          </a:p>
          <a:p>
            <a:r>
              <a:rPr lang="cs-CZ" dirty="0" err="1" smtClean="0"/>
              <a:t>Students</a:t>
            </a:r>
            <a:r>
              <a:rPr lang="cs-CZ" dirty="0" smtClean="0"/>
              <a:t> are </a:t>
            </a:r>
            <a:r>
              <a:rPr lang="cs-CZ" dirty="0" err="1" smtClean="0"/>
              <a:t>different</a:t>
            </a:r>
            <a:r>
              <a:rPr lang="cs-CZ" dirty="0" smtClean="0"/>
              <a:t> as a </a:t>
            </a:r>
            <a:r>
              <a:rPr lang="cs-CZ" dirty="0" err="1" smtClean="0"/>
              <a:t>result</a:t>
            </a:r>
            <a:r>
              <a:rPr lang="cs-CZ" dirty="0" smtClean="0"/>
              <a:t> –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thinking</a:t>
            </a:r>
            <a:r>
              <a:rPr lang="cs-CZ" dirty="0" smtClean="0"/>
              <a:t>,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endParaRPr lang="cs-CZ" dirty="0" smtClean="0"/>
          </a:p>
          <a:p>
            <a:r>
              <a:rPr lang="cs-CZ" dirty="0" err="1" smtClean="0"/>
              <a:t>How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measure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Maxim </a:t>
            </a:r>
            <a:r>
              <a:rPr lang="cs-CZ" dirty="0" err="1"/>
              <a:t>Tomoszek</a:t>
            </a:r>
            <a:r>
              <a:rPr lang="cs-CZ" dirty="0"/>
              <a:t>, Veronika </a:t>
            </a:r>
            <a:r>
              <a:rPr lang="cs-CZ" dirty="0" err="1"/>
              <a:t>Tomoszková</a:t>
            </a:r>
            <a:r>
              <a:rPr lang="cs-CZ" dirty="0"/>
              <a:t>, June 11th 2016, IJCLE 2016, Toronto</a:t>
            </a:r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theme/theme1.xml><?xml version="1.0" encoding="utf-8"?>
<a:theme xmlns:a="http://schemas.openxmlformats.org/drawingml/2006/main" name="UP_prezentace_en_4x3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640</TotalTime>
  <Words>1651</Words>
  <Application>Microsoft Office PowerPoint</Application>
  <PresentationFormat>Vlastní</PresentationFormat>
  <Paragraphs>192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UP_prezentace_en_4x3</vt:lpstr>
      <vt:lpstr>Legal Clinic – A Transformative Experience?</vt:lpstr>
      <vt:lpstr>Overview</vt:lpstr>
      <vt:lpstr>Jana and Luděk</vt:lpstr>
      <vt:lpstr>CLE Programme at Palacký Law</vt:lpstr>
      <vt:lpstr>Live-Client Clinics at Palacký Law</vt:lpstr>
      <vt:lpstr>Bloom‘s taxonomy of learning objectives</vt:lpstr>
      <vt:lpstr>Bloom‘s taxonomy - continued</vt:lpstr>
      <vt:lpstr>Bloom‘s taxonomy - continued</vt:lpstr>
      <vt:lpstr>What is the transformative effect of clinic?</vt:lpstr>
      <vt:lpstr>Test battery - composition</vt:lpstr>
      <vt:lpstr>Research Plan</vt:lpstr>
      <vt:lpstr>Modified self-efficacy</vt:lpstr>
      <vt:lpstr>Life Satisfaction Questionnaire</vt:lpstr>
      <vt:lpstr>Stress management</vt:lpstr>
      <vt:lpstr>Life-line Interview Method</vt:lpstr>
      <vt:lpstr>Sample responses</vt:lpstr>
      <vt:lpstr>H-Form</vt:lpstr>
      <vt:lpstr>Focus Group</vt:lpstr>
      <vt:lpstr>Outcomes – quantitative</vt:lpstr>
      <vt:lpstr>Outcomes - qualitative</vt:lpstr>
      <vt:lpstr>Outcomes - values</vt:lpstr>
      <vt:lpstr>Generalization – transformative experience</vt:lpstr>
      <vt:lpstr>H-Form</vt:lpstr>
      <vt:lpstr>Resources</vt:lpstr>
      <vt:lpstr>Resources</vt:lpstr>
      <vt:lpstr>Resources – focus group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Max</dc:creator>
  <cp:lastModifiedBy>Max</cp:lastModifiedBy>
  <cp:revision>29</cp:revision>
  <dcterms:created xsi:type="dcterms:W3CDTF">2016-07-10T20:00:35Z</dcterms:created>
  <dcterms:modified xsi:type="dcterms:W3CDTF">2016-07-14T15:21:41Z</dcterms:modified>
</cp:coreProperties>
</file>