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89" r:id="rId3"/>
    <p:sldId id="278" r:id="rId4"/>
    <p:sldId id="286" r:id="rId5"/>
    <p:sldId id="288" r:id="rId6"/>
    <p:sldId id="283" r:id="rId7"/>
    <p:sldId id="263" r:id="rId8"/>
    <p:sldId id="270" r:id="rId9"/>
    <p:sldId id="284" r:id="rId10"/>
    <p:sldId id="285" r:id="rId11"/>
    <p:sldId id="282" r:id="rId12"/>
    <p:sldId id="287" r:id="rId13"/>
    <p:sldId id="261" r:id="rId14"/>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057" autoAdjust="0"/>
  </p:normalViewPr>
  <p:slideViewPr>
    <p:cSldViewPr>
      <p:cViewPr>
        <p:scale>
          <a:sx n="90" d="100"/>
          <a:sy n="90" d="100"/>
        </p:scale>
        <p:origin x="-510" y="-5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20" d="100"/>
          <a:sy n="120" d="100"/>
        </p:scale>
        <p:origin x="-3066" y="504"/>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5AF919-DCED-48D5-A2EF-D192A9DB9E93}" type="doc">
      <dgm:prSet loTypeId="urn:microsoft.com/office/officeart/2008/layout/CircularPictureCallout" loCatId="picture" qsTypeId="urn:microsoft.com/office/officeart/2005/8/quickstyle/simple1" qsCatId="simple" csTypeId="urn:microsoft.com/office/officeart/2005/8/colors/accent1_2" csCatId="accent1" phldr="1"/>
      <dgm:spPr/>
      <dgm:t>
        <a:bodyPr/>
        <a:lstStyle/>
        <a:p>
          <a:endParaRPr lang="en-GB"/>
        </a:p>
      </dgm:t>
    </dgm:pt>
    <dgm:pt modelId="{8A45A350-18C9-40F4-8374-783C8ADDF2A0}">
      <dgm:prSet/>
      <dgm:spPr/>
      <dgm:t>
        <a:bodyPr/>
        <a:lstStyle/>
        <a:p>
          <a:endParaRPr lang="en-GB"/>
        </a:p>
      </dgm:t>
    </dgm:pt>
    <dgm:pt modelId="{947185D6-9216-4CFA-A047-891ABA481533}" type="parTrans" cxnId="{6EE75FC6-CF85-421A-9097-3A99A0248DEA}">
      <dgm:prSet/>
      <dgm:spPr/>
      <dgm:t>
        <a:bodyPr/>
        <a:lstStyle/>
        <a:p>
          <a:endParaRPr lang="en-GB"/>
        </a:p>
      </dgm:t>
    </dgm:pt>
    <dgm:pt modelId="{5BC19B9A-FE3E-4658-AE95-B3DDC3139E84}" type="sibTrans" cxnId="{6EE75FC6-CF85-421A-9097-3A99A0248DEA}">
      <dgm:prSet/>
      <dgm:spPr/>
      <dgm:t>
        <a:bodyPr/>
        <a:lstStyle/>
        <a:p>
          <a:endParaRPr lang="en-GB"/>
        </a:p>
      </dgm:t>
    </dgm:pt>
    <dgm:pt modelId="{6820A60C-BF14-492D-9947-363500773D1C}">
      <dgm:prSet phldrT="[Text]" custT="1"/>
      <dgm:spPr/>
      <dgm:t>
        <a:bodyPr/>
        <a:lstStyle/>
        <a:p>
          <a:r>
            <a:rPr lang="en-GB" sz="2000" b="1" dirty="0" smtClean="0">
              <a:solidFill>
                <a:schemeClr val="bg1">
                  <a:lumMod val="50000"/>
                </a:schemeClr>
              </a:solidFill>
            </a:rPr>
            <a:t>  Doctors</a:t>
          </a:r>
          <a:endParaRPr lang="en-GB" sz="2000" b="1" dirty="0">
            <a:solidFill>
              <a:schemeClr val="bg1">
                <a:lumMod val="50000"/>
              </a:schemeClr>
            </a:solidFill>
          </a:endParaRPr>
        </a:p>
      </dgm:t>
    </dgm:pt>
    <dgm:pt modelId="{F9CB71D9-2E1E-4D91-8AF6-CD1B1AB35406}" type="parTrans" cxnId="{00E28B05-9164-4F5F-9B8B-2D9F09D51FD4}">
      <dgm:prSet/>
      <dgm:spPr/>
      <dgm:t>
        <a:bodyPr/>
        <a:lstStyle/>
        <a:p>
          <a:endParaRPr lang="en-GB"/>
        </a:p>
      </dgm:t>
    </dgm:pt>
    <dgm:pt modelId="{946F30B0-8940-4BB8-B734-96DF59D7D34D}" type="sibTrans" cxnId="{00E28B05-9164-4F5F-9B8B-2D9F09D51FD4}">
      <dgm:prSet/>
      <dgm:spPr>
        <a:blipFill rotWithShape="1">
          <a:blip xmlns:r="http://schemas.openxmlformats.org/officeDocument/2006/relationships" r:embed="rId1"/>
          <a:stretch>
            <a:fillRect/>
          </a:stretch>
        </a:blipFill>
      </dgm:spPr>
      <dgm:t>
        <a:bodyPr/>
        <a:lstStyle/>
        <a:p>
          <a:endParaRPr lang="en-GB"/>
        </a:p>
      </dgm:t>
    </dgm:pt>
    <dgm:pt modelId="{A0A9D92D-40DE-4BF3-8CE7-D1C97974B087}">
      <dgm:prSet phldrT="[Text]" custT="1"/>
      <dgm:spPr/>
      <dgm:t>
        <a:bodyPr/>
        <a:lstStyle/>
        <a:p>
          <a:r>
            <a:rPr lang="en-GB" sz="2000" b="1" dirty="0" smtClean="0">
              <a:solidFill>
                <a:schemeClr val="bg1">
                  <a:lumMod val="50000"/>
                </a:schemeClr>
              </a:solidFill>
            </a:rPr>
            <a:t>Teachers</a:t>
          </a:r>
          <a:endParaRPr lang="en-GB" sz="2000" b="1" dirty="0">
            <a:solidFill>
              <a:schemeClr val="bg1">
                <a:lumMod val="50000"/>
              </a:schemeClr>
            </a:solidFill>
          </a:endParaRPr>
        </a:p>
      </dgm:t>
    </dgm:pt>
    <dgm:pt modelId="{F1BC34BC-224F-4601-90BC-99AA1A837021}" type="parTrans" cxnId="{3A6AD1C5-FABC-4165-B4BB-38E1D1678869}">
      <dgm:prSet/>
      <dgm:spPr/>
      <dgm:t>
        <a:bodyPr/>
        <a:lstStyle/>
        <a:p>
          <a:endParaRPr lang="en-GB"/>
        </a:p>
      </dgm:t>
    </dgm:pt>
    <dgm:pt modelId="{6BAFD9C6-5B74-4CF3-870C-F35DE415538D}" type="sibTrans" cxnId="{3A6AD1C5-FABC-4165-B4BB-38E1D1678869}">
      <dgm:prSet/>
      <dgm:spPr>
        <a:blipFill rotWithShape="1">
          <a:blip xmlns:r="http://schemas.openxmlformats.org/officeDocument/2006/relationships" r:embed="rId2"/>
          <a:stretch>
            <a:fillRect/>
          </a:stretch>
        </a:blipFill>
      </dgm:spPr>
      <dgm:t>
        <a:bodyPr/>
        <a:lstStyle/>
        <a:p>
          <a:endParaRPr lang="en-GB"/>
        </a:p>
      </dgm:t>
    </dgm:pt>
    <dgm:pt modelId="{698D4C56-5409-45CE-A8F2-3C93418EC543}">
      <dgm:prSet phldrT="[Text]" custT="1"/>
      <dgm:spPr/>
      <dgm:t>
        <a:bodyPr/>
        <a:lstStyle/>
        <a:p>
          <a:r>
            <a:rPr lang="en-GB" sz="2000" b="1" dirty="0" smtClean="0">
              <a:solidFill>
                <a:schemeClr val="bg1">
                  <a:lumMod val="50000"/>
                </a:schemeClr>
              </a:solidFill>
            </a:rPr>
            <a:t>Lawyers</a:t>
          </a:r>
          <a:endParaRPr lang="en-GB" sz="2000" b="1" dirty="0">
            <a:solidFill>
              <a:schemeClr val="bg1">
                <a:lumMod val="50000"/>
              </a:schemeClr>
            </a:solidFill>
          </a:endParaRPr>
        </a:p>
      </dgm:t>
    </dgm:pt>
    <dgm:pt modelId="{C643EE30-48E1-4C2E-9DDF-241B8CF5C908}" type="parTrans" cxnId="{6A6EC98D-0926-4612-A066-C6901B62BCDC}">
      <dgm:prSet/>
      <dgm:spPr/>
      <dgm:t>
        <a:bodyPr/>
        <a:lstStyle/>
        <a:p>
          <a:endParaRPr lang="en-GB"/>
        </a:p>
      </dgm:t>
    </dgm:pt>
    <dgm:pt modelId="{06743220-0933-4965-8592-E6E4F27DB366}" type="sibTrans" cxnId="{6A6EC98D-0926-4612-A066-C6901B62BCDC}">
      <dgm:prSet/>
      <dgm:spPr>
        <a:blipFill rotWithShape="1">
          <a:blip xmlns:r="http://schemas.openxmlformats.org/officeDocument/2006/relationships" r:embed="rId3"/>
          <a:stretch>
            <a:fillRect/>
          </a:stretch>
        </a:blipFill>
      </dgm:spPr>
      <dgm:t>
        <a:bodyPr/>
        <a:lstStyle/>
        <a:p>
          <a:endParaRPr lang="en-GB"/>
        </a:p>
      </dgm:t>
    </dgm:pt>
    <dgm:pt modelId="{269F2A37-CC4C-48FC-9006-1C14E04DAB8C}" type="pres">
      <dgm:prSet presAssocID="{E15AF919-DCED-48D5-A2EF-D192A9DB9E93}" presName="Name0" presStyleCnt="0">
        <dgm:presLayoutVars>
          <dgm:chMax val="7"/>
          <dgm:chPref val="7"/>
          <dgm:dir/>
        </dgm:presLayoutVars>
      </dgm:prSet>
      <dgm:spPr/>
      <dgm:t>
        <a:bodyPr/>
        <a:lstStyle/>
        <a:p>
          <a:endParaRPr lang="en-GB"/>
        </a:p>
      </dgm:t>
    </dgm:pt>
    <dgm:pt modelId="{8358E6F5-EFA6-4AD9-A0AA-3376E0C1F80B}" type="pres">
      <dgm:prSet presAssocID="{E15AF919-DCED-48D5-A2EF-D192A9DB9E93}" presName="Name1" presStyleCnt="0"/>
      <dgm:spPr/>
    </dgm:pt>
    <dgm:pt modelId="{C2E1E973-2A9B-4BE5-9057-91E851A1CDAB}" type="pres">
      <dgm:prSet presAssocID="{5BC19B9A-FE3E-4658-AE95-B3DDC3139E84}" presName="picture_1" presStyleCnt="0"/>
      <dgm:spPr/>
    </dgm:pt>
    <dgm:pt modelId="{D96D1197-E8A8-4F8D-83BC-E7D249F2E0BF}" type="pres">
      <dgm:prSet presAssocID="{5BC19B9A-FE3E-4658-AE95-B3DDC3139E84}" presName="pictureRepeatNode" presStyleLbl="alignImgPlace1" presStyleIdx="0" presStyleCnt="4" custScaleX="89513" custScaleY="87585" custLinFactNeighborX="1617" custLinFactNeighborY="-9017"/>
      <dgm:spPr/>
      <dgm:t>
        <a:bodyPr/>
        <a:lstStyle/>
        <a:p>
          <a:endParaRPr lang="en-GB"/>
        </a:p>
      </dgm:t>
    </dgm:pt>
    <dgm:pt modelId="{CEA41DA5-DABB-4AB5-9ACC-49D9270662AF}" type="pres">
      <dgm:prSet presAssocID="{8A45A350-18C9-40F4-8374-783C8ADDF2A0}" presName="text_1" presStyleLbl="node1" presStyleIdx="0" presStyleCnt="0">
        <dgm:presLayoutVars>
          <dgm:bulletEnabled val="1"/>
        </dgm:presLayoutVars>
      </dgm:prSet>
      <dgm:spPr/>
      <dgm:t>
        <a:bodyPr/>
        <a:lstStyle/>
        <a:p>
          <a:endParaRPr lang="en-GB"/>
        </a:p>
      </dgm:t>
    </dgm:pt>
    <dgm:pt modelId="{50A3C156-DDB7-41F4-A39C-57453237C655}" type="pres">
      <dgm:prSet presAssocID="{946F30B0-8940-4BB8-B734-96DF59D7D34D}" presName="picture_2" presStyleCnt="0"/>
      <dgm:spPr/>
    </dgm:pt>
    <dgm:pt modelId="{91869300-CC0C-4603-AA32-011CD268CE96}" type="pres">
      <dgm:prSet presAssocID="{946F30B0-8940-4BB8-B734-96DF59D7D34D}" presName="pictureRepeatNode" presStyleLbl="alignImgPlace1" presStyleIdx="1" presStyleCnt="4" custScaleX="121897" custScaleY="117513" custLinFactNeighborX="7435" custLinFactNeighborY="-26858"/>
      <dgm:spPr/>
      <dgm:t>
        <a:bodyPr/>
        <a:lstStyle/>
        <a:p>
          <a:endParaRPr lang="en-GB"/>
        </a:p>
      </dgm:t>
    </dgm:pt>
    <dgm:pt modelId="{E68EF654-EE63-4581-8FE1-E6BDAB2FAB80}" type="pres">
      <dgm:prSet presAssocID="{6820A60C-BF14-492D-9947-363500773D1C}" presName="line_2" presStyleLbl="parChTrans1D1" presStyleIdx="0" presStyleCnt="3" custLinFactY="-200000" custLinFactNeighborX="-133" custLinFactNeighborY="-235433"/>
      <dgm:spPr/>
    </dgm:pt>
    <dgm:pt modelId="{37145FAE-1446-4D3C-BECC-AC59CC0B9315}" type="pres">
      <dgm:prSet presAssocID="{6820A60C-BF14-492D-9947-363500773D1C}" presName="textparent_2" presStyleLbl="node1" presStyleIdx="0" presStyleCnt="0"/>
      <dgm:spPr/>
    </dgm:pt>
    <dgm:pt modelId="{CA44860C-C365-4CE1-ACB5-D46447AB8C6F}" type="pres">
      <dgm:prSet presAssocID="{6820A60C-BF14-492D-9947-363500773D1C}" presName="text_2" presStyleLbl="revTx" presStyleIdx="0" presStyleCnt="3" custScaleX="350602" custLinFactNeighborX="55715" custLinFactNeighborY="-29052">
        <dgm:presLayoutVars>
          <dgm:bulletEnabled val="1"/>
        </dgm:presLayoutVars>
      </dgm:prSet>
      <dgm:spPr/>
      <dgm:t>
        <a:bodyPr/>
        <a:lstStyle/>
        <a:p>
          <a:endParaRPr lang="en-GB"/>
        </a:p>
      </dgm:t>
    </dgm:pt>
    <dgm:pt modelId="{9828D381-9836-493B-AF10-C41F44CCCBAD}" type="pres">
      <dgm:prSet presAssocID="{6BAFD9C6-5B74-4CF3-870C-F35DE415538D}" presName="picture_3" presStyleCnt="0"/>
      <dgm:spPr/>
    </dgm:pt>
    <dgm:pt modelId="{BCDF3565-ED11-44DE-9F2F-C03BBCB12CF3}" type="pres">
      <dgm:prSet presAssocID="{6BAFD9C6-5B74-4CF3-870C-F35DE415538D}" presName="pictureRepeatNode" presStyleLbl="alignImgPlace1" presStyleIdx="2" presStyleCnt="4" custScaleX="119228" custScaleY="121656" custLinFactNeighborX="-1555" custLinFactNeighborY="-27791"/>
      <dgm:spPr/>
      <dgm:t>
        <a:bodyPr/>
        <a:lstStyle/>
        <a:p>
          <a:endParaRPr lang="en-GB"/>
        </a:p>
      </dgm:t>
    </dgm:pt>
    <dgm:pt modelId="{7614F915-FF61-4BFF-956A-F68BD27394FD}" type="pres">
      <dgm:prSet presAssocID="{A0A9D92D-40DE-4BF3-8CE7-D1C97974B087}" presName="line_3" presStyleLbl="parChTrans1D1" presStyleIdx="1" presStyleCnt="3" custLinFactY="-407867" custLinFactNeighborX="2515" custLinFactNeighborY="-500000"/>
      <dgm:spPr/>
    </dgm:pt>
    <dgm:pt modelId="{02CA9C3D-3927-4255-8B85-BE934F5DDC54}" type="pres">
      <dgm:prSet presAssocID="{A0A9D92D-40DE-4BF3-8CE7-D1C97974B087}" presName="textparent_3" presStyleLbl="node1" presStyleIdx="0" presStyleCnt="0"/>
      <dgm:spPr/>
    </dgm:pt>
    <dgm:pt modelId="{110A2C44-9C83-465E-BCBE-F55B1A011827}" type="pres">
      <dgm:prSet presAssocID="{A0A9D92D-40DE-4BF3-8CE7-D1C97974B087}" presName="text_3" presStyleLbl="revTx" presStyleIdx="1" presStyleCnt="3" custLinFactNeighborX="7598" custLinFactNeighborY="-27791">
        <dgm:presLayoutVars>
          <dgm:bulletEnabled val="1"/>
        </dgm:presLayoutVars>
      </dgm:prSet>
      <dgm:spPr/>
      <dgm:t>
        <a:bodyPr/>
        <a:lstStyle/>
        <a:p>
          <a:endParaRPr lang="en-GB"/>
        </a:p>
      </dgm:t>
    </dgm:pt>
    <dgm:pt modelId="{CD5ED455-A37B-4984-A570-CE9DF63F6959}" type="pres">
      <dgm:prSet presAssocID="{06743220-0933-4965-8592-E6E4F27DB366}" presName="picture_4" presStyleCnt="0"/>
      <dgm:spPr/>
    </dgm:pt>
    <dgm:pt modelId="{EF448A23-6221-4090-863A-BB37EA3FD1BE}" type="pres">
      <dgm:prSet presAssocID="{06743220-0933-4965-8592-E6E4F27DB366}" presName="pictureRepeatNode" presStyleLbl="alignImgPlace1" presStyleIdx="3" presStyleCnt="4" custScaleX="121896" custScaleY="111671" custLinFactNeighborX="28476" custLinFactNeighborY="-36683"/>
      <dgm:spPr/>
      <dgm:t>
        <a:bodyPr/>
        <a:lstStyle/>
        <a:p>
          <a:endParaRPr lang="en-GB"/>
        </a:p>
      </dgm:t>
    </dgm:pt>
    <dgm:pt modelId="{2AFA8FC4-9665-4A1C-94D2-DD2344DED29D}" type="pres">
      <dgm:prSet presAssocID="{698D4C56-5409-45CE-A8F2-3C93418EC543}" presName="line_4" presStyleLbl="parChTrans1D1" presStyleIdx="2" presStyleCnt="3" custLinFactY="-690025" custLinFactNeighborX="5680" custLinFactNeighborY="-700000"/>
      <dgm:spPr/>
    </dgm:pt>
    <dgm:pt modelId="{77651FFC-A782-4A54-BE3D-E08979930F4C}" type="pres">
      <dgm:prSet presAssocID="{698D4C56-5409-45CE-A8F2-3C93418EC543}" presName="textparent_4" presStyleLbl="node1" presStyleIdx="0" presStyleCnt="0"/>
      <dgm:spPr/>
    </dgm:pt>
    <dgm:pt modelId="{90796609-926B-4FE1-8F97-0FCE9464F1C8}" type="pres">
      <dgm:prSet presAssocID="{698D4C56-5409-45CE-A8F2-3C93418EC543}" presName="text_4" presStyleLbl="revTx" presStyleIdx="2" presStyleCnt="3" custLinFactNeighborX="52083" custLinFactNeighborY="-44096">
        <dgm:presLayoutVars>
          <dgm:bulletEnabled val="1"/>
        </dgm:presLayoutVars>
      </dgm:prSet>
      <dgm:spPr/>
      <dgm:t>
        <a:bodyPr/>
        <a:lstStyle/>
        <a:p>
          <a:endParaRPr lang="en-GB"/>
        </a:p>
      </dgm:t>
    </dgm:pt>
  </dgm:ptLst>
  <dgm:cxnLst>
    <dgm:cxn modelId="{5530D593-5219-4C4B-907F-8B2018173636}" type="presOf" srcId="{6820A60C-BF14-492D-9947-363500773D1C}" destId="{CA44860C-C365-4CE1-ACB5-D46447AB8C6F}" srcOrd="0" destOrd="0" presId="urn:microsoft.com/office/officeart/2008/layout/CircularPictureCallout"/>
    <dgm:cxn modelId="{6EE75FC6-CF85-421A-9097-3A99A0248DEA}" srcId="{E15AF919-DCED-48D5-A2EF-D192A9DB9E93}" destId="{8A45A350-18C9-40F4-8374-783C8ADDF2A0}" srcOrd="0" destOrd="0" parTransId="{947185D6-9216-4CFA-A047-891ABA481533}" sibTransId="{5BC19B9A-FE3E-4658-AE95-B3DDC3139E84}"/>
    <dgm:cxn modelId="{44E1F033-DE6D-4AB3-89EF-E65F8040AAB5}" type="presOf" srcId="{A0A9D92D-40DE-4BF3-8CE7-D1C97974B087}" destId="{110A2C44-9C83-465E-BCBE-F55B1A011827}" srcOrd="0" destOrd="0" presId="urn:microsoft.com/office/officeart/2008/layout/CircularPictureCallout"/>
    <dgm:cxn modelId="{14E1C50C-643B-4AE8-8FEA-9D61DE668EAB}" type="presOf" srcId="{5BC19B9A-FE3E-4658-AE95-B3DDC3139E84}" destId="{D96D1197-E8A8-4F8D-83BC-E7D249F2E0BF}" srcOrd="0" destOrd="0" presId="urn:microsoft.com/office/officeart/2008/layout/CircularPictureCallout"/>
    <dgm:cxn modelId="{CC7593E1-AB00-49A9-8D37-9C6A0836E8A3}" type="presOf" srcId="{6BAFD9C6-5B74-4CF3-870C-F35DE415538D}" destId="{BCDF3565-ED11-44DE-9F2F-C03BBCB12CF3}" srcOrd="0" destOrd="0" presId="urn:microsoft.com/office/officeart/2008/layout/CircularPictureCallout"/>
    <dgm:cxn modelId="{6A6EC98D-0926-4612-A066-C6901B62BCDC}" srcId="{E15AF919-DCED-48D5-A2EF-D192A9DB9E93}" destId="{698D4C56-5409-45CE-A8F2-3C93418EC543}" srcOrd="3" destOrd="0" parTransId="{C643EE30-48E1-4C2E-9DDF-241B8CF5C908}" sibTransId="{06743220-0933-4965-8592-E6E4F27DB366}"/>
    <dgm:cxn modelId="{18427CEE-358F-4D1F-B6F6-39D41AC26FA3}" type="presOf" srcId="{06743220-0933-4965-8592-E6E4F27DB366}" destId="{EF448A23-6221-4090-863A-BB37EA3FD1BE}" srcOrd="0" destOrd="0" presId="urn:microsoft.com/office/officeart/2008/layout/CircularPictureCallout"/>
    <dgm:cxn modelId="{00E28B05-9164-4F5F-9B8B-2D9F09D51FD4}" srcId="{E15AF919-DCED-48D5-A2EF-D192A9DB9E93}" destId="{6820A60C-BF14-492D-9947-363500773D1C}" srcOrd="1" destOrd="0" parTransId="{F9CB71D9-2E1E-4D91-8AF6-CD1B1AB35406}" sibTransId="{946F30B0-8940-4BB8-B734-96DF59D7D34D}"/>
    <dgm:cxn modelId="{F39D70F3-E7F9-4F67-BC7B-9F12A7F44058}" type="presOf" srcId="{8A45A350-18C9-40F4-8374-783C8ADDF2A0}" destId="{CEA41DA5-DABB-4AB5-9ACC-49D9270662AF}" srcOrd="0" destOrd="0" presId="urn:microsoft.com/office/officeart/2008/layout/CircularPictureCallout"/>
    <dgm:cxn modelId="{2360803B-2780-4B0B-833A-A2E02281DB9D}" type="presOf" srcId="{698D4C56-5409-45CE-A8F2-3C93418EC543}" destId="{90796609-926B-4FE1-8F97-0FCE9464F1C8}" srcOrd="0" destOrd="0" presId="urn:microsoft.com/office/officeart/2008/layout/CircularPictureCallout"/>
    <dgm:cxn modelId="{D4B6F449-45CB-4467-9F8C-73B5B6005481}" type="presOf" srcId="{946F30B0-8940-4BB8-B734-96DF59D7D34D}" destId="{91869300-CC0C-4603-AA32-011CD268CE96}" srcOrd="0" destOrd="0" presId="urn:microsoft.com/office/officeart/2008/layout/CircularPictureCallout"/>
    <dgm:cxn modelId="{3A6AD1C5-FABC-4165-B4BB-38E1D1678869}" srcId="{E15AF919-DCED-48D5-A2EF-D192A9DB9E93}" destId="{A0A9D92D-40DE-4BF3-8CE7-D1C97974B087}" srcOrd="2" destOrd="0" parTransId="{F1BC34BC-224F-4601-90BC-99AA1A837021}" sibTransId="{6BAFD9C6-5B74-4CF3-870C-F35DE415538D}"/>
    <dgm:cxn modelId="{996FA6D0-F43E-49A2-B5CA-9B5358B30381}" type="presOf" srcId="{E15AF919-DCED-48D5-A2EF-D192A9DB9E93}" destId="{269F2A37-CC4C-48FC-9006-1C14E04DAB8C}" srcOrd="0" destOrd="0" presId="urn:microsoft.com/office/officeart/2008/layout/CircularPictureCallout"/>
    <dgm:cxn modelId="{A0687AB8-6EAE-48C0-8058-2F4FC0F46506}" type="presParOf" srcId="{269F2A37-CC4C-48FC-9006-1C14E04DAB8C}" destId="{8358E6F5-EFA6-4AD9-A0AA-3376E0C1F80B}" srcOrd="0" destOrd="0" presId="urn:microsoft.com/office/officeart/2008/layout/CircularPictureCallout"/>
    <dgm:cxn modelId="{3946CCAC-29AC-46AE-9CCB-5319CF0EB1B6}" type="presParOf" srcId="{8358E6F5-EFA6-4AD9-A0AA-3376E0C1F80B}" destId="{C2E1E973-2A9B-4BE5-9057-91E851A1CDAB}" srcOrd="0" destOrd="0" presId="urn:microsoft.com/office/officeart/2008/layout/CircularPictureCallout"/>
    <dgm:cxn modelId="{5DBD0C03-40AE-4D5E-8E99-27EE3F9AB402}" type="presParOf" srcId="{C2E1E973-2A9B-4BE5-9057-91E851A1CDAB}" destId="{D96D1197-E8A8-4F8D-83BC-E7D249F2E0BF}" srcOrd="0" destOrd="0" presId="urn:microsoft.com/office/officeart/2008/layout/CircularPictureCallout"/>
    <dgm:cxn modelId="{4D2DBE27-367A-49B4-BFFE-290E1B9DF0B5}" type="presParOf" srcId="{8358E6F5-EFA6-4AD9-A0AA-3376E0C1F80B}" destId="{CEA41DA5-DABB-4AB5-9ACC-49D9270662AF}" srcOrd="1" destOrd="0" presId="urn:microsoft.com/office/officeart/2008/layout/CircularPictureCallout"/>
    <dgm:cxn modelId="{BFEC0A40-2B16-426B-9C42-0B567956E91E}" type="presParOf" srcId="{8358E6F5-EFA6-4AD9-A0AA-3376E0C1F80B}" destId="{50A3C156-DDB7-41F4-A39C-57453237C655}" srcOrd="2" destOrd="0" presId="urn:microsoft.com/office/officeart/2008/layout/CircularPictureCallout"/>
    <dgm:cxn modelId="{3EDC4F85-6840-4CA6-982F-E5BF6DFFD62F}" type="presParOf" srcId="{50A3C156-DDB7-41F4-A39C-57453237C655}" destId="{91869300-CC0C-4603-AA32-011CD268CE96}" srcOrd="0" destOrd="0" presId="urn:microsoft.com/office/officeart/2008/layout/CircularPictureCallout"/>
    <dgm:cxn modelId="{9EF160AD-16F4-41A0-9C5B-A09B45E74E69}" type="presParOf" srcId="{8358E6F5-EFA6-4AD9-A0AA-3376E0C1F80B}" destId="{E68EF654-EE63-4581-8FE1-E6BDAB2FAB80}" srcOrd="3" destOrd="0" presId="urn:microsoft.com/office/officeart/2008/layout/CircularPictureCallout"/>
    <dgm:cxn modelId="{50AA8FD7-1EB3-4E93-A347-D3E6FAD72F3A}" type="presParOf" srcId="{8358E6F5-EFA6-4AD9-A0AA-3376E0C1F80B}" destId="{37145FAE-1446-4D3C-BECC-AC59CC0B9315}" srcOrd="4" destOrd="0" presId="urn:microsoft.com/office/officeart/2008/layout/CircularPictureCallout"/>
    <dgm:cxn modelId="{FA367D53-76DB-4885-A227-A19BFCCE5134}" type="presParOf" srcId="{37145FAE-1446-4D3C-BECC-AC59CC0B9315}" destId="{CA44860C-C365-4CE1-ACB5-D46447AB8C6F}" srcOrd="0" destOrd="0" presId="urn:microsoft.com/office/officeart/2008/layout/CircularPictureCallout"/>
    <dgm:cxn modelId="{7F2177EB-8CF4-4DC8-AD09-A95D2E57954F}" type="presParOf" srcId="{8358E6F5-EFA6-4AD9-A0AA-3376E0C1F80B}" destId="{9828D381-9836-493B-AF10-C41F44CCCBAD}" srcOrd="5" destOrd="0" presId="urn:microsoft.com/office/officeart/2008/layout/CircularPictureCallout"/>
    <dgm:cxn modelId="{21CC8430-20A9-4FF0-9654-A41955A71D6C}" type="presParOf" srcId="{9828D381-9836-493B-AF10-C41F44CCCBAD}" destId="{BCDF3565-ED11-44DE-9F2F-C03BBCB12CF3}" srcOrd="0" destOrd="0" presId="urn:microsoft.com/office/officeart/2008/layout/CircularPictureCallout"/>
    <dgm:cxn modelId="{F4186DF1-960C-47B6-ABD9-717FF9D22562}" type="presParOf" srcId="{8358E6F5-EFA6-4AD9-A0AA-3376E0C1F80B}" destId="{7614F915-FF61-4BFF-956A-F68BD27394FD}" srcOrd="6" destOrd="0" presId="urn:microsoft.com/office/officeart/2008/layout/CircularPictureCallout"/>
    <dgm:cxn modelId="{78DAB49C-5123-42CB-89F5-6B228D24E1A6}" type="presParOf" srcId="{8358E6F5-EFA6-4AD9-A0AA-3376E0C1F80B}" destId="{02CA9C3D-3927-4255-8B85-BE934F5DDC54}" srcOrd="7" destOrd="0" presId="urn:microsoft.com/office/officeart/2008/layout/CircularPictureCallout"/>
    <dgm:cxn modelId="{4268F6FE-0E5E-4DBE-87EE-4D71EFAEE0B9}" type="presParOf" srcId="{02CA9C3D-3927-4255-8B85-BE934F5DDC54}" destId="{110A2C44-9C83-465E-BCBE-F55B1A011827}" srcOrd="0" destOrd="0" presId="urn:microsoft.com/office/officeart/2008/layout/CircularPictureCallout"/>
    <dgm:cxn modelId="{89DD85FB-382C-4F08-BA7F-937B5E05FF7C}" type="presParOf" srcId="{8358E6F5-EFA6-4AD9-A0AA-3376E0C1F80B}" destId="{CD5ED455-A37B-4984-A570-CE9DF63F6959}" srcOrd="8" destOrd="0" presId="urn:microsoft.com/office/officeart/2008/layout/CircularPictureCallout"/>
    <dgm:cxn modelId="{0CA6F68D-0169-4F19-A311-4E56C87EDA75}" type="presParOf" srcId="{CD5ED455-A37B-4984-A570-CE9DF63F6959}" destId="{EF448A23-6221-4090-863A-BB37EA3FD1BE}" srcOrd="0" destOrd="0" presId="urn:microsoft.com/office/officeart/2008/layout/CircularPictureCallout"/>
    <dgm:cxn modelId="{44232509-E2FF-407E-B224-7235D380291B}" type="presParOf" srcId="{8358E6F5-EFA6-4AD9-A0AA-3376E0C1F80B}" destId="{2AFA8FC4-9665-4A1C-94D2-DD2344DED29D}" srcOrd="9" destOrd="0" presId="urn:microsoft.com/office/officeart/2008/layout/CircularPictureCallout"/>
    <dgm:cxn modelId="{B78037FB-6189-4601-A8DF-31E650CC08CE}" type="presParOf" srcId="{8358E6F5-EFA6-4AD9-A0AA-3376E0C1F80B}" destId="{77651FFC-A782-4A54-BE3D-E08979930F4C}" srcOrd="10" destOrd="0" presId="urn:microsoft.com/office/officeart/2008/layout/CircularPictureCallout"/>
    <dgm:cxn modelId="{FC35CDB0-780D-4094-B0DA-16B1F5054530}" type="presParOf" srcId="{77651FFC-A782-4A54-BE3D-E08979930F4C}" destId="{90796609-926B-4FE1-8F97-0FCE9464F1C8}" srcOrd="0" destOrd="0" presId="urn:microsoft.com/office/officeart/2008/layout/CircularPictureCallou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FA8FC4-9665-4A1C-94D2-DD2344DED29D}">
      <dsp:nvSpPr>
        <dsp:cNvPr id="0" name=""/>
        <dsp:cNvSpPr/>
      </dsp:nvSpPr>
      <dsp:spPr>
        <a:xfrm>
          <a:off x="2160248" y="3312368"/>
          <a:ext cx="4084725"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14F915-FF61-4BFF-956A-F68BD27394FD}">
      <dsp:nvSpPr>
        <dsp:cNvPr id="0" name=""/>
        <dsp:cNvSpPr/>
      </dsp:nvSpPr>
      <dsp:spPr>
        <a:xfrm>
          <a:off x="2016232" y="2061987"/>
          <a:ext cx="3498868"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8EF654-EE63-4581-8FE1-E6BDAB2FAB80}">
      <dsp:nvSpPr>
        <dsp:cNvPr id="0" name=""/>
        <dsp:cNvSpPr/>
      </dsp:nvSpPr>
      <dsp:spPr>
        <a:xfrm>
          <a:off x="1922803" y="808105"/>
          <a:ext cx="4084725"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6D1197-E8A8-4F8D-83BC-E7D249F2E0BF}">
      <dsp:nvSpPr>
        <dsp:cNvPr id="0" name=""/>
        <dsp:cNvSpPr/>
      </dsp:nvSpPr>
      <dsp:spPr>
        <a:xfrm>
          <a:off x="173126" y="240290"/>
          <a:ext cx="3641793" cy="3563353"/>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A41DA5-DABB-4AB5-9ACC-49D9270662AF}">
      <dsp:nvSpPr>
        <dsp:cNvPr id="0" name=""/>
        <dsp:cNvSpPr/>
      </dsp:nvSpPr>
      <dsp:spPr>
        <a:xfrm>
          <a:off x="626331" y="2514941"/>
          <a:ext cx="2603809" cy="134258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889250">
            <a:lnSpc>
              <a:spcPct val="90000"/>
            </a:lnSpc>
            <a:spcBef>
              <a:spcPct val="0"/>
            </a:spcBef>
            <a:spcAft>
              <a:spcPct val="35000"/>
            </a:spcAft>
          </a:pPr>
          <a:endParaRPr lang="en-GB" sz="6500" kern="1200"/>
        </a:p>
      </dsp:txBody>
      <dsp:txXfrm>
        <a:off x="626331" y="2514941"/>
        <a:ext cx="2603809" cy="1342589"/>
      </dsp:txXfrm>
    </dsp:sp>
    <dsp:sp modelId="{91869300-CC0C-4603-AA32-011CD268CE96}">
      <dsp:nvSpPr>
        <dsp:cNvPr id="0" name=""/>
        <dsp:cNvSpPr/>
      </dsp:nvSpPr>
      <dsp:spPr>
        <a:xfrm>
          <a:off x="5359810" y="0"/>
          <a:ext cx="1487796" cy="1434287"/>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44860C-C365-4CE1-ACB5-D46447AB8C6F}">
      <dsp:nvSpPr>
        <dsp:cNvPr id="0" name=""/>
        <dsp:cNvSpPr/>
      </dsp:nvSpPr>
      <dsp:spPr>
        <a:xfrm>
          <a:off x="6730569" y="3"/>
          <a:ext cx="1406334" cy="122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0" rIns="76200" bIns="0" numCol="1" spcCol="1270" anchor="ctr" anchorCtr="0">
          <a:noAutofit/>
        </a:bodyPr>
        <a:lstStyle/>
        <a:p>
          <a:pPr lvl="0" algn="l" defTabSz="889000">
            <a:lnSpc>
              <a:spcPct val="90000"/>
            </a:lnSpc>
            <a:spcBef>
              <a:spcPct val="0"/>
            </a:spcBef>
            <a:spcAft>
              <a:spcPct val="35000"/>
            </a:spcAft>
          </a:pPr>
          <a:r>
            <a:rPr lang="en-GB" sz="2000" b="1" kern="1200" dirty="0" smtClean="0">
              <a:solidFill>
                <a:schemeClr val="bg1">
                  <a:lumMod val="50000"/>
                </a:schemeClr>
              </a:solidFill>
            </a:rPr>
            <a:t>  Doctors</a:t>
          </a:r>
          <a:endParaRPr lang="en-GB" sz="2000" b="1" kern="1200" dirty="0">
            <a:solidFill>
              <a:schemeClr val="bg1">
                <a:lumMod val="50000"/>
              </a:schemeClr>
            </a:solidFill>
          </a:endParaRPr>
        </a:p>
      </dsp:txBody>
      <dsp:txXfrm>
        <a:off x="6730569" y="3"/>
        <a:ext cx="1406334" cy="1220535"/>
      </dsp:txXfrm>
    </dsp:sp>
    <dsp:sp modelId="{BCDF3565-ED11-44DE-9F2F-C03BBCB12CF3}">
      <dsp:nvSpPr>
        <dsp:cNvPr id="0" name=""/>
        <dsp:cNvSpPr/>
      </dsp:nvSpPr>
      <dsp:spPr>
        <a:xfrm>
          <a:off x="4680515" y="1307192"/>
          <a:ext cx="1455220" cy="1484854"/>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0A2C44-9C83-465E-BCBE-F55B1A011827}">
      <dsp:nvSpPr>
        <dsp:cNvPr id="0" name=""/>
        <dsp:cNvSpPr/>
      </dsp:nvSpPr>
      <dsp:spPr>
        <a:xfrm>
          <a:off x="6120680" y="1439352"/>
          <a:ext cx="1096447" cy="122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0" rIns="76200" bIns="0" numCol="1" spcCol="1270" anchor="ctr" anchorCtr="0">
          <a:noAutofit/>
        </a:bodyPr>
        <a:lstStyle/>
        <a:p>
          <a:pPr lvl="0" algn="l" defTabSz="889000">
            <a:lnSpc>
              <a:spcPct val="90000"/>
            </a:lnSpc>
            <a:spcBef>
              <a:spcPct val="0"/>
            </a:spcBef>
            <a:spcAft>
              <a:spcPct val="35000"/>
            </a:spcAft>
          </a:pPr>
          <a:r>
            <a:rPr lang="en-GB" sz="2000" b="1" kern="1200" dirty="0" smtClean="0">
              <a:solidFill>
                <a:schemeClr val="bg1">
                  <a:lumMod val="50000"/>
                </a:schemeClr>
              </a:solidFill>
            </a:rPr>
            <a:t>Teachers</a:t>
          </a:r>
          <a:endParaRPr lang="en-GB" sz="2000" b="1" kern="1200" dirty="0">
            <a:solidFill>
              <a:schemeClr val="bg1">
                <a:lumMod val="50000"/>
              </a:schemeClr>
            </a:solidFill>
          </a:endParaRPr>
        </a:p>
      </dsp:txBody>
      <dsp:txXfrm>
        <a:off x="6120680" y="1439352"/>
        <a:ext cx="1096447" cy="1220535"/>
      </dsp:txXfrm>
    </dsp:sp>
    <dsp:sp modelId="{EF448A23-6221-4090-863A-BB37EA3FD1BE}">
      <dsp:nvSpPr>
        <dsp:cNvPr id="0" name=""/>
        <dsp:cNvSpPr/>
      </dsp:nvSpPr>
      <dsp:spPr>
        <a:xfrm>
          <a:off x="5616629" y="2683556"/>
          <a:ext cx="1487784" cy="1362984"/>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796609-926B-4FE1-8F97-0FCE9464F1C8}">
      <dsp:nvSpPr>
        <dsp:cNvPr id="0" name=""/>
        <dsp:cNvSpPr/>
      </dsp:nvSpPr>
      <dsp:spPr>
        <a:xfrm>
          <a:off x="7125130" y="2664302"/>
          <a:ext cx="1011773" cy="122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0" rIns="76200" bIns="0" numCol="1" spcCol="1270" anchor="ctr" anchorCtr="0">
          <a:noAutofit/>
        </a:bodyPr>
        <a:lstStyle/>
        <a:p>
          <a:pPr lvl="0" algn="l" defTabSz="889000">
            <a:lnSpc>
              <a:spcPct val="90000"/>
            </a:lnSpc>
            <a:spcBef>
              <a:spcPct val="0"/>
            </a:spcBef>
            <a:spcAft>
              <a:spcPct val="35000"/>
            </a:spcAft>
          </a:pPr>
          <a:r>
            <a:rPr lang="en-GB" sz="2000" b="1" kern="1200" dirty="0" smtClean="0">
              <a:solidFill>
                <a:schemeClr val="bg1">
                  <a:lumMod val="50000"/>
                </a:schemeClr>
              </a:solidFill>
            </a:rPr>
            <a:t>Lawyers</a:t>
          </a:r>
          <a:endParaRPr lang="en-GB" sz="2000" b="1" kern="1200" dirty="0">
            <a:solidFill>
              <a:schemeClr val="bg1">
                <a:lumMod val="50000"/>
              </a:schemeClr>
            </a:solidFill>
          </a:endParaRPr>
        </a:p>
      </dsp:txBody>
      <dsp:txXfrm>
        <a:off x="7125130" y="2664302"/>
        <a:ext cx="1011773" cy="1220535"/>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58"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098" y="0"/>
            <a:ext cx="2944958" cy="496888"/>
          </a:xfrm>
          <a:prstGeom prst="rect">
            <a:avLst/>
          </a:prstGeom>
        </p:spPr>
        <p:txBody>
          <a:bodyPr vert="horz" lIns="91440" tIns="45720" rIns="91440" bIns="45720" rtlCol="0"/>
          <a:lstStyle>
            <a:lvl1pPr algn="r">
              <a:defRPr sz="1200"/>
            </a:lvl1pPr>
          </a:lstStyle>
          <a:p>
            <a:fld id="{4538581A-38C1-4D82-9929-B13BCEA2921A}" type="datetimeFigureOut">
              <a:rPr lang="en-GB" smtClean="0"/>
              <a:pPr/>
              <a:t>07/08/2013</a:t>
            </a:fld>
            <a:endParaRPr lang="en-GB"/>
          </a:p>
        </p:txBody>
      </p:sp>
      <p:sp>
        <p:nvSpPr>
          <p:cNvPr id="4" name="Footer Placeholder 3"/>
          <p:cNvSpPr>
            <a:spLocks noGrp="1"/>
          </p:cNvSpPr>
          <p:nvPr>
            <p:ph type="ftr" sz="quarter" idx="2"/>
          </p:nvPr>
        </p:nvSpPr>
        <p:spPr>
          <a:xfrm>
            <a:off x="0" y="9429750"/>
            <a:ext cx="2944958"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098" y="9429750"/>
            <a:ext cx="2944958" cy="496888"/>
          </a:xfrm>
          <a:prstGeom prst="rect">
            <a:avLst/>
          </a:prstGeom>
        </p:spPr>
        <p:txBody>
          <a:bodyPr vert="horz" lIns="91440" tIns="45720" rIns="91440" bIns="45720" rtlCol="0" anchor="b"/>
          <a:lstStyle>
            <a:lvl1pPr algn="r">
              <a:defRPr sz="1200"/>
            </a:lvl1pPr>
          </a:lstStyle>
          <a:p>
            <a:fld id="{EDCA822C-B1C8-4A4F-9B8D-0017E936E515}" type="slidenum">
              <a:rPr lang="en-GB" smtClean="0"/>
              <a:pPr/>
              <a:t>‹#›</a:t>
            </a:fld>
            <a:endParaRPr lang="en-GB"/>
          </a:p>
        </p:txBody>
      </p:sp>
    </p:spTree>
    <p:extLst>
      <p:ext uri="{BB962C8B-B14F-4D97-AF65-F5344CB8AC3E}">
        <p14:creationId xmlns:p14="http://schemas.microsoft.com/office/powerpoint/2010/main" val="40404394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41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1"/>
            <a:ext cx="2945659" cy="496411"/>
          </a:xfrm>
          <a:prstGeom prst="rect">
            <a:avLst/>
          </a:prstGeom>
        </p:spPr>
        <p:txBody>
          <a:bodyPr vert="horz" lIns="91440" tIns="45720" rIns="91440" bIns="45720" rtlCol="0"/>
          <a:lstStyle>
            <a:lvl1pPr algn="r">
              <a:defRPr sz="1200"/>
            </a:lvl1pPr>
          </a:lstStyle>
          <a:p>
            <a:fld id="{73711B35-756F-4855-A764-AB9F668B2FB0}" type="datetimeFigureOut">
              <a:rPr lang="en-GB" smtClean="0"/>
              <a:pPr/>
              <a:t>07/08/2013</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2"/>
            <a:ext cx="2945659" cy="496411"/>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30092"/>
            <a:ext cx="2945659" cy="496411"/>
          </a:xfrm>
          <a:prstGeom prst="rect">
            <a:avLst/>
          </a:prstGeom>
        </p:spPr>
        <p:txBody>
          <a:bodyPr vert="horz" lIns="91440" tIns="45720" rIns="91440" bIns="45720" rtlCol="0" anchor="b"/>
          <a:lstStyle>
            <a:lvl1pPr algn="r">
              <a:defRPr sz="1200"/>
            </a:lvl1pPr>
          </a:lstStyle>
          <a:p>
            <a:fld id="{78AC3986-A847-4022-B023-BA99792D96A1}" type="slidenum">
              <a:rPr lang="en-GB" smtClean="0"/>
              <a:pPr/>
              <a:t>‹#›</a:t>
            </a:fld>
            <a:endParaRPr lang="en-GB" dirty="0"/>
          </a:p>
        </p:txBody>
      </p:sp>
    </p:spTree>
    <p:extLst>
      <p:ext uri="{BB962C8B-B14F-4D97-AF65-F5344CB8AC3E}">
        <p14:creationId xmlns:p14="http://schemas.microsoft.com/office/powerpoint/2010/main" val="3751249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AC3986-A847-4022-B023-BA99792D96A1}" type="slidenum">
              <a:rPr lang="en-GB" smtClean="0"/>
              <a:pPr/>
              <a:t>1</a:t>
            </a:fld>
            <a:endParaRPr lang="en-GB" dirty="0"/>
          </a:p>
        </p:txBody>
      </p:sp>
    </p:spTree>
    <p:extLst>
      <p:ext uri="{BB962C8B-B14F-4D97-AF65-F5344CB8AC3E}">
        <p14:creationId xmlns:p14="http://schemas.microsoft.com/office/powerpoint/2010/main" val="3303178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10"/>
          </p:nvPr>
        </p:nvSpPr>
        <p:spPr/>
        <p:txBody>
          <a:bodyPr/>
          <a:lstStyle/>
          <a:p>
            <a:fld id="{78AC3986-A847-4022-B023-BA99792D96A1}" type="slidenum">
              <a:rPr lang="en-GB" smtClean="0"/>
              <a:pPr/>
              <a:t>13</a:t>
            </a:fld>
            <a:endParaRPr lang="en-GB" dirty="0"/>
          </a:p>
        </p:txBody>
      </p:sp>
    </p:spTree>
    <p:extLst>
      <p:ext uri="{BB962C8B-B14F-4D97-AF65-F5344CB8AC3E}">
        <p14:creationId xmlns:p14="http://schemas.microsoft.com/office/powerpoint/2010/main" val="1226549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4" name="Slide Number Placeholder 3"/>
          <p:cNvSpPr>
            <a:spLocks noGrp="1"/>
          </p:cNvSpPr>
          <p:nvPr>
            <p:ph type="sldNum" sz="quarter" idx="10"/>
          </p:nvPr>
        </p:nvSpPr>
        <p:spPr/>
        <p:txBody>
          <a:bodyPr/>
          <a:lstStyle/>
          <a:p>
            <a:fld id="{5D339BC8-19C9-4063-BEDF-8354C7BD92F5}" type="slidenum">
              <a:rPr lang="en-GB" smtClean="0"/>
              <a:pPr/>
              <a:t>2</a:t>
            </a:fld>
            <a:endParaRPr lang="en-GB" dirty="0"/>
          </a:p>
        </p:txBody>
      </p:sp>
      <p:sp>
        <p:nvSpPr>
          <p:cNvPr id="5" name="Notes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008355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cs typeface="Arial" charset="0"/>
              </a:defRPr>
            </a:lvl9pPr>
          </a:lstStyle>
          <a:p>
            <a:pPr eaLnBrk="1" hangingPunct="1"/>
            <a:fld id="{F08D851A-8BB0-4798-AB97-AC0C1C937EAD}" type="slidenum">
              <a:rPr lang="en-GB" smtClean="0">
                <a:solidFill>
                  <a:srgbClr val="000000"/>
                </a:solidFill>
              </a:rPr>
              <a:pPr eaLnBrk="1" hangingPunct="1"/>
              <a:t>3</a:t>
            </a:fld>
            <a:endParaRPr lang="en-GB" smtClean="0">
              <a:solidFill>
                <a:srgbClr val="000000"/>
              </a:solidFill>
            </a:endParaRPr>
          </a:p>
        </p:txBody>
      </p:sp>
      <p:sp>
        <p:nvSpPr>
          <p:cNvPr id="16387" name="Rectangle 1"/>
          <p:cNvSpPr>
            <a:spLocks noGrp="1" noRot="1" noChangeAspect="1" noChangeArrowheads="1" noTextEdit="1"/>
          </p:cNvSpPr>
          <p:nvPr>
            <p:ph type="sldImg"/>
          </p:nvPr>
        </p:nvSpPr>
        <p:spPr>
          <a:xfrm>
            <a:off x="917575" y="755650"/>
            <a:ext cx="4962525" cy="3722688"/>
          </a:xfrm>
          <a:solidFill>
            <a:srgbClr val="FFFFFF"/>
          </a:solidFill>
          <a:ln/>
        </p:spPr>
      </p:sp>
      <p:sp>
        <p:nvSpPr>
          <p:cNvPr id="16388" name="Rectangle 2"/>
          <p:cNvSpPr>
            <a:spLocks noGrp="1" noChangeArrowheads="1"/>
          </p:cNvSpPr>
          <p:nvPr>
            <p:ph type="body" idx="1"/>
          </p:nvPr>
        </p:nvSpPr>
        <p:spPr>
          <a:xfrm>
            <a:off x="679768" y="4715907"/>
            <a:ext cx="5438140" cy="44677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8AC3986-A847-4022-B023-BA99792D96A1}" type="slidenum">
              <a:rPr lang="en-GB" smtClean="0"/>
              <a:pPr/>
              <a:t>4</a:t>
            </a:fld>
            <a:endParaRPr lang="en-GB" dirty="0"/>
          </a:p>
        </p:txBody>
      </p:sp>
      <p:sp>
        <p:nvSpPr>
          <p:cNvPr id="5" name="Notes Placeholder 4"/>
          <p:cNvSpPr>
            <a:spLocks noGrp="1"/>
          </p:cNvSpPr>
          <p:nvPr>
            <p:ph type="body" sz="quarter" idx="11"/>
          </p:nvPr>
        </p:nvSpPr>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cs typeface="Arial" charset="0"/>
              </a:defRPr>
            </a:lvl9pPr>
          </a:lstStyle>
          <a:p>
            <a:pPr eaLnBrk="1" hangingPunct="1"/>
            <a:fld id="{4E2A0098-A170-4B2E-833C-11022928743B}" type="slidenum">
              <a:rPr lang="en-GB" smtClean="0">
                <a:solidFill>
                  <a:srgbClr val="000000"/>
                </a:solidFill>
              </a:rPr>
              <a:pPr eaLnBrk="1" hangingPunct="1"/>
              <a:t>5</a:t>
            </a:fld>
            <a:endParaRPr lang="en-GB" smtClean="0">
              <a:solidFill>
                <a:srgbClr val="000000"/>
              </a:solidFill>
            </a:endParaRPr>
          </a:p>
        </p:txBody>
      </p:sp>
      <p:sp>
        <p:nvSpPr>
          <p:cNvPr id="17411" name="Rectangle 1"/>
          <p:cNvSpPr>
            <a:spLocks noGrp="1" noRot="1" noChangeAspect="1" noChangeArrowheads="1" noTextEdit="1"/>
          </p:cNvSpPr>
          <p:nvPr>
            <p:ph type="sldImg"/>
          </p:nvPr>
        </p:nvSpPr>
        <p:spPr>
          <a:xfrm>
            <a:off x="917575" y="755650"/>
            <a:ext cx="4962525" cy="3722688"/>
          </a:xfrm>
          <a:solidFill>
            <a:srgbClr val="FFFFFF"/>
          </a:solidFill>
          <a:ln/>
        </p:spPr>
      </p:sp>
      <p:sp>
        <p:nvSpPr>
          <p:cNvPr id="17412" name="Rectangle 2"/>
          <p:cNvSpPr>
            <a:spLocks noGrp="1" noChangeArrowheads="1"/>
          </p:cNvSpPr>
          <p:nvPr>
            <p:ph type="body" idx="1"/>
          </p:nvPr>
        </p:nvSpPr>
        <p:spPr>
          <a:xfrm>
            <a:off x="679768" y="4715907"/>
            <a:ext cx="5438140" cy="44677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8AC3986-A847-4022-B023-BA99792D96A1}" type="slidenum">
              <a:rPr lang="en-GB" smtClean="0"/>
              <a:pPr/>
              <a:t>6</a:t>
            </a:fld>
            <a:endParaRPr lang="en-GB" dirty="0"/>
          </a:p>
        </p:txBody>
      </p:sp>
      <p:sp>
        <p:nvSpPr>
          <p:cNvPr id="5" name="Notes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4019846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AC3986-A847-4022-B023-BA99792D96A1}" type="slidenum">
              <a:rPr lang="en-GB" smtClean="0"/>
              <a:pPr/>
              <a:t>7</a:t>
            </a:fld>
            <a:endParaRPr lang="en-GB" dirty="0"/>
          </a:p>
        </p:txBody>
      </p:sp>
    </p:spTree>
    <p:extLst>
      <p:ext uri="{BB962C8B-B14F-4D97-AF65-F5344CB8AC3E}">
        <p14:creationId xmlns:p14="http://schemas.microsoft.com/office/powerpoint/2010/main" val="3239646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8AC3986-A847-4022-B023-BA99792D96A1}" type="slidenum">
              <a:rPr lang="en-GB" smtClean="0"/>
              <a:pPr/>
              <a:t>8</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8AC3986-A847-4022-B023-BA99792D96A1}" type="slidenum">
              <a:rPr lang="en-GB" smtClean="0"/>
              <a:pPr/>
              <a:t>11</a:t>
            </a:fld>
            <a:endParaRPr lang="en-GB" dirty="0"/>
          </a:p>
        </p:txBody>
      </p:sp>
      <p:sp>
        <p:nvSpPr>
          <p:cNvPr id="5" name="Notes Placeholder 4"/>
          <p:cNvSpPr>
            <a:spLocks noGrp="1"/>
          </p:cNvSpPr>
          <p:nvPr>
            <p:ph type="body" sz="quarter" idx="1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BEAD29B-4844-46FC-B033-E2D2571A96DE}" type="datetimeFigureOut">
              <a:rPr lang="en-GB" smtClean="0"/>
              <a:pPr/>
              <a:t>07/08/2013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8910ACF-FDD6-4876-988D-1929F0618800}"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BEAD29B-4844-46FC-B033-E2D2571A96DE}" type="datetimeFigureOut">
              <a:rPr lang="en-GB" smtClean="0"/>
              <a:pPr/>
              <a:t>07/08/2013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8910ACF-FDD6-4876-988D-1929F0618800}"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BEAD29B-4844-46FC-B033-E2D2571A96DE}" type="datetimeFigureOut">
              <a:rPr lang="en-GB" smtClean="0"/>
              <a:pPr/>
              <a:t>07/08/2013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8910ACF-FDD6-4876-988D-1929F0618800}"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BEAD29B-4844-46FC-B033-E2D2571A96DE}" type="datetimeFigureOut">
              <a:rPr lang="en-GB" smtClean="0"/>
              <a:pPr/>
              <a:t>07/08/2013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8910ACF-FDD6-4876-988D-1929F0618800}"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EAD29B-4844-46FC-B033-E2D2571A96DE}" type="datetimeFigureOut">
              <a:rPr lang="en-GB" smtClean="0"/>
              <a:pPr/>
              <a:t>07/08/2013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8910ACF-FDD6-4876-988D-1929F0618800}"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BEAD29B-4844-46FC-B033-E2D2571A96DE}" type="datetimeFigureOut">
              <a:rPr lang="en-GB" smtClean="0"/>
              <a:pPr/>
              <a:t>07/08/2013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8910ACF-FDD6-4876-988D-1929F0618800}"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BEAD29B-4844-46FC-B033-E2D2571A96DE}" type="datetimeFigureOut">
              <a:rPr lang="en-GB" smtClean="0"/>
              <a:pPr/>
              <a:t>07/08/2013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68910ACF-FDD6-4876-988D-1929F0618800}"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BEAD29B-4844-46FC-B033-E2D2571A96DE}" type="datetimeFigureOut">
              <a:rPr lang="en-GB" smtClean="0"/>
              <a:pPr/>
              <a:t>07/08/2013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8910ACF-FDD6-4876-988D-1929F0618800}"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EAD29B-4844-46FC-B033-E2D2571A96DE}" type="datetimeFigureOut">
              <a:rPr lang="en-GB" smtClean="0"/>
              <a:pPr/>
              <a:t>07/08/2013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8910ACF-FDD6-4876-988D-1929F0618800}"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EAD29B-4844-46FC-B033-E2D2571A96DE}" type="datetimeFigureOut">
              <a:rPr lang="en-GB" smtClean="0"/>
              <a:pPr/>
              <a:t>07/08/2013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8910ACF-FDD6-4876-988D-1929F0618800}"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EAD29B-4844-46FC-B033-E2D2571A96DE}" type="datetimeFigureOut">
              <a:rPr lang="en-GB" smtClean="0"/>
              <a:pPr/>
              <a:t>07/08/2013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8910ACF-FDD6-4876-988D-1929F0618800}"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EAD29B-4844-46FC-B033-E2D2571A96DE}" type="datetimeFigureOut">
              <a:rPr lang="en-GB" smtClean="0"/>
              <a:pPr/>
              <a:t>07/08/2013</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10ACF-FDD6-4876-988D-1929F0618800}"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mailto:d.j.jones@bham.ac.uk" TargetMode="External"/><Relationship Id="rId3" Type="http://schemas.openxmlformats.org/officeDocument/2006/relationships/image" Target="../media/image1.png"/><Relationship Id="rId7" Type="http://schemas.openxmlformats.org/officeDocument/2006/relationships/hyperlink" Target="mailto:h.b.kotzee@bham.ac.u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mailto:j.l.lonbah@bham.ac.uk" TargetMode="External"/><Relationship Id="rId5" Type="http://schemas.openxmlformats.org/officeDocument/2006/relationships/hyperlink" Target="mailto:h.r.thomas@bham.ac.uk" TargetMode="External"/><Relationship Id="rId4" Type="http://schemas.openxmlformats.org/officeDocument/2006/relationships/hyperlink" Target="http://www.jubileecentre.ac.uk/" TargetMode="External"/><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3568" y="1988840"/>
            <a:ext cx="7772400" cy="1470025"/>
          </a:xfrm>
        </p:spPr>
        <p:txBody>
          <a:bodyPr/>
          <a:lstStyle/>
          <a:p>
            <a:r>
              <a:rPr lang="en-GB" dirty="0" smtClean="0">
                <a:solidFill>
                  <a:schemeClr val="tx2"/>
                </a:solidFill>
              </a:rPr>
              <a:t>A Virtue Approach to Courage in Legal Practice</a:t>
            </a:r>
            <a:endParaRPr lang="en-GB" dirty="0">
              <a:solidFill>
                <a:schemeClr val="tx2"/>
              </a:solidFill>
            </a:endParaRPr>
          </a:p>
        </p:txBody>
      </p:sp>
      <p:sp>
        <p:nvSpPr>
          <p:cNvPr id="5" name="Subtitle 4"/>
          <p:cNvSpPr>
            <a:spLocks noGrp="1"/>
          </p:cNvSpPr>
          <p:nvPr>
            <p:ph type="subTitle" idx="1"/>
          </p:nvPr>
        </p:nvSpPr>
        <p:spPr>
          <a:xfrm>
            <a:off x="1403648" y="3645024"/>
            <a:ext cx="6400800" cy="1752600"/>
          </a:xfrm>
        </p:spPr>
        <p:txBody>
          <a:bodyPr/>
          <a:lstStyle/>
          <a:p>
            <a:r>
              <a:rPr lang="en-GB" dirty="0" err="1" smtClean="0"/>
              <a:t>Prof.</a:t>
            </a:r>
            <a:r>
              <a:rPr lang="en-GB" dirty="0" smtClean="0"/>
              <a:t> </a:t>
            </a:r>
            <a:r>
              <a:rPr lang="en-GB" dirty="0" err="1" smtClean="0"/>
              <a:t>Hywel</a:t>
            </a:r>
            <a:r>
              <a:rPr lang="en-GB" dirty="0" smtClean="0"/>
              <a:t> Thomas</a:t>
            </a:r>
          </a:p>
          <a:p>
            <a:r>
              <a:rPr lang="en-GB" dirty="0" smtClean="0"/>
              <a:t>Dr Ben Kotzee</a:t>
            </a:r>
          </a:p>
          <a:p>
            <a:r>
              <a:rPr lang="en-GB" dirty="0" smtClean="0"/>
              <a:t>Dr Luca Badini-Confalonieri</a:t>
            </a:r>
          </a:p>
          <a:p>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620984" y="4343318"/>
            <a:ext cx="2550021" cy="247934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5733256"/>
            <a:ext cx="2736304" cy="84669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solidFill>
              </a:rPr>
              <a:t>Withdraw the proceedings</a:t>
            </a:r>
            <a:endParaRPr lang="en-GB" dirty="0">
              <a:solidFill>
                <a:schemeClr val="tx2"/>
              </a:solidFill>
            </a:endParaRPr>
          </a:p>
        </p:txBody>
      </p:sp>
      <p:sp>
        <p:nvSpPr>
          <p:cNvPr id="5" name="Control 1"/>
          <p:cNvSpPr>
            <a:spLocks noChangeArrowheads="1" noChangeShapeType="1"/>
          </p:cNvSpPr>
          <p:nvPr/>
        </p:nvSpPr>
        <p:spPr bwMode="auto">
          <a:xfrm>
            <a:off x="2024063" y="10691813"/>
            <a:ext cx="6296025" cy="221138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0" tIns="0" rIns="0" bIns="0" numCol="1" anchor="t" anchorCtr="0" compatLnSpc="1">
            <a:prstTxWarp prst="textNoShape">
              <a:avLst/>
            </a:prstTxWarp>
          </a:bodyPr>
          <a:lstStyle/>
          <a:p>
            <a:endParaRPr lang="en-GB"/>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1929" y="5157787"/>
            <a:ext cx="1652587"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Content Placeholder 6"/>
          <p:cNvGraphicFramePr>
            <a:graphicFrameLocks noGrp="1"/>
          </p:cNvGraphicFramePr>
          <p:nvPr>
            <p:ph idx="1"/>
            <p:extLst>
              <p:ext uri="{D42A27DB-BD31-4B8C-83A1-F6EECF244321}">
                <p14:modId xmlns:p14="http://schemas.microsoft.com/office/powerpoint/2010/main" val="2612599660"/>
              </p:ext>
            </p:extLst>
          </p:nvPr>
        </p:nvGraphicFramePr>
        <p:xfrm>
          <a:off x="724343" y="1484784"/>
          <a:ext cx="7664081" cy="4320480"/>
        </p:xfrm>
        <a:graphic>
          <a:graphicData uri="http://schemas.openxmlformats.org/drawingml/2006/table">
            <a:tbl>
              <a:tblPr/>
              <a:tblGrid>
                <a:gridCol w="7664081"/>
              </a:tblGrid>
              <a:tr h="665531">
                <a:tc>
                  <a:txBody>
                    <a:bodyPr/>
                    <a:lstStyle/>
                    <a:p>
                      <a:pPr marR="0" indent="0" algn="l" rtl="0">
                        <a:lnSpc>
                          <a:spcPct val="119000"/>
                        </a:lnSpc>
                        <a:spcBef>
                          <a:spcPts val="0"/>
                        </a:spcBef>
                        <a:spcAft>
                          <a:spcPts val="0"/>
                        </a:spcAft>
                      </a:pPr>
                      <a:r>
                        <a:rPr lang="en-GB" sz="2000" kern="1400" dirty="0">
                          <a:solidFill>
                            <a:srgbClr val="000000"/>
                          </a:solidFill>
                          <a:effectLst/>
                          <a:latin typeface="Calibri"/>
                        </a:rPr>
                        <a:t>I put my client first (I would lose the trust of my client) </a:t>
                      </a:r>
                      <a:r>
                        <a:rPr lang="en-GB" sz="2000" b="1" kern="1400" dirty="0">
                          <a:solidFill>
                            <a:srgbClr val="000000"/>
                          </a:solidFill>
                          <a:effectLst/>
                          <a:latin typeface="Calibri"/>
                        </a:rPr>
                        <a:t>(teamwork)</a:t>
                      </a:r>
                      <a:endParaRPr lang="en-GB" sz="2000" kern="1400" dirty="0">
                        <a:solidFill>
                          <a:srgbClr val="000000"/>
                        </a:solidFill>
                        <a:effectLst/>
                        <a:latin typeface="Calibri"/>
                      </a:endParaRPr>
                    </a:p>
                  </a:txBody>
                  <a:tcPr marL="36576" marR="36576" marT="36576" marB="3657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663773">
                <a:tc>
                  <a:txBody>
                    <a:bodyPr/>
                    <a:lstStyle/>
                    <a:p>
                      <a:pPr marR="0" indent="0" algn="l" rtl="0">
                        <a:lnSpc>
                          <a:spcPct val="119000"/>
                        </a:lnSpc>
                        <a:spcBef>
                          <a:spcPts val="0"/>
                        </a:spcBef>
                        <a:spcAft>
                          <a:spcPts val="0"/>
                        </a:spcAft>
                      </a:pPr>
                      <a:r>
                        <a:rPr lang="en-GB" sz="2000" kern="1400" dirty="0">
                          <a:solidFill>
                            <a:srgbClr val="000000"/>
                          </a:solidFill>
                          <a:effectLst/>
                          <a:latin typeface="Calibri"/>
                        </a:rPr>
                        <a:t>This is none of my business </a:t>
                      </a:r>
                      <a:r>
                        <a:rPr lang="en-GB" sz="2000" b="1" kern="1400" dirty="0">
                          <a:solidFill>
                            <a:srgbClr val="000000"/>
                          </a:solidFill>
                          <a:effectLst/>
                          <a:latin typeface="Calibri"/>
                        </a:rPr>
                        <a:t>(judgment, prudence)</a:t>
                      </a:r>
                      <a:endParaRPr lang="en-GB" sz="2000" kern="1400" dirty="0">
                        <a:solidFill>
                          <a:srgbClr val="000000"/>
                        </a:solidFill>
                        <a:effectLst/>
                        <a:latin typeface="Calibri"/>
                      </a:endParaRPr>
                    </a:p>
                  </a:txBody>
                  <a:tcPr marL="36576" marR="36576" marT="36576" marB="3657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959860">
                <a:tc>
                  <a:txBody>
                    <a:bodyPr/>
                    <a:lstStyle/>
                    <a:p>
                      <a:pPr marR="0" indent="0" algn="l" rtl="0">
                        <a:lnSpc>
                          <a:spcPct val="119000"/>
                        </a:lnSpc>
                        <a:spcBef>
                          <a:spcPts val="0"/>
                        </a:spcBef>
                        <a:spcAft>
                          <a:spcPts val="0"/>
                        </a:spcAft>
                      </a:pPr>
                      <a:r>
                        <a:rPr lang="en-GB" sz="2000" kern="1400" dirty="0">
                          <a:solidFill>
                            <a:srgbClr val="000000"/>
                          </a:solidFill>
                          <a:effectLst/>
                          <a:latin typeface="Calibri"/>
                        </a:rPr>
                        <a:t>My client is best placed to decide what is best for her and the children </a:t>
                      </a:r>
                      <a:r>
                        <a:rPr lang="en-GB" sz="2000" b="1" kern="1400" dirty="0">
                          <a:solidFill>
                            <a:srgbClr val="000000"/>
                          </a:solidFill>
                          <a:effectLst/>
                          <a:latin typeface="Calibri"/>
                        </a:rPr>
                        <a:t>(social intelligence, judgment)</a:t>
                      </a:r>
                      <a:endParaRPr lang="en-GB" sz="2000" kern="1400" dirty="0">
                        <a:solidFill>
                          <a:srgbClr val="000000"/>
                        </a:solidFill>
                        <a:effectLst/>
                        <a:latin typeface="Calibri"/>
                      </a:endParaRPr>
                    </a:p>
                  </a:txBody>
                  <a:tcPr marL="36576" marR="36576" marT="36576" marB="3657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672884">
                <a:tc>
                  <a:txBody>
                    <a:bodyPr/>
                    <a:lstStyle/>
                    <a:p>
                      <a:pPr marR="0" indent="0" algn="l" rtl="0">
                        <a:lnSpc>
                          <a:spcPct val="119000"/>
                        </a:lnSpc>
                        <a:spcBef>
                          <a:spcPts val="0"/>
                        </a:spcBef>
                        <a:spcAft>
                          <a:spcPts val="0"/>
                        </a:spcAft>
                      </a:pPr>
                      <a:r>
                        <a:rPr lang="en-GB" sz="2000" kern="1400" dirty="0">
                          <a:solidFill>
                            <a:srgbClr val="000000"/>
                          </a:solidFill>
                          <a:effectLst/>
                          <a:latin typeface="Calibri"/>
                        </a:rPr>
                        <a:t>Getting involved in this will be unpleasant </a:t>
                      </a:r>
                      <a:r>
                        <a:rPr lang="en-GB" sz="2000" b="1" kern="1400" dirty="0">
                          <a:solidFill>
                            <a:srgbClr val="000000"/>
                          </a:solidFill>
                          <a:effectLst/>
                          <a:latin typeface="Calibri"/>
                        </a:rPr>
                        <a:t>(consequentialist)</a:t>
                      </a:r>
                      <a:endParaRPr lang="en-GB" sz="2000" kern="1400" dirty="0">
                        <a:solidFill>
                          <a:srgbClr val="000000"/>
                        </a:solidFill>
                        <a:effectLst/>
                        <a:latin typeface="Calibri"/>
                      </a:endParaRPr>
                    </a:p>
                  </a:txBody>
                  <a:tcPr marL="36576" marR="36576" marT="36576" marB="3657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679216">
                <a:tc>
                  <a:txBody>
                    <a:bodyPr/>
                    <a:lstStyle/>
                    <a:p>
                      <a:pPr marR="0" indent="0" algn="l" rtl="0">
                        <a:lnSpc>
                          <a:spcPct val="119000"/>
                        </a:lnSpc>
                        <a:spcBef>
                          <a:spcPts val="0"/>
                        </a:spcBef>
                        <a:spcAft>
                          <a:spcPts val="0"/>
                        </a:spcAft>
                      </a:pPr>
                      <a:r>
                        <a:rPr lang="en-GB" sz="2000" kern="1400" dirty="0">
                          <a:solidFill>
                            <a:srgbClr val="000000"/>
                          </a:solidFill>
                          <a:effectLst/>
                          <a:latin typeface="Calibri"/>
                        </a:rPr>
                        <a:t>I should protect my client’s confidentiality </a:t>
                      </a:r>
                      <a:r>
                        <a:rPr lang="en-GB" sz="2000" b="1" kern="1400" dirty="0">
                          <a:solidFill>
                            <a:srgbClr val="000000"/>
                          </a:solidFill>
                          <a:effectLst/>
                          <a:latin typeface="Calibri"/>
                        </a:rPr>
                        <a:t>(rule-based)</a:t>
                      </a:r>
                      <a:endParaRPr lang="en-GB" sz="2000" kern="1400" dirty="0">
                        <a:solidFill>
                          <a:srgbClr val="000000"/>
                        </a:solidFill>
                        <a:effectLst/>
                        <a:latin typeface="Calibri"/>
                      </a:endParaRPr>
                    </a:p>
                  </a:txBody>
                  <a:tcPr marL="36576" marR="36576" marT="36576" marB="3657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679216">
                <a:tc>
                  <a:txBody>
                    <a:bodyPr/>
                    <a:lstStyle/>
                    <a:p>
                      <a:pPr marR="0" indent="0" algn="l" rtl="0">
                        <a:lnSpc>
                          <a:spcPct val="119000"/>
                        </a:lnSpc>
                        <a:spcBef>
                          <a:spcPts val="0"/>
                        </a:spcBef>
                        <a:spcAft>
                          <a:spcPts val="0"/>
                        </a:spcAft>
                      </a:pPr>
                      <a:r>
                        <a:rPr lang="en-GB" sz="2000" kern="1400" dirty="0">
                          <a:solidFill>
                            <a:srgbClr val="000000"/>
                          </a:solidFill>
                          <a:effectLst/>
                          <a:latin typeface="Calibri"/>
                        </a:rPr>
                        <a:t>I should protect my client </a:t>
                      </a:r>
                      <a:r>
                        <a:rPr lang="en-GB" sz="2000" b="1" kern="1400" dirty="0">
                          <a:solidFill>
                            <a:srgbClr val="000000"/>
                          </a:solidFill>
                          <a:effectLst/>
                          <a:latin typeface="Calibri"/>
                        </a:rPr>
                        <a:t>(teamwork, kindness)</a:t>
                      </a:r>
                      <a:endParaRPr lang="en-GB" sz="2000" kern="1400" dirty="0">
                        <a:solidFill>
                          <a:srgbClr val="000000"/>
                        </a:solidFill>
                        <a:effectLst/>
                        <a:latin typeface="Calibri"/>
                      </a:endParaRPr>
                    </a:p>
                  </a:txBody>
                  <a:tcPr marL="36576" marR="36576" marT="36576" marB="3657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bl>
          </a:graphicData>
        </a:graphic>
      </p:graphicFrame>
      <p:sp>
        <p:nvSpPr>
          <p:cNvPr id="8" name="Control 2"/>
          <p:cNvSpPr>
            <a:spLocks noChangeArrowheads="1" noChangeShapeType="1"/>
          </p:cNvSpPr>
          <p:nvPr/>
        </p:nvSpPr>
        <p:spPr bwMode="auto">
          <a:xfrm>
            <a:off x="2187575" y="10691813"/>
            <a:ext cx="5969000" cy="221138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0" tIns="0" rIns="0" bIns="0" numCol="1" anchor="t" anchorCtr="0" compatLnSpc="1">
            <a:prstTxWarp prst="textNoShape">
              <a:avLst/>
            </a:prstTxWarp>
          </a:bodyPr>
          <a:lstStyle/>
          <a:p>
            <a:endParaRPr lang="en-GB"/>
          </a:p>
        </p:txBody>
      </p:sp>
    </p:spTree>
    <p:extLst>
      <p:ext uri="{BB962C8B-B14F-4D97-AF65-F5344CB8AC3E}">
        <p14:creationId xmlns:p14="http://schemas.microsoft.com/office/powerpoint/2010/main" val="21236682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chemeClr val="tx2"/>
                </a:solidFill>
              </a:rPr>
              <a:t>Virtue ethics and courage</a:t>
            </a:r>
            <a:endParaRPr lang="en-GB" dirty="0">
              <a:solidFill>
                <a:schemeClr val="tx2"/>
              </a:solidFill>
            </a:endParaRPr>
          </a:p>
        </p:txBody>
      </p:sp>
      <p:sp>
        <p:nvSpPr>
          <p:cNvPr id="3" name="Content Placeholder 2"/>
          <p:cNvSpPr>
            <a:spLocks noGrp="1"/>
          </p:cNvSpPr>
          <p:nvPr>
            <p:ph idx="1"/>
          </p:nvPr>
        </p:nvSpPr>
        <p:spPr/>
        <p:txBody>
          <a:bodyPr>
            <a:normAutofit/>
          </a:bodyPr>
          <a:lstStyle/>
          <a:p>
            <a:pPr>
              <a:buFont typeface="Wingdings" pitchFamily="2" charset="2"/>
              <a:buChar char="§"/>
            </a:pPr>
            <a:r>
              <a:rPr lang="en-GB" dirty="0" smtClean="0"/>
              <a:t>Courage is one important virtue</a:t>
            </a:r>
          </a:p>
          <a:p>
            <a:pPr>
              <a:buFont typeface="Wingdings" pitchFamily="2" charset="2"/>
              <a:buChar char="§"/>
            </a:pPr>
            <a:r>
              <a:rPr lang="en-GB" dirty="0" smtClean="0"/>
              <a:t>Questions to consider:</a:t>
            </a:r>
          </a:p>
          <a:p>
            <a:pPr lvl="1">
              <a:buFont typeface="Wingdings" pitchFamily="2" charset="2"/>
              <a:buChar char="§"/>
            </a:pPr>
            <a:r>
              <a:rPr lang="en-GB" dirty="0" smtClean="0"/>
              <a:t>In what situations in the law is it appropriate to demonstrate courage?</a:t>
            </a:r>
          </a:p>
          <a:p>
            <a:pPr lvl="1">
              <a:buFont typeface="Wingdings" pitchFamily="2" charset="2"/>
              <a:buChar char="§"/>
            </a:pPr>
            <a:r>
              <a:rPr lang="en-GB" dirty="0" smtClean="0"/>
              <a:t>How does courage interact with other virtues?</a:t>
            </a:r>
          </a:p>
          <a:p>
            <a:pPr lvl="1">
              <a:buFont typeface="Wingdings" pitchFamily="2" charset="2"/>
              <a:buChar char="§"/>
            </a:pPr>
            <a:r>
              <a:rPr lang="en-GB" dirty="0" smtClean="0"/>
              <a:t>What is the importance of courage in comparison with other virtues?</a:t>
            </a: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1130" y="5066874"/>
            <a:ext cx="1706563"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32993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solidFill>
              </a:rPr>
              <a:t>The Workshop: Instructions</a:t>
            </a:r>
            <a:endParaRPr lang="en-GB" dirty="0">
              <a:solidFill>
                <a:schemeClr val="tx2"/>
              </a:solidFill>
            </a:endParaRPr>
          </a:p>
        </p:txBody>
      </p:sp>
      <p:sp>
        <p:nvSpPr>
          <p:cNvPr id="3" name="Content Placeholder 2"/>
          <p:cNvSpPr>
            <a:spLocks noGrp="1"/>
          </p:cNvSpPr>
          <p:nvPr>
            <p:ph idx="1"/>
          </p:nvPr>
        </p:nvSpPr>
        <p:spPr/>
        <p:txBody>
          <a:bodyPr/>
          <a:lstStyle/>
          <a:p>
            <a:pPr marL="0" indent="0">
              <a:buNone/>
            </a:pPr>
            <a:r>
              <a:rPr lang="en-GB" dirty="0" smtClean="0"/>
              <a:t>Read the dilemma and discuss the courses of action and reasons for action as a group.</a:t>
            </a:r>
          </a:p>
          <a:p>
            <a:r>
              <a:rPr lang="en-GB" dirty="0" smtClean="0"/>
              <a:t>Which reasons reflect courage?</a:t>
            </a:r>
          </a:p>
          <a:p>
            <a:r>
              <a:rPr lang="en-GB" dirty="0" smtClean="0"/>
              <a:t>Which reasons do not reflect courage?</a:t>
            </a:r>
          </a:p>
          <a:p>
            <a:r>
              <a:rPr lang="en-GB" dirty="0" smtClean="0"/>
              <a:t>What other virtues may be in conflict with courage?</a:t>
            </a:r>
          </a:p>
          <a:p>
            <a:r>
              <a:rPr lang="en-GB" dirty="0" smtClean="0"/>
              <a:t>How should such conflicts be reconciled?</a:t>
            </a:r>
            <a:endParaRPr lang="en-GB"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1130" y="5066874"/>
            <a:ext cx="1706563"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9486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620984" y="4343318"/>
            <a:ext cx="2550021" cy="2479344"/>
          </a:xfrm>
          <a:prstGeom prst="rect">
            <a:avLst/>
          </a:prstGeom>
        </p:spPr>
      </p:pic>
      <p:sp>
        <p:nvSpPr>
          <p:cNvPr id="8" name="Content Placeholder 7"/>
          <p:cNvSpPr>
            <a:spLocks noGrp="1"/>
          </p:cNvSpPr>
          <p:nvPr>
            <p:ph idx="1"/>
          </p:nvPr>
        </p:nvSpPr>
        <p:spPr>
          <a:xfrm>
            <a:off x="899592" y="1053767"/>
            <a:ext cx="7272808" cy="4525963"/>
          </a:xfrm>
        </p:spPr>
        <p:txBody>
          <a:bodyPr>
            <a:normAutofit fontScale="85000" lnSpcReduction="10000"/>
          </a:bodyPr>
          <a:lstStyle/>
          <a:p>
            <a:endParaRPr lang="en-GB" dirty="0" smtClean="0"/>
          </a:p>
          <a:p>
            <a:pPr>
              <a:buNone/>
            </a:pPr>
            <a:endParaRPr lang="en-GB" dirty="0" smtClean="0"/>
          </a:p>
          <a:p>
            <a:pPr algn="ctr">
              <a:buNone/>
            </a:pPr>
            <a:r>
              <a:rPr lang="en-GB" dirty="0" smtClean="0"/>
              <a:t>To find out more about the project, visit:</a:t>
            </a:r>
          </a:p>
          <a:p>
            <a:pPr algn="ctr">
              <a:buNone/>
            </a:pPr>
            <a:r>
              <a:rPr lang="en-GB" b="1" dirty="0" smtClean="0">
                <a:hlinkClick r:id="rId4"/>
              </a:rPr>
              <a:t>www.jubileecentre.ac.uk</a:t>
            </a:r>
            <a:endParaRPr lang="en-GB" b="1" dirty="0" smtClean="0"/>
          </a:p>
          <a:p>
            <a:pPr algn="ctr">
              <a:buNone/>
            </a:pPr>
            <a:endParaRPr lang="en-GB" b="1" dirty="0" smtClean="0"/>
          </a:p>
          <a:p>
            <a:pPr algn="ctr">
              <a:buNone/>
            </a:pPr>
            <a:r>
              <a:rPr lang="en-GB" sz="2600" i="1" dirty="0"/>
              <a:t>o</a:t>
            </a:r>
            <a:r>
              <a:rPr lang="en-GB" sz="2600" i="1" dirty="0" smtClean="0"/>
              <a:t>r contact:</a:t>
            </a:r>
          </a:p>
          <a:p>
            <a:pPr algn="ctr">
              <a:buNone/>
            </a:pPr>
            <a:endParaRPr lang="en-GB" sz="2600" dirty="0" smtClean="0"/>
          </a:p>
          <a:p>
            <a:pPr algn="ctr">
              <a:buNone/>
            </a:pPr>
            <a:r>
              <a:rPr lang="en-GB" sz="2600" dirty="0" smtClean="0"/>
              <a:t>Professor </a:t>
            </a:r>
            <a:r>
              <a:rPr lang="en-GB" sz="2600" dirty="0"/>
              <a:t>Hywel Thomas: </a:t>
            </a:r>
            <a:r>
              <a:rPr lang="en-GB" sz="2600" dirty="0" smtClean="0">
                <a:hlinkClick r:id="rId5"/>
              </a:rPr>
              <a:t>h.r.thomas@bham.ac.uk</a:t>
            </a:r>
            <a:endParaRPr lang="en-GB" sz="2600" dirty="0" smtClean="0"/>
          </a:p>
          <a:p>
            <a:pPr algn="ctr">
              <a:buNone/>
            </a:pPr>
            <a:r>
              <a:rPr lang="en-GB" sz="2600" dirty="0" smtClean="0"/>
              <a:t>Dr Julian Lonbay: </a:t>
            </a:r>
            <a:r>
              <a:rPr lang="en-GB" sz="2600" dirty="0" smtClean="0">
                <a:hlinkClick r:id="rId6"/>
              </a:rPr>
              <a:t>j.l.lonbay@bham.ac.uk</a:t>
            </a:r>
            <a:endParaRPr lang="en-GB" sz="2600" dirty="0" smtClean="0"/>
          </a:p>
          <a:p>
            <a:pPr algn="ctr">
              <a:buNone/>
            </a:pPr>
            <a:r>
              <a:rPr lang="en-GB" sz="2600" dirty="0" smtClean="0"/>
              <a:t> Dr Ben Kotzee: </a:t>
            </a:r>
            <a:r>
              <a:rPr lang="en-GB" sz="2600" dirty="0" smtClean="0">
                <a:hlinkClick r:id="rId7"/>
              </a:rPr>
              <a:t>h.b.kotzee@bham.ac.uk</a:t>
            </a:r>
            <a:endParaRPr lang="en-GB" sz="2600" dirty="0" smtClean="0"/>
          </a:p>
          <a:p>
            <a:pPr algn="ctr">
              <a:buNone/>
            </a:pPr>
            <a:r>
              <a:rPr lang="en-GB" sz="2600" dirty="0" smtClean="0"/>
              <a:t>Dr Luca Badini-Confalonieri: </a:t>
            </a:r>
            <a:r>
              <a:rPr lang="en-GB" sz="2600" dirty="0" smtClean="0">
                <a:hlinkClick r:id="rId8"/>
              </a:rPr>
              <a:t>l.badiniconfalonieri@bham.ac.uk</a:t>
            </a:r>
            <a:r>
              <a:rPr lang="en-GB" sz="2600" dirty="0" smtClean="0"/>
              <a:t> </a:t>
            </a:r>
            <a:endParaRPr lang="en-GB" sz="2600" dirty="0"/>
          </a:p>
        </p:txBody>
      </p:sp>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1520" y="5733256"/>
            <a:ext cx="2736304" cy="84669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4361" y="21828"/>
            <a:ext cx="1757933" cy="1709211"/>
          </a:xfrm>
          <a:prstGeom prst="rect">
            <a:avLst/>
          </a:prstGeom>
        </p:spPr>
      </p:pic>
      <p:sp>
        <p:nvSpPr>
          <p:cNvPr id="6" name="Rounded Rectangle 5"/>
          <p:cNvSpPr/>
          <p:nvPr/>
        </p:nvSpPr>
        <p:spPr>
          <a:xfrm>
            <a:off x="146220" y="5013177"/>
            <a:ext cx="8818268" cy="171745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67544" y="260648"/>
            <a:ext cx="8229600" cy="1143000"/>
          </a:xfrm>
        </p:spPr>
        <p:txBody>
          <a:bodyPr>
            <a:normAutofit/>
          </a:bodyPr>
          <a:lstStyle/>
          <a:p>
            <a:r>
              <a:rPr lang="en-GB" dirty="0" smtClean="0">
                <a:solidFill>
                  <a:schemeClr val="tx2">
                    <a:lumMod val="60000"/>
                    <a:lumOff val="40000"/>
                  </a:schemeClr>
                </a:solidFill>
              </a:rPr>
              <a:t>The project</a:t>
            </a:r>
            <a:endParaRPr lang="en-GB" dirty="0">
              <a:solidFill>
                <a:schemeClr val="tx2">
                  <a:lumMod val="60000"/>
                  <a:lumOff val="4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87764632"/>
              </p:ext>
            </p:extLst>
          </p:nvPr>
        </p:nvGraphicFramePr>
        <p:xfrm>
          <a:off x="611560" y="1052736"/>
          <a:ext cx="8136904" cy="47419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p:cNvSpPr txBox="1"/>
          <p:nvPr/>
        </p:nvSpPr>
        <p:spPr>
          <a:xfrm>
            <a:off x="1043608" y="1988840"/>
            <a:ext cx="3168352" cy="1938992"/>
          </a:xfrm>
          <a:prstGeom prst="rect">
            <a:avLst/>
          </a:prstGeom>
          <a:noFill/>
        </p:spPr>
        <p:txBody>
          <a:bodyPr wrap="square" rtlCol="0">
            <a:spAutoFit/>
          </a:bodyPr>
          <a:lstStyle/>
          <a:p>
            <a:pPr algn="ctr"/>
            <a:r>
              <a:rPr lang="en-GB" sz="2000" b="1" dirty="0" smtClean="0">
                <a:solidFill>
                  <a:schemeClr val="tx2"/>
                </a:solidFill>
              </a:rPr>
              <a:t>Three professions</a:t>
            </a:r>
          </a:p>
          <a:p>
            <a:endParaRPr lang="en-GB" sz="2000" b="1" dirty="0">
              <a:solidFill>
                <a:schemeClr val="tx2"/>
              </a:solidFill>
            </a:endParaRPr>
          </a:p>
          <a:p>
            <a:pPr algn="ctr"/>
            <a:r>
              <a:rPr lang="en-GB" sz="2000" b="1" dirty="0" smtClean="0">
                <a:solidFill>
                  <a:schemeClr val="tx2"/>
                </a:solidFill>
              </a:rPr>
              <a:t>Three stages:</a:t>
            </a:r>
          </a:p>
          <a:p>
            <a:pPr marL="285750" indent="-285750">
              <a:buFont typeface="Arial" pitchFamily="34" charset="0"/>
              <a:buChar char="•"/>
            </a:pPr>
            <a:r>
              <a:rPr lang="en-GB" sz="2000" b="1" i="1" dirty="0" smtClean="0">
                <a:solidFill>
                  <a:schemeClr val="tx2"/>
                </a:solidFill>
              </a:rPr>
              <a:t>New trainees (UGs)</a:t>
            </a:r>
          </a:p>
          <a:p>
            <a:pPr marL="285750" indent="-285750">
              <a:buFont typeface="Arial" pitchFamily="34" charset="0"/>
              <a:buChar char="•"/>
            </a:pPr>
            <a:r>
              <a:rPr lang="en-GB" sz="2000" b="1" i="1" dirty="0" smtClean="0">
                <a:solidFill>
                  <a:schemeClr val="tx2"/>
                </a:solidFill>
              </a:rPr>
              <a:t>Finishing trainees</a:t>
            </a:r>
          </a:p>
          <a:p>
            <a:pPr marL="285750" indent="-285750">
              <a:buFont typeface="Arial" pitchFamily="34" charset="0"/>
              <a:buChar char="•"/>
            </a:pPr>
            <a:r>
              <a:rPr lang="en-GB" sz="2000" b="1" i="1" dirty="0" smtClean="0">
                <a:solidFill>
                  <a:schemeClr val="tx2"/>
                </a:solidFill>
              </a:rPr>
              <a:t>Established practitioners</a:t>
            </a:r>
            <a:endParaRPr lang="en-GB" sz="2000" b="1" i="1" dirty="0">
              <a:solidFill>
                <a:schemeClr val="tx2"/>
              </a:solidFill>
            </a:endParaRPr>
          </a:p>
        </p:txBody>
      </p:sp>
      <p:sp>
        <p:nvSpPr>
          <p:cNvPr id="3" name="TextBox 2"/>
          <p:cNvSpPr txBox="1"/>
          <p:nvPr/>
        </p:nvSpPr>
        <p:spPr>
          <a:xfrm>
            <a:off x="198870" y="4653136"/>
            <a:ext cx="8712968" cy="2077492"/>
          </a:xfrm>
          <a:prstGeom prst="rect">
            <a:avLst/>
          </a:prstGeom>
          <a:noFill/>
        </p:spPr>
        <p:txBody>
          <a:bodyPr wrap="square" numCol="1" rtlCol="0">
            <a:spAutoFit/>
          </a:bodyPr>
          <a:lstStyle/>
          <a:p>
            <a:pPr>
              <a:spcAft>
                <a:spcPts val="600"/>
              </a:spcAft>
            </a:pPr>
            <a:r>
              <a:rPr lang="en-GB" sz="2400" b="1" dirty="0" smtClean="0">
                <a:solidFill>
                  <a:schemeClr val="tx2"/>
                </a:solidFill>
              </a:rPr>
              <a:t>Examining:</a:t>
            </a:r>
          </a:p>
          <a:p>
            <a:pPr marL="342900" indent="-342900">
              <a:buFont typeface="Wingdings" pitchFamily="2" charset="2"/>
              <a:buChar char="v"/>
            </a:pPr>
            <a:r>
              <a:rPr lang="en-GB" sz="2000" b="1" dirty="0" smtClean="0">
                <a:solidFill>
                  <a:schemeClr val="tx2"/>
                </a:solidFill>
              </a:rPr>
              <a:t>Place of values and character strengths in training and professional practice;</a:t>
            </a:r>
          </a:p>
          <a:p>
            <a:pPr marL="342900" indent="-342900">
              <a:buFont typeface="Wingdings" pitchFamily="2" charset="2"/>
              <a:buChar char="v"/>
            </a:pPr>
            <a:r>
              <a:rPr lang="en-GB" sz="2000" b="1" dirty="0" smtClean="0">
                <a:solidFill>
                  <a:schemeClr val="tx2"/>
                </a:solidFill>
              </a:rPr>
              <a:t>Conceptions of the ‘good’ professional;</a:t>
            </a:r>
          </a:p>
          <a:p>
            <a:pPr marL="342900" indent="-342900">
              <a:buFont typeface="Wingdings" pitchFamily="2" charset="2"/>
              <a:buChar char="v"/>
            </a:pPr>
            <a:r>
              <a:rPr lang="en-GB" sz="2000" b="1" dirty="0" smtClean="0">
                <a:solidFill>
                  <a:schemeClr val="tx2"/>
                </a:solidFill>
              </a:rPr>
              <a:t>Moral judgment on ethical dilemmas;</a:t>
            </a:r>
          </a:p>
          <a:p>
            <a:pPr marL="342900" indent="-342900">
              <a:buFont typeface="Wingdings" pitchFamily="2" charset="2"/>
              <a:buChar char="v"/>
            </a:pPr>
            <a:r>
              <a:rPr lang="en-GB" sz="2000" b="1" dirty="0" smtClean="0">
                <a:solidFill>
                  <a:schemeClr val="tx2"/>
                </a:solidFill>
              </a:rPr>
              <a:t>Influence of rules and consequences on moral reasoning;</a:t>
            </a:r>
          </a:p>
          <a:p>
            <a:pPr marL="342900" indent="-342900">
              <a:buFont typeface="Wingdings" pitchFamily="2" charset="2"/>
              <a:buChar char="v"/>
            </a:pPr>
            <a:r>
              <a:rPr lang="en-GB" sz="2000" b="1" dirty="0" smtClean="0">
                <a:solidFill>
                  <a:schemeClr val="tx2"/>
                </a:solidFill>
              </a:rPr>
              <a:t>Impact of the work environment.</a:t>
            </a:r>
          </a:p>
        </p:txBody>
      </p:sp>
    </p:spTree>
    <p:extLst>
      <p:ext uri="{BB962C8B-B14F-4D97-AF65-F5344CB8AC3E}">
        <p14:creationId xmlns:p14="http://schemas.microsoft.com/office/powerpoint/2010/main" val="4253948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cs typeface="Arial" charset="0"/>
              </a:defRPr>
            </a:lvl9pPr>
          </a:lstStyle>
          <a:p>
            <a:pPr algn="ctr" eaLnBrk="1" hangingPunct="1">
              <a:buClrTx/>
              <a:buFontTx/>
              <a:buNone/>
            </a:pPr>
            <a:r>
              <a:rPr lang="en-GB" sz="4400">
                <a:solidFill>
                  <a:srgbClr val="1F497D"/>
                </a:solidFill>
                <a:cs typeface="Arial Unicode MS" charset="0"/>
              </a:rPr>
              <a:t>Theoretical background</a:t>
            </a:r>
          </a:p>
        </p:txBody>
      </p:sp>
      <p:sp>
        <p:nvSpPr>
          <p:cNvPr id="5122" name="Text Box 2"/>
          <p:cNvSpPr txBox="1">
            <a:spLocks noChangeArrowheads="1"/>
          </p:cNvSpPr>
          <p:nvPr/>
        </p:nvSpPr>
        <p:spPr bwMode="auto">
          <a:xfrm>
            <a:off x="457200" y="1600200"/>
            <a:ext cx="822960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alibri" pitchFamily="32" charset="0"/>
                <a:cs typeface="Arial" charset="0"/>
              </a:defRPr>
            </a:lvl1pPr>
            <a:lvl2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alibri" pitchFamily="32" charset="0"/>
                <a:cs typeface="Arial" charset="0"/>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alibri" pitchFamily="32" charset="0"/>
                <a:cs typeface="Arial" charset="0"/>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alibri" pitchFamily="32" charset="0"/>
                <a:cs typeface="Arial" charset="0"/>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alibri" pitchFamily="32"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alibri" pitchFamily="32"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alibri" pitchFamily="32"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alibri" pitchFamily="32"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alibri" pitchFamily="32" charset="0"/>
                <a:cs typeface="Arial" charset="0"/>
              </a:defRPr>
            </a:lvl9pPr>
          </a:lstStyle>
          <a:p>
            <a:pPr eaLnBrk="1" hangingPunct="1">
              <a:lnSpc>
                <a:spcPct val="80000"/>
              </a:lnSpc>
              <a:spcBef>
                <a:spcPts val="625"/>
              </a:spcBef>
              <a:buClr>
                <a:srgbClr val="7F7F7F"/>
              </a:buClr>
              <a:buFont typeface="Arial" charset="0"/>
              <a:buChar char="•"/>
            </a:pPr>
            <a:r>
              <a:rPr lang="en-GB" sz="3200" dirty="0">
                <a:solidFill>
                  <a:srgbClr val="000000"/>
                </a:solidFill>
                <a:cs typeface="Arial Unicode MS" charset="0"/>
              </a:rPr>
              <a:t>The debate regarding the best approach to professional ethics</a:t>
            </a:r>
          </a:p>
          <a:p>
            <a:pPr eaLnBrk="1" hangingPunct="1">
              <a:lnSpc>
                <a:spcPct val="80000"/>
              </a:lnSpc>
              <a:spcBef>
                <a:spcPts val="625"/>
              </a:spcBef>
              <a:buClr>
                <a:srgbClr val="7F7F7F"/>
              </a:buClr>
              <a:buFont typeface="Arial" charset="0"/>
              <a:buChar char="•"/>
            </a:pPr>
            <a:r>
              <a:rPr lang="en-GB" sz="3200" dirty="0">
                <a:solidFill>
                  <a:srgbClr val="000000"/>
                </a:solidFill>
                <a:cs typeface="Arial Unicode MS" charset="0"/>
              </a:rPr>
              <a:t>Should ethical decisions be made with an eye to consequences (consequentialism), rules for conduct (deontology) or good character (virtue-based)</a:t>
            </a:r>
          </a:p>
          <a:p>
            <a:pPr eaLnBrk="1" hangingPunct="1">
              <a:lnSpc>
                <a:spcPct val="80000"/>
              </a:lnSpc>
              <a:spcBef>
                <a:spcPts val="625"/>
              </a:spcBef>
              <a:buClr>
                <a:srgbClr val="7F7F7F"/>
              </a:buClr>
              <a:buFont typeface="Arial" charset="0"/>
              <a:buChar char="•"/>
            </a:pPr>
            <a:r>
              <a:rPr lang="en-GB" sz="3200" dirty="0">
                <a:solidFill>
                  <a:srgbClr val="000000"/>
                </a:solidFill>
                <a:cs typeface="Arial Unicode MS" charset="0"/>
              </a:rPr>
              <a:t>Project focuses on character and its interplay with other factors, notably work context</a:t>
            </a:r>
          </a:p>
          <a:p>
            <a:pPr eaLnBrk="1" hangingPunct="1">
              <a:lnSpc>
                <a:spcPct val="80000"/>
              </a:lnSpc>
              <a:spcBef>
                <a:spcPts val="625"/>
              </a:spcBef>
              <a:buClr>
                <a:srgbClr val="7F7F7F"/>
              </a:buClr>
              <a:buFont typeface="Arial" charset="0"/>
              <a:buChar char="•"/>
            </a:pPr>
            <a:r>
              <a:rPr lang="en-GB" sz="3200" dirty="0">
                <a:solidFill>
                  <a:srgbClr val="000000"/>
                </a:solidFill>
                <a:cs typeface="Arial Unicode MS" charset="0"/>
              </a:rPr>
              <a:t>Attempts to establish how professionals reason regarding character or virtue</a:t>
            </a:r>
          </a:p>
          <a:p>
            <a:pPr eaLnBrk="1" hangingPunct="1">
              <a:lnSpc>
                <a:spcPct val="80000"/>
              </a:lnSpc>
              <a:spcBef>
                <a:spcPts val="625"/>
              </a:spcBef>
              <a:buClr>
                <a:srgbClr val="7F7F7F"/>
              </a:buClr>
              <a:buFont typeface="Arial" charset="0"/>
              <a:buNone/>
            </a:pPr>
            <a:endParaRPr lang="en-GB" sz="2500" dirty="0">
              <a:solidFill>
                <a:srgbClr val="7F7F7F"/>
              </a:solidFill>
              <a:cs typeface="Arial Unicode MS"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1130" y="5066874"/>
            <a:ext cx="1706563"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8719810"/>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chemeClr val="tx2"/>
                </a:solidFill>
              </a:rPr>
              <a:t>Approach to character and virtue</a:t>
            </a:r>
            <a:endParaRPr lang="en-GB" dirty="0">
              <a:solidFill>
                <a:schemeClr val="tx2"/>
              </a:solidFill>
            </a:endParaRPr>
          </a:p>
        </p:txBody>
      </p:sp>
      <p:sp>
        <p:nvSpPr>
          <p:cNvPr id="3" name="Content Placeholder 2"/>
          <p:cNvSpPr>
            <a:spLocks noGrp="1"/>
          </p:cNvSpPr>
          <p:nvPr>
            <p:ph idx="1"/>
          </p:nvPr>
        </p:nvSpPr>
        <p:spPr/>
        <p:txBody>
          <a:bodyPr>
            <a:normAutofit lnSpcReduction="10000"/>
          </a:bodyPr>
          <a:lstStyle/>
          <a:p>
            <a:pPr>
              <a:buFont typeface="Wingdings" pitchFamily="2" charset="2"/>
              <a:buChar char="§"/>
            </a:pPr>
            <a:r>
              <a:rPr lang="en-GB" dirty="0" smtClean="0"/>
              <a:t>Character is key to understanding behaviour</a:t>
            </a:r>
          </a:p>
          <a:p>
            <a:pPr>
              <a:buFont typeface="Wingdings" pitchFamily="2" charset="2"/>
              <a:buChar char="§"/>
            </a:pPr>
            <a:r>
              <a:rPr lang="en-GB" dirty="0" smtClean="0"/>
              <a:t>Virtues are dispositions in someone to act in a certain way</a:t>
            </a:r>
          </a:p>
          <a:p>
            <a:pPr>
              <a:buFont typeface="Wingdings" pitchFamily="2" charset="2"/>
              <a:buChar char="§"/>
            </a:pPr>
            <a:r>
              <a:rPr lang="en-GB" dirty="0" smtClean="0"/>
              <a:t>Virtues are acquired by</a:t>
            </a:r>
          </a:p>
          <a:p>
            <a:pPr lvl="1">
              <a:buFont typeface="Wingdings" pitchFamily="2" charset="2"/>
              <a:buChar char="§"/>
            </a:pPr>
            <a:r>
              <a:rPr lang="en-GB" dirty="0" smtClean="0"/>
              <a:t>Observing role models’ behaviour</a:t>
            </a:r>
          </a:p>
          <a:p>
            <a:pPr lvl="1">
              <a:buFont typeface="Wingdings" pitchFamily="2" charset="2"/>
              <a:buChar char="§"/>
            </a:pPr>
            <a:r>
              <a:rPr lang="en-GB" dirty="0" smtClean="0"/>
              <a:t>Practice</a:t>
            </a:r>
          </a:p>
          <a:p>
            <a:pPr>
              <a:buFont typeface="Wingdings" pitchFamily="2" charset="2"/>
              <a:buChar char="§"/>
            </a:pPr>
            <a:r>
              <a:rPr lang="en-GB" dirty="0" smtClean="0"/>
              <a:t>Examples are: justice</a:t>
            </a:r>
            <a:r>
              <a:rPr lang="en-GB" dirty="0"/>
              <a:t>, honesty, compassion, gratitude, self-discipline, </a:t>
            </a:r>
            <a:r>
              <a:rPr lang="en-GB" dirty="0" smtClean="0"/>
              <a:t>humility and </a:t>
            </a:r>
            <a:r>
              <a:rPr lang="en-GB" i="1" dirty="0" smtClean="0"/>
              <a:t>courage</a:t>
            </a:r>
            <a:r>
              <a:rPr lang="en-GB" dirty="0" smtClean="0"/>
              <a:t>.  </a:t>
            </a:r>
            <a:endParaRPr lang="en-GB" dirty="0"/>
          </a:p>
          <a:p>
            <a:pPr>
              <a:buFont typeface="Wingdings" pitchFamily="2" charset="2"/>
              <a:buChar char="§"/>
            </a:pPr>
            <a:endParaRPr lang="en-GB" dirty="0" smtClean="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1130" y="5066874"/>
            <a:ext cx="1706563"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07262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cs typeface="Arial" charset="0"/>
              </a:defRPr>
            </a:lvl9pPr>
          </a:lstStyle>
          <a:p>
            <a:pPr algn="ctr" eaLnBrk="1" hangingPunct="1">
              <a:buClrTx/>
              <a:buFontTx/>
              <a:buNone/>
            </a:pPr>
            <a:r>
              <a:rPr lang="en-GB" sz="4400" dirty="0">
                <a:solidFill>
                  <a:srgbClr val="1F497D"/>
                </a:solidFill>
                <a:cs typeface="Arial Unicode MS" charset="0"/>
              </a:rPr>
              <a:t>Research </a:t>
            </a:r>
            <a:r>
              <a:rPr lang="en-GB" sz="4400" dirty="0" smtClean="0">
                <a:solidFill>
                  <a:srgbClr val="1F497D"/>
                </a:solidFill>
                <a:cs typeface="Arial Unicode MS" charset="0"/>
              </a:rPr>
              <a:t>questions and design</a:t>
            </a:r>
            <a:endParaRPr lang="en-GB" sz="4400" dirty="0">
              <a:solidFill>
                <a:srgbClr val="1F497D"/>
              </a:solidFill>
              <a:cs typeface="Arial Unicode MS" charset="0"/>
            </a:endParaRPr>
          </a:p>
        </p:txBody>
      </p:sp>
      <p:sp>
        <p:nvSpPr>
          <p:cNvPr id="6146" name="Text Box 2"/>
          <p:cNvSpPr txBox="1">
            <a:spLocks noChangeArrowheads="1"/>
          </p:cNvSpPr>
          <p:nvPr/>
        </p:nvSpPr>
        <p:spPr bwMode="auto">
          <a:xfrm>
            <a:off x="457200" y="1600200"/>
            <a:ext cx="8229600" cy="492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alibri" pitchFamily="32" charset="0"/>
                <a:cs typeface="Arial" charset="0"/>
              </a:defRPr>
            </a:lvl1pPr>
            <a:lvl2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alibri" pitchFamily="32" charset="0"/>
                <a:cs typeface="Arial" charset="0"/>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alibri" pitchFamily="32" charset="0"/>
                <a:cs typeface="Arial" charset="0"/>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alibri" pitchFamily="32" charset="0"/>
                <a:cs typeface="Arial" charset="0"/>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alibri" pitchFamily="32"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alibri" pitchFamily="32"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alibri" pitchFamily="32"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alibri" pitchFamily="32"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alibri" pitchFamily="32" charset="0"/>
                <a:cs typeface="Arial" charset="0"/>
              </a:defRPr>
            </a:lvl9pPr>
          </a:lstStyle>
          <a:p>
            <a:pPr marL="0" indent="0" eaLnBrk="1" hangingPunct="1">
              <a:lnSpc>
                <a:spcPct val="80000"/>
              </a:lnSpc>
              <a:spcBef>
                <a:spcPts val="750"/>
              </a:spcBef>
            </a:pPr>
            <a:r>
              <a:rPr lang="en-GB" sz="2400" b="1" dirty="0" smtClean="0">
                <a:solidFill>
                  <a:srgbClr val="000000"/>
                </a:solidFill>
                <a:cs typeface="Arial Unicode MS" charset="0"/>
              </a:rPr>
              <a:t>Research questions relate to:</a:t>
            </a:r>
          </a:p>
          <a:p>
            <a:pPr eaLnBrk="1" hangingPunct="1">
              <a:lnSpc>
                <a:spcPct val="80000"/>
              </a:lnSpc>
              <a:spcBef>
                <a:spcPts val="750"/>
              </a:spcBef>
              <a:buFont typeface="Arial" charset="0"/>
              <a:buChar char="•"/>
            </a:pPr>
            <a:r>
              <a:rPr lang="en-GB" sz="2400" dirty="0" smtClean="0">
                <a:solidFill>
                  <a:srgbClr val="000000"/>
                </a:solidFill>
                <a:cs typeface="Arial Unicode MS" charset="0"/>
              </a:rPr>
              <a:t>Role and expectations of regulatory bodies.</a:t>
            </a:r>
          </a:p>
          <a:p>
            <a:pPr eaLnBrk="1" hangingPunct="1">
              <a:lnSpc>
                <a:spcPct val="80000"/>
              </a:lnSpc>
              <a:spcBef>
                <a:spcPts val="750"/>
              </a:spcBef>
              <a:buFont typeface="Arial" charset="0"/>
              <a:buChar char="•"/>
            </a:pPr>
            <a:r>
              <a:rPr lang="en-GB" sz="2400" dirty="0" smtClean="0">
                <a:solidFill>
                  <a:srgbClr val="000000"/>
                </a:solidFill>
                <a:cs typeface="Arial Unicode MS" charset="0"/>
              </a:rPr>
              <a:t>Virtues, character strengths and reasoning in the three professions.</a:t>
            </a:r>
            <a:endParaRPr lang="en-GB" sz="2400" dirty="0">
              <a:solidFill>
                <a:srgbClr val="000000"/>
              </a:solidFill>
              <a:cs typeface="Arial Unicode MS" charset="0"/>
            </a:endParaRPr>
          </a:p>
          <a:p>
            <a:pPr eaLnBrk="1" hangingPunct="1">
              <a:lnSpc>
                <a:spcPct val="80000"/>
              </a:lnSpc>
              <a:spcBef>
                <a:spcPts val="750"/>
              </a:spcBef>
              <a:buFont typeface="Arial" charset="0"/>
              <a:buChar char="•"/>
            </a:pPr>
            <a:r>
              <a:rPr lang="en-GB" sz="2400" dirty="0" smtClean="0">
                <a:solidFill>
                  <a:schemeClr val="tx1"/>
                </a:solidFill>
                <a:cs typeface="Arial Unicode MS" charset="0"/>
              </a:rPr>
              <a:t>Implications for ethics education in the professions</a:t>
            </a:r>
            <a:r>
              <a:rPr lang="en-GB" sz="2400" dirty="0" smtClean="0">
                <a:solidFill>
                  <a:schemeClr val="tx1"/>
                </a:solidFill>
                <a:cs typeface="Arial Unicode MS" charset="0"/>
              </a:rPr>
              <a:t>.</a:t>
            </a:r>
          </a:p>
          <a:p>
            <a:pPr eaLnBrk="1" hangingPunct="1">
              <a:lnSpc>
                <a:spcPct val="80000"/>
              </a:lnSpc>
              <a:spcBef>
                <a:spcPts val="750"/>
              </a:spcBef>
              <a:buFont typeface="Arial" charset="0"/>
              <a:buChar char="•"/>
            </a:pPr>
            <a:endParaRPr lang="en-GB" sz="2400" dirty="0" smtClean="0">
              <a:solidFill>
                <a:schemeClr val="tx1"/>
              </a:solidFill>
              <a:cs typeface="Arial Unicode MS" charset="0"/>
            </a:endParaRPr>
          </a:p>
          <a:p>
            <a:pPr marL="0" indent="0" eaLnBrk="1" hangingPunct="1">
              <a:lnSpc>
                <a:spcPct val="80000"/>
              </a:lnSpc>
              <a:spcBef>
                <a:spcPts val="1200"/>
              </a:spcBef>
            </a:pPr>
            <a:r>
              <a:rPr lang="en-GB" sz="2400" b="1" dirty="0" smtClean="0">
                <a:solidFill>
                  <a:schemeClr val="tx1"/>
                </a:solidFill>
                <a:cs typeface="Arial Unicode MS" charset="0"/>
              </a:rPr>
              <a:t>Design</a:t>
            </a:r>
          </a:p>
          <a:p>
            <a:pPr eaLnBrk="1" hangingPunct="1">
              <a:lnSpc>
                <a:spcPct val="80000"/>
              </a:lnSpc>
              <a:spcBef>
                <a:spcPts val="750"/>
              </a:spcBef>
              <a:buFont typeface="Arial" charset="0"/>
              <a:buChar char="•"/>
            </a:pPr>
            <a:r>
              <a:rPr lang="en-GB" sz="2400" dirty="0" smtClean="0">
                <a:solidFill>
                  <a:schemeClr val="tx1"/>
                </a:solidFill>
                <a:cs typeface="Arial Unicode MS" charset="0"/>
              </a:rPr>
              <a:t>Document </a:t>
            </a:r>
            <a:r>
              <a:rPr lang="en-GB" sz="2400" dirty="0" smtClean="0">
                <a:solidFill>
                  <a:schemeClr val="tx1"/>
                </a:solidFill>
                <a:cs typeface="Arial Unicode MS" charset="0"/>
              </a:rPr>
              <a:t>analysis, electronic surveys and interviews with cohorts of ‘starting professionals’, ‘graduating professionals’ and ‘experienced practitioners’; and their educators. </a:t>
            </a:r>
            <a:endParaRPr lang="en-GB" sz="2400" dirty="0" smtClean="0">
              <a:solidFill>
                <a:schemeClr val="tx1"/>
              </a:solidFill>
              <a:cs typeface="Arial Unicode MS" charset="0"/>
            </a:endParaRPr>
          </a:p>
          <a:p>
            <a:pPr eaLnBrk="1" hangingPunct="1">
              <a:lnSpc>
                <a:spcPct val="80000"/>
              </a:lnSpc>
              <a:spcBef>
                <a:spcPts val="750"/>
              </a:spcBef>
              <a:buFont typeface="Arial" charset="0"/>
              <a:buChar char="•"/>
            </a:pPr>
            <a:r>
              <a:rPr lang="en-GB" sz="2400" dirty="0" smtClean="0">
                <a:solidFill>
                  <a:schemeClr val="tx1"/>
                </a:solidFill>
                <a:cs typeface="Arial Unicode MS" charset="0"/>
              </a:rPr>
              <a:t>Key </a:t>
            </a:r>
            <a:r>
              <a:rPr lang="en-GB" sz="2400" dirty="0" smtClean="0">
                <a:solidFill>
                  <a:schemeClr val="tx1"/>
                </a:solidFill>
                <a:cs typeface="Arial Unicode MS" charset="0"/>
              </a:rPr>
              <a:t>role of ethical dilemmas in the electronic survey .</a:t>
            </a:r>
            <a:endParaRPr lang="en-GB" sz="2400" dirty="0">
              <a:solidFill>
                <a:schemeClr val="tx1"/>
              </a:solidFill>
              <a:cs typeface="Arial Unicode MS"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1130" y="5066874"/>
            <a:ext cx="1706563"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8584212"/>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3570" y="37217"/>
            <a:ext cx="1700807" cy="1653667"/>
          </a:xfrm>
          <a:prstGeom prst="rect">
            <a:avLst/>
          </a:prstGeom>
        </p:spPr>
      </p:pic>
      <p:sp>
        <p:nvSpPr>
          <p:cNvPr id="2" name="Title 1"/>
          <p:cNvSpPr>
            <a:spLocks noGrp="1"/>
          </p:cNvSpPr>
          <p:nvPr>
            <p:ph type="title"/>
          </p:nvPr>
        </p:nvSpPr>
        <p:spPr/>
        <p:txBody>
          <a:bodyPr>
            <a:normAutofit/>
          </a:bodyPr>
          <a:lstStyle/>
          <a:p>
            <a:r>
              <a:rPr lang="en-GB" dirty="0" smtClean="0">
                <a:solidFill>
                  <a:schemeClr val="tx2"/>
                </a:solidFill>
              </a:rPr>
              <a:t>The ethical dilemmas</a:t>
            </a:r>
            <a:endParaRPr lang="en-GB" dirty="0">
              <a:solidFill>
                <a:schemeClr val="tx2"/>
              </a:solidFill>
            </a:endParaRPr>
          </a:p>
        </p:txBody>
      </p:sp>
      <p:sp>
        <p:nvSpPr>
          <p:cNvPr id="4" name="Content Placeholder 3"/>
          <p:cNvSpPr>
            <a:spLocks noGrp="1"/>
          </p:cNvSpPr>
          <p:nvPr>
            <p:ph sz="half" idx="2"/>
          </p:nvPr>
        </p:nvSpPr>
        <p:spPr>
          <a:xfrm>
            <a:off x="539552" y="1467420"/>
            <a:ext cx="8208912" cy="4769892"/>
          </a:xfrm>
        </p:spPr>
        <p:txBody>
          <a:bodyPr>
            <a:normAutofit/>
          </a:bodyPr>
          <a:lstStyle/>
          <a:p>
            <a:pPr>
              <a:buFont typeface="Wingdings" pitchFamily="2" charset="2"/>
              <a:buChar char="§"/>
            </a:pPr>
            <a:r>
              <a:rPr lang="en-GB" sz="3600" dirty="0" smtClean="0"/>
              <a:t>When presented with difficult decisions:</a:t>
            </a:r>
          </a:p>
          <a:p>
            <a:pPr lvl="1">
              <a:buFont typeface="Wingdings" pitchFamily="2" charset="2"/>
              <a:buChar char="§"/>
            </a:pPr>
            <a:r>
              <a:rPr lang="en-GB" sz="3200" dirty="0"/>
              <a:t>w</a:t>
            </a:r>
            <a:r>
              <a:rPr lang="en-GB" sz="3200" dirty="0" smtClean="0"/>
              <a:t>hat choices do we make; and </a:t>
            </a:r>
          </a:p>
          <a:p>
            <a:pPr lvl="1">
              <a:buFont typeface="Wingdings" pitchFamily="2" charset="2"/>
              <a:buChar char="§"/>
            </a:pPr>
            <a:r>
              <a:rPr lang="en-GB" sz="3200" dirty="0" smtClean="0"/>
              <a:t>how do we reason about those choices?</a:t>
            </a:r>
          </a:p>
          <a:p>
            <a:pPr>
              <a:buFont typeface="Wingdings" pitchFamily="2" charset="2"/>
              <a:buChar char="§"/>
            </a:pPr>
            <a:r>
              <a:rPr lang="x-none" sz="3600" smtClean="0"/>
              <a:t>For </a:t>
            </a:r>
            <a:r>
              <a:rPr lang="x-none" sz="3600"/>
              <a:t>each scenario, respondents are presented with two or three </a:t>
            </a:r>
            <a:r>
              <a:rPr lang="x-none" sz="3600" smtClean="0"/>
              <a:t>course</a:t>
            </a:r>
            <a:r>
              <a:rPr lang="en-GB" sz="3600" dirty="0" smtClean="0"/>
              <a:t>s</a:t>
            </a:r>
            <a:r>
              <a:rPr lang="x-none" sz="3600" smtClean="0"/>
              <a:t> </a:t>
            </a:r>
            <a:r>
              <a:rPr lang="x-none" sz="3600"/>
              <a:t>of action, each of which is followed by six possible reasons for choosing that option. </a:t>
            </a:r>
            <a:endParaRPr lang="en-GB" sz="3600" dirty="0" smtClean="0"/>
          </a:p>
          <a:p>
            <a:pPr>
              <a:buFont typeface="Wingdings" pitchFamily="2" charset="2"/>
              <a:buChar char="§"/>
            </a:pPr>
            <a:endParaRPr lang="en-GB" sz="4200" dirty="0"/>
          </a:p>
          <a:p>
            <a:endParaRPr lang="en-GB" dirty="0"/>
          </a:p>
        </p:txBody>
      </p:sp>
    </p:spTree>
    <p:extLst>
      <p:ext uri="{BB962C8B-B14F-4D97-AF65-F5344CB8AC3E}">
        <p14:creationId xmlns:p14="http://schemas.microsoft.com/office/powerpoint/2010/main" val="14267062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GB" dirty="0" smtClean="0">
                <a:solidFill>
                  <a:schemeClr val="tx2"/>
                </a:solidFill>
              </a:rPr>
              <a:t>Divorce and Children Act Matter</a:t>
            </a:r>
            <a:endParaRPr lang="en-GB" dirty="0">
              <a:solidFill>
                <a:schemeClr val="tx2"/>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466763" y="5162111"/>
            <a:ext cx="1700807" cy="1653667"/>
          </a:xfrm>
          <a:prstGeom prst="rect">
            <a:avLst/>
          </a:prstGeom>
        </p:spPr>
      </p:pic>
      <p:sp>
        <p:nvSpPr>
          <p:cNvPr id="4" name="Content Placeholder 3"/>
          <p:cNvSpPr>
            <a:spLocks noGrp="1"/>
          </p:cNvSpPr>
          <p:nvPr>
            <p:ph idx="1"/>
          </p:nvPr>
        </p:nvSpPr>
        <p:spPr>
          <a:xfrm>
            <a:off x="251520" y="980728"/>
            <a:ext cx="8712968" cy="5393803"/>
          </a:xfrm>
        </p:spPr>
        <p:txBody>
          <a:bodyPr>
            <a:noAutofit/>
          </a:bodyPr>
          <a:lstStyle/>
          <a:p>
            <a:pPr marL="0" indent="0">
              <a:buNone/>
            </a:pPr>
            <a:r>
              <a:rPr lang="en-GB" sz="2400" dirty="0"/>
              <a:t>You represent the mother of three small children in a divorce and Children Act matter. Your client has previously shown you some old photographs of bruises and marks on the children’s bodies. One of the children now has blurred vision.</a:t>
            </a:r>
          </a:p>
          <a:p>
            <a:pPr marL="0" indent="0">
              <a:buNone/>
            </a:pPr>
            <a:r>
              <a:rPr lang="en-GB" sz="2400" dirty="0"/>
              <a:t>    Your client now claims – unconvincingly, as far as you are concerned – that the injuries were inflicted by her new boyfriend and not by the children’s father that she was seeking to divorce. Your client instructs you to stop all legal proceedings against the father and holds that she intends to move with the children back to the father.</a:t>
            </a:r>
          </a:p>
          <a:p>
            <a:pPr marL="0" indent="0">
              <a:buNone/>
            </a:pPr>
            <a:r>
              <a:rPr lang="en-GB" sz="2400" dirty="0"/>
              <a:t>    You have strong grounds to believe the children will be at risk if this happens. You have already counselled your client against moving back with the father but she instructs you firmly to withdraw proceedings</a:t>
            </a:r>
            <a:r>
              <a:rPr lang="en-GB" sz="2400" dirty="0" smtClean="0"/>
              <a:t>.</a:t>
            </a:r>
            <a:endParaRPr lang="en-GB" sz="2400" dirty="0"/>
          </a:p>
        </p:txBody>
      </p:sp>
      <p:sp>
        <p:nvSpPr>
          <p:cNvPr id="3" name="TextBox 2"/>
          <p:cNvSpPr txBox="1"/>
          <p:nvPr/>
        </p:nvSpPr>
        <p:spPr>
          <a:xfrm>
            <a:off x="4644008" y="6093296"/>
            <a:ext cx="3312368"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What would you do?</a:t>
            </a:r>
            <a:endParaRPr lang="en-GB"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7409520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683568" y="3933056"/>
            <a:ext cx="8064896" cy="1008112"/>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683568" y="2132856"/>
            <a:ext cx="8064896" cy="108012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solidFill>
                  <a:schemeClr val="tx2"/>
                </a:solidFill>
              </a:rPr>
              <a:t>Options</a:t>
            </a:r>
            <a:endParaRPr lang="en-GB" dirty="0">
              <a:solidFill>
                <a:schemeClr val="tx2"/>
              </a:solidFill>
            </a:endParaRPr>
          </a:p>
        </p:txBody>
      </p:sp>
      <p:sp>
        <p:nvSpPr>
          <p:cNvPr id="3" name="Content Placeholder 2"/>
          <p:cNvSpPr>
            <a:spLocks noGrp="1"/>
          </p:cNvSpPr>
          <p:nvPr>
            <p:ph idx="1"/>
          </p:nvPr>
        </p:nvSpPr>
        <p:spPr>
          <a:xfrm>
            <a:off x="611560" y="1772816"/>
            <a:ext cx="8208912" cy="4525963"/>
          </a:xfrm>
        </p:spPr>
        <p:txBody>
          <a:bodyPr/>
          <a:lstStyle/>
          <a:p>
            <a:endParaRPr lang="en-GB" dirty="0" smtClean="0"/>
          </a:p>
          <a:p>
            <a:r>
              <a:rPr lang="en-GB" dirty="0" smtClean="0"/>
              <a:t>Withdraw </a:t>
            </a:r>
            <a:r>
              <a:rPr lang="en-GB" dirty="0"/>
              <a:t>the proceedings, as instructed to </a:t>
            </a:r>
            <a:r>
              <a:rPr lang="en-GB" dirty="0" smtClean="0"/>
              <a:t>do</a:t>
            </a:r>
            <a:endParaRPr lang="en-GB" dirty="0"/>
          </a:p>
          <a:p>
            <a:endParaRPr lang="en-GB" dirty="0" smtClean="0"/>
          </a:p>
          <a:p>
            <a:endParaRPr lang="en-GB" dirty="0" smtClean="0"/>
          </a:p>
          <a:p>
            <a:r>
              <a:rPr lang="en-GB" dirty="0" smtClean="0"/>
              <a:t>Report </a:t>
            </a:r>
            <a:r>
              <a:rPr lang="en-GB" dirty="0"/>
              <a:t>the matter to the social services </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0" y="0"/>
            <a:ext cx="1652587"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chemeClr val="tx2"/>
                </a:solidFill>
              </a:rPr>
              <a:t>Report the matter</a:t>
            </a:r>
            <a:r>
              <a:rPr lang="en-GB" dirty="0">
                <a:solidFill>
                  <a:schemeClr val="tx2"/>
                </a:solidFill>
              </a:rPr>
              <a:t/>
            </a:r>
            <a:br>
              <a:rPr lang="en-GB" dirty="0">
                <a:solidFill>
                  <a:schemeClr val="tx2"/>
                </a:solidFill>
              </a:rPr>
            </a:br>
            <a:endParaRPr lang="en-GB" dirty="0">
              <a:solidFill>
                <a:schemeClr val="tx2"/>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7467600" y="1"/>
            <a:ext cx="1652587"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Content Placeholder 3"/>
          <p:cNvGraphicFramePr>
            <a:graphicFrameLocks noGrp="1"/>
          </p:cNvGraphicFramePr>
          <p:nvPr>
            <p:ph idx="1"/>
            <p:extLst>
              <p:ext uri="{D42A27DB-BD31-4B8C-83A1-F6EECF244321}">
                <p14:modId xmlns:p14="http://schemas.microsoft.com/office/powerpoint/2010/main" val="2053862229"/>
              </p:ext>
            </p:extLst>
          </p:nvPr>
        </p:nvGraphicFramePr>
        <p:xfrm>
          <a:off x="827584" y="1340768"/>
          <a:ext cx="7632848" cy="4508311"/>
        </p:xfrm>
        <a:graphic>
          <a:graphicData uri="http://schemas.openxmlformats.org/drawingml/2006/table">
            <a:tbl>
              <a:tblPr/>
              <a:tblGrid>
                <a:gridCol w="7632848"/>
              </a:tblGrid>
              <a:tr h="576064">
                <a:tc>
                  <a:txBody>
                    <a:bodyPr/>
                    <a:lstStyle/>
                    <a:p>
                      <a:pPr marR="0" indent="0" algn="l" rtl="0">
                        <a:lnSpc>
                          <a:spcPct val="119000"/>
                        </a:lnSpc>
                        <a:spcBef>
                          <a:spcPts val="0"/>
                        </a:spcBef>
                        <a:spcAft>
                          <a:spcPts val="600"/>
                        </a:spcAft>
                      </a:pPr>
                      <a:r>
                        <a:rPr lang="en-GB" sz="2000" kern="1400" dirty="0">
                          <a:solidFill>
                            <a:srgbClr val="000000"/>
                          </a:solidFill>
                          <a:effectLst/>
                          <a:latin typeface="Calibri"/>
                        </a:rPr>
                        <a:t>I have to protect the children </a:t>
                      </a:r>
                      <a:r>
                        <a:rPr lang="en-GB" sz="2000" b="1" kern="1400" dirty="0">
                          <a:solidFill>
                            <a:srgbClr val="000000"/>
                          </a:solidFill>
                          <a:effectLst/>
                          <a:latin typeface="Calibri"/>
                        </a:rPr>
                        <a:t>(kindness)</a:t>
                      </a:r>
                      <a:endParaRPr lang="en-GB" sz="2000" kern="1400" dirty="0">
                        <a:solidFill>
                          <a:srgbClr val="000000"/>
                        </a:solidFill>
                        <a:effectLst/>
                        <a:latin typeface="Calibri"/>
                      </a:endParaRPr>
                    </a:p>
                  </a:txBody>
                  <a:tcPr marL="36576" marR="36576" marT="36576" marB="3657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875344">
                <a:tc>
                  <a:txBody>
                    <a:bodyPr/>
                    <a:lstStyle/>
                    <a:p>
                      <a:pPr marR="0" indent="0" algn="l" rtl="0">
                        <a:lnSpc>
                          <a:spcPct val="119000"/>
                        </a:lnSpc>
                        <a:spcBef>
                          <a:spcPts val="0"/>
                        </a:spcBef>
                        <a:spcAft>
                          <a:spcPts val="600"/>
                        </a:spcAft>
                      </a:pPr>
                      <a:r>
                        <a:rPr lang="en-GB" sz="2000" kern="1400" dirty="0">
                          <a:solidFill>
                            <a:srgbClr val="000000"/>
                          </a:solidFill>
                          <a:effectLst/>
                          <a:latin typeface="Calibri"/>
                        </a:rPr>
                        <a:t>I should report this so that someone can properly investigate the case </a:t>
                      </a:r>
                      <a:r>
                        <a:rPr lang="en-GB" sz="2000" b="1" kern="1400" dirty="0">
                          <a:solidFill>
                            <a:srgbClr val="000000"/>
                          </a:solidFill>
                          <a:effectLst/>
                          <a:latin typeface="Calibri"/>
                        </a:rPr>
                        <a:t>(Fairness)</a:t>
                      </a:r>
                      <a:endParaRPr lang="en-GB" sz="2000" kern="1400" dirty="0">
                        <a:solidFill>
                          <a:srgbClr val="000000"/>
                        </a:solidFill>
                        <a:effectLst/>
                        <a:latin typeface="Calibri"/>
                      </a:endParaRPr>
                    </a:p>
                  </a:txBody>
                  <a:tcPr marL="36576" marR="36576" marT="36576" marB="3657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604446">
                <a:tc>
                  <a:txBody>
                    <a:bodyPr/>
                    <a:lstStyle/>
                    <a:p>
                      <a:pPr marR="0" indent="0" algn="l" rtl="0">
                        <a:lnSpc>
                          <a:spcPct val="119000"/>
                        </a:lnSpc>
                        <a:spcBef>
                          <a:spcPts val="0"/>
                        </a:spcBef>
                        <a:spcAft>
                          <a:spcPts val="600"/>
                        </a:spcAft>
                      </a:pPr>
                      <a:r>
                        <a:rPr lang="en-GB" sz="2000" kern="1400" dirty="0">
                          <a:solidFill>
                            <a:srgbClr val="000000"/>
                          </a:solidFill>
                          <a:effectLst/>
                          <a:latin typeface="Calibri"/>
                        </a:rPr>
                        <a:t>I have to protect myself against possible criticism </a:t>
                      </a:r>
                      <a:r>
                        <a:rPr lang="en-GB" sz="2000" b="1" kern="1400" dirty="0">
                          <a:solidFill>
                            <a:srgbClr val="000000"/>
                          </a:solidFill>
                          <a:effectLst/>
                          <a:latin typeface="Calibri"/>
                        </a:rPr>
                        <a:t>(Consequentialism)</a:t>
                      </a:r>
                      <a:endParaRPr lang="en-GB" sz="2000" kern="1400" dirty="0">
                        <a:solidFill>
                          <a:srgbClr val="000000"/>
                        </a:solidFill>
                        <a:effectLst/>
                        <a:latin typeface="Calibri"/>
                      </a:endParaRPr>
                    </a:p>
                  </a:txBody>
                  <a:tcPr marL="36576" marR="36576" marT="36576" marB="3657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857844">
                <a:tc>
                  <a:txBody>
                    <a:bodyPr/>
                    <a:lstStyle/>
                    <a:p>
                      <a:pPr marR="0" indent="0" algn="l" rtl="0">
                        <a:lnSpc>
                          <a:spcPct val="119000"/>
                        </a:lnSpc>
                        <a:spcBef>
                          <a:spcPts val="0"/>
                        </a:spcBef>
                        <a:spcAft>
                          <a:spcPts val="600"/>
                        </a:spcAft>
                      </a:pPr>
                      <a:r>
                        <a:rPr lang="en-GB" sz="2000" kern="1400" dirty="0">
                          <a:solidFill>
                            <a:srgbClr val="000000"/>
                          </a:solidFill>
                          <a:effectLst/>
                          <a:latin typeface="Calibri"/>
                        </a:rPr>
                        <a:t>I could not live with my conscience if something happened to these children </a:t>
                      </a:r>
                      <a:r>
                        <a:rPr lang="en-GB" sz="2000" b="1" kern="1400" dirty="0">
                          <a:solidFill>
                            <a:srgbClr val="000000"/>
                          </a:solidFill>
                          <a:effectLst/>
                          <a:latin typeface="Calibri"/>
                        </a:rPr>
                        <a:t>(Humanity/Love)</a:t>
                      </a:r>
                      <a:endParaRPr lang="en-GB" sz="2000" kern="1400" dirty="0">
                        <a:solidFill>
                          <a:srgbClr val="000000"/>
                        </a:solidFill>
                        <a:effectLst/>
                        <a:latin typeface="Calibri"/>
                      </a:endParaRPr>
                    </a:p>
                  </a:txBody>
                  <a:tcPr marL="36576" marR="36576" marT="36576" marB="3657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874978">
                <a:tc>
                  <a:txBody>
                    <a:bodyPr/>
                    <a:lstStyle/>
                    <a:p>
                      <a:pPr marR="0" indent="0" algn="l" rtl="0">
                        <a:lnSpc>
                          <a:spcPct val="119000"/>
                        </a:lnSpc>
                        <a:spcBef>
                          <a:spcPts val="0"/>
                        </a:spcBef>
                        <a:spcAft>
                          <a:spcPts val="600"/>
                        </a:spcAft>
                      </a:pPr>
                      <a:r>
                        <a:rPr lang="en-GB" sz="2000" kern="1400" dirty="0">
                          <a:solidFill>
                            <a:srgbClr val="000000"/>
                          </a:solidFill>
                          <a:effectLst/>
                          <a:latin typeface="Calibri"/>
                        </a:rPr>
                        <a:t>The risk to the children is more important than client confidentiality </a:t>
                      </a:r>
                      <a:r>
                        <a:rPr lang="en-GB" sz="2000" b="1" kern="1400" dirty="0">
                          <a:solidFill>
                            <a:srgbClr val="000000"/>
                          </a:solidFill>
                          <a:effectLst/>
                          <a:latin typeface="Calibri"/>
                        </a:rPr>
                        <a:t>(Judgement, Courage)</a:t>
                      </a:r>
                      <a:endParaRPr lang="en-GB" sz="2000" kern="1400" dirty="0">
                        <a:solidFill>
                          <a:srgbClr val="000000"/>
                        </a:solidFill>
                        <a:effectLst/>
                        <a:latin typeface="Calibri"/>
                      </a:endParaRPr>
                    </a:p>
                  </a:txBody>
                  <a:tcPr marL="36576" marR="36576" marT="36576" marB="3657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719635">
                <a:tc>
                  <a:txBody>
                    <a:bodyPr/>
                    <a:lstStyle/>
                    <a:p>
                      <a:pPr marR="0" indent="0" algn="l" rtl="0">
                        <a:lnSpc>
                          <a:spcPct val="119000"/>
                        </a:lnSpc>
                        <a:spcBef>
                          <a:spcPts val="0"/>
                        </a:spcBef>
                        <a:spcAft>
                          <a:spcPts val="600"/>
                        </a:spcAft>
                      </a:pPr>
                      <a:r>
                        <a:rPr lang="en-GB" sz="2000" kern="1400" dirty="0">
                          <a:solidFill>
                            <a:srgbClr val="000000"/>
                          </a:solidFill>
                          <a:effectLst/>
                          <a:latin typeface="Calibri"/>
                        </a:rPr>
                        <a:t>Usually, family lawyers will discuss this with social services </a:t>
                      </a:r>
                      <a:r>
                        <a:rPr lang="en-GB" sz="2000" b="1" kern="1400" dirty="0">
                          <a:solidFill>
                            <a:srgbClr val="000000"/>
                          </a:solidFill>
                          <a:effectLst/>
                          <a:latin typeface="Calibri"/>
                        </a:rPr>
                        <a:t>(Rule-based)</a:t>
                      </a:r>
                      <a:endParaRPr lang="en-GB" sz="2000" kern="1400" dirty="0">
                        <a:solidFill>
                          <a:srgbClr val="000000"/>
                        </a:solidFill>
                        <a:effectLst/>
                        <a:latin typeface="Calibri"/>
                      </a:endParaRPr>
                    </a:p>
                  </a:txBody>
                  <a:tcPr marL="36576" marR="36576" marT="36576" marB="3657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bl>
          </a:graphicData>
        </a:graphic>
      </p:graphicFrame>
      <p:sp>
        <p:nvSpPr>
          <p:cNvPr id="5" name="Control 1"/>
          <p:cNvSpPr>
            <a:spLocks noChangeArrowheads="1" noChangeShapeType="1"/>
          </p:cNvSpPr>
          <p:nvPr/>
        </p:nvSpPr>
        <p:spPr bwMode="auto">
          <a:xfrm>
            <a:off x="2174875" y="8291513"/>
            <a:ext cx="5969000" cy="173672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0" tIns="0" rIns="0" bIns="0" numCol="1" anchor="t" anchorCtr="0" compatLnSpc="1">
            <a:prstTxWarp prst="textNoShape">
              <a:avLst/>
            </a:prstTxWarp>
          </a:bodyPr>
          <a:lstStyle/>
          <a:p>
            <a:endParaRPr lang="en-GB"/>
          </a:p>
        </p:txBody>
      </p:sp>
    </p:spTree>
    <p:extLst>
      <p:ext uri="{BB962C8B-B14F-4D97-AF65-F5344CB8AC3E}">
        <p14:creationId xmlns:p14="http://schemas.microsoft.com/office/powerpoint/2010/main" val="9423355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E8FA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E8FA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E8FA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628</TotalTime>
  <Words>772</Words>
  <Application>Microsoft Office PowerPoint</Application>
  <PresentationFormat>On-screen Show (4:3)</PresentationFormat>
  <Paragraphs>104</Paragraphs>
  <Slides>13</Slides>
  <Notes>10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A Virtue Approach to Courage in Legal Practice</vt:lpstr>
      <vt:lpstr>The project</vt:lpstr>
      <vt:lpstr>PowerPoint Presentation</vt:lpstr>
      <vt:lpstr>Approach to character and virtue</vt:lpstr>
      <vt:lpstr>PowerPoint Presentation</vt:lpstr>
      <vt:lpstr>The ethical dilemmas</vt:lpstr>
      <vt:lpstr>Divorce and Children Act Matter</vt:lpstr>
      <vt:lpstr>Options</vt:lpstr>
      <vt:lpstr>Report the matter </vt:lpstr>
      <vt:lpstr>Withdraw the proceedings</vt:lpstr>
      <vt:lpstr>Virtue ethics and courage</vt:lpstr>
      <vt:lpstr>The Workshop: Instructions</vt:lpstr>
      <vt:lpstr>PowerPoint Presentation</vt:lpstr>
    </vt:vector>
  </TitlesOfParts>
  <Company>University of Birmingham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College of Social Sciences</dc:creator>
  <cp:lastModifiedBy>Luca Badini Confalonieri</cp:lastModifiedBy>
  <cp:revision>66</cp:revision>
  <cp:lastPrinted>2013-07-10T15:05:57Z</cp:lastPrinted>
  <dcterms:created xsi:type="dcterms:W3CDTF">2013-05-02T13:08:51Z</dcterms:created>
  <dcterms:modified xsi:type="dcterms:W3CDTF">2013-08-07T10:47:54Z</dcterms:modified>
</cp:coreProperties>
</file>