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4" r:id="rId2"/>
    <p:sldMasterId id="2147483756" r:id="rId3"/>
  </p:sldMasterIdLst>
  <p:notesMasterIdLst>
    <p:notesMasterId r:id="rId11"/>
  </p:notesMasterIdLst>
  <p:sldIdLst>
    <p:sldId id="256" r:id="rId4"/>
    <p:sldId id="257" r:id="rId5"/>
    <p:sldId id="278" r:id="rId6"/>
    <p:sldId id="277" r:id="rId7"/>
    <p:sldId id="265" r:id="rId8"/>
    <p:sldId id="266" r:id="rId9"/>
    <p:sldId id="259" r:id="rId10"/>
  </p:sldIdLst>
  <p:sldSz cx="9144000" cy="5143500" type="screen16x9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6" autoAdjust="0"/>
    <p:restoredTop sz="94629" autoAdjust="0"/>
  </p:normalViewPr>
  <p:slideViewPr>
    <p:cSldViewPr snapToGrid="0" snapToObjects="1">
      <p:cViewPr>
        <p:scale>
          <a:sx n="100" d="100"/>
          <a:sy n="100" d="100"/>
        </p:scale>
        <p:origin x="-1932" y="-86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D4F84C-4826-4437-AD37-81373D51A308}" type="datetimeFigureOut">
              <a:rPr lang="es-CL" smtClean="0"/>
              <a:t>06-06-2014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398FC0-A27E-4687-ADBF-E210E1D2EE6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56554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398FC0-A27E-4687-ADBF-E210E1D2EE64}" type="slidenum">
              <a:rPr lang="es-CL" smtClean="0"/>
              <a:t>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617328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90C62-1BDC-364C-AB62-8D1ABFE8328C}" type="datetimeFigureOut">
              <a:rPr lang="es-ES" smtClean="0"/>
              <a:t>06/06/2014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A4B31-8C40-9A41-ABF6-24B7482E09B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1812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90C62-1BDC-364C-AB62-8D1ABFE8328C}" type="datetimeFigureOut">
              <a:rPr lang="es-ES" smtClean="0"/>
              <a:t>06/06/2014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A4B31-8C40-9A41-ABF6-24B7482E09B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27027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90C62-1BDC-364C-AB62-8D1ABFE8328C}" type="datetimeFigureOut">
              <a:rPr lang="es-ES" smtClean="0"/>
              <a:t>06/06/2014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A4B31-8C40-9A41-ABF6-24B7482E09B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82906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90C62-1BDC-364C-AB62-8D1ABFE8328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06/06/2014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A4B31-8C40-9A41-ABF6-24B7482E09B3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37362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90C62-1BDC-364C-AB62-8D1ABFE8328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06/06/2014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A4B31-8C40-9A41-ABF6-24B7482E09B3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96363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90C62-1BDC-364C-AB62-8D1ABFE8328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06/06/2014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A4B31-8C40-9A41-ABF6-24B7482E09B3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22727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90C62-1BDC-364C-AB62-8D1ABFE8328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06/06/2014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A4B31-8C40-9A41-ABF6-24B7482E09B3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9219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90C62-1BDC-364C-AB62-8D1ABFE8328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06/06/2014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A4B31-8C40-9A41-ABF6-24B7482E09B3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67120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90C62-1BDC-364C-AB62-8D1ABFE8328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06/06/2014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A4B31-8C40-9A41-ABF6-24B7482E09B3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60409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90C62-1BDC-364C-AB62-8D1ABFE8328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06/06/2014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A4B31-8C40-9A41-ABF6-24B7482E09B3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72718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90C62-1BDC-364C-AB62-8D1ABFE8328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06/06/2014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A4B31-8C40-9A41-ABF6-24B7482E09B3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1995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90C62-1BDC-364C-AB62-8D1ABFE8328C}" type="datetimeFigureOut">
              <a:rPr lang="es-ES" smtClean="0"/>
              <a:t>06/06/2014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A4B31-8C40-9A41-ABF6-24B7482E09B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225000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90C62-1BDC-364C-AB62-8D1ABFE8328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06/06/2014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A4B31-8C40-9A41-ABF6-24B7482E09B3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9357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90C62-1BDC-364C-AB62-8D1ABFE8328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06/06/2014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A4B31-8C40-9A41-ABF6-24B7482E09B3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9071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90C62-1BDC-364C-AB62-8D1ABFE8328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06/06/2014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A4B31-8C40-9A41-ABF6-24B7482E09B3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383569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90C62-1BDC-364C-AB62-8D1ABFE8328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06/06/2014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A4B31-8C40-9A41-ABF6-24B7482E09B3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074223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90C62-1BDC-364C-AB62-8D1ABFE8328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06/06/2014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A4B31-8C40-9A41-ABF6-24B7482E09B3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751898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90C62-1BDC-364C-AB62-8D1ABFE8328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06/06/2014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A4B31-8C40-9A41-ABF6-24B7482E09B3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716639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90C62-1BDC-364C-AB62-8D1ABFE8328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06/06/2014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A4B31-8C40-9A41-ABF6-24B7482E09B3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668010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90C62-1BDC-364C-AB62-8D1ABFE8328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06/06/2014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A4B31-8C40-9A41-ABF6-24B7482E09B3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662385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90C62-1BDC-364C-AB62-8D1ABFE8328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06/06/2014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A4B31-8C40-9A41-ABF6-24B7482E09B3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442409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90C62-1BDC-364C-AB62-8D1ABFE8328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06/06/2014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A4B31-8C40-9A41-ABF6-24B7482E09B3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422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90C62-1BDC-364C-AB62-8D1ABFE8328C}" type="datetimeFigureOut">
              <a:rPr lang="es-ES" smtClean="0"/>
              <a:t>06/06/2014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A4B31-8C40-9A41-ABF6-24B7482E09B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541788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90C62-1BDC-364C-AB62-8D1ABFE8328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06/06/2014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A4B31-8C40-9A41-ABF6-24B7482E09B3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70914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90C62-1BDC-364C-AB62-8D1ABFE8328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06/06/2014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A4B31-8C40-9A41-ABF6-24B7482E09B3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708372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90C62-1BDC-364C-AB62-8D1ABFE8328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06/06/2014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A4B31-8C40-9A41-ABF6-24B7482E09B3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451467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90C62-1BDC-364C-AB62-8D1ABFE8328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06/06/2014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A4B31-8C40-9A41-ABF6-24B7482E09B3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9527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90C62-1BDC-364C-AB62-8D1ABFE8328C}" type="datetimeFigureOut">
              <a:rPr lang="es-ES" smtClean="0"/>
              <a:t>06/06/2014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A4B31-8C40-9A41-ABF6-24B7482E09B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781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90C62-1BDC-364C-AB62-8D1ABFE8328C}" type="datetimeFigureOut">
              <a:rPr lang="es-ES" smtClean="0"/>
              <a:t>06/06/2014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A4B31-8C40-9A41-ABF6-24B7482E09B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0246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90C62-1BDC-364C-AB62-8D1ABFE8328C}" type="datetimeFigureOut">
              <a:rPr lang="es-ES" smtClean="0"/>
              <a:t>06/06/2014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A4B31-8C40-9A41-ABF6-24B7482E09B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58688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90C62-1BDC-364C-AB62-8D1ABFE8328C}" type="datetimeFigureOut">
              <a:rPr lang="es-ES" smtClean="0"/>
              <a:t>06/06/2014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A4B31-8C40-9A41-ABF6-24B7482E09B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18018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90C62-1BDC-364C-AB62-8D1ABFE8328C}" type="datetimeFigureOut">
              <a:rPr lang="es-ES" smtClean="0"/>
              <a:t>06/06/2014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A4B31-8C40-9A41-ABF6-24B7482E09B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42519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90C62-1BDC-364C-AB62-8D1ABFE8328C}" type="datetimeFigureOut">
              <a:rPr lang="es-ES" smtClean="0"/>
              <a:t>06/06/2014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A4B31-8C40-9A41-ABF6-24B7482E09B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85055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290C62-1BDC-364C-AB62-8D1ABFE8328C}" type="datetimeFigureOut">
              <a:rPr lang="es-ES" smtClean="0"/>
              <a:t>06/06/2014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A4B31-8C40-9A41-ABF6-24B7482E09B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24829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290C62-1BDC-364C-AB62-8D1ABFE8328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06/06/2014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A4B31-8C40-9A41-ABF6-24B7482E09B3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8893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290C62-1BDC-364C-AB62-8D1ABFE8328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06/06/2014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A4B31-8C40-9A41-ABF6-24B7482E09B3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29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6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1" descr="logo-blanco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414" y="563563"/>
            <a:ext cx="2739502" cy="915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1502570" y="1932945"/>
            <a:ext cx="6400800" cy="1164383"/>
          </a:xfrm>
        </p:spPr>
        <p:txBody>
          <a:bodyPr>
            <a:normAutofit fontScale="85000" lnSpcReduction="10000"/>
          </a:bodyPr>
          <a:lstStyle/>
          <a:p>
            <a:r>
              <a:rPr lang="en-US" sz="3600" i="1" dirty="0">
                <a:solidFill>
                  <a:schemeClr val="bg1"/>
                </a:solidFill>
              </a:rPr>
              <a:t>Legal Ethics Education beyond Common Law Countries: Session Two</a:t>
            </a:r>
            <a:endParaRPr lang="es-CL" sz="3600" dirty="0">
              <a:solidFill>
                <a:schemeClr val="bg1"/>
              </a:solidFill>
            </a:endParaRPr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1502570" y="4650187"/>
            <a:ext cx="3421062" cy="381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spcAft>
                <a:spcPts val="0"/>
              </a:spcAft>
              <a:defRPr/>
            </a:pPr>
            <a:r>
              <a:rPr lang="es-ES_tradnl" sz="1600" dirty="0" smtClean="0">
                <a:solidFill>
                  <a:schemeClr val="bg1"/>
                </a:solidFill>
              </a:rPr>
              <a:t>London, </a:t>
            </a:r>
            <a:r>
              <a:rPr lang="es-ES_tradnl" sz="1600" dirty="0" err="1" smtClean="0">
                <a:solidFill>
                  <a:schemeClr val="bg1"/>
                </a:solidFill>
              </a:rPr>
              <a:t>july</a:t>
            </a:r>
            <a:r>
              <a:rPr lang="es-ES_tradnl" sz="1600" dirty="0" smtClean="0">
                <a:solidFill>
                  <a:schemeClr val="bg1"/>
                </a:solidFill>
              </a:rPr>
              <a:t> 2014</a:t>
            </a:r>
            <a:endParaRPr lang="es-ES" sz="1600" dirty="0" smtClean="0">
              <a:solidFill>
                <a:schemeClr val="bg1"/>
              </a:solidFill>
            </a:endParaRPr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428625" y="3088338"/>
            <a:ext cx="8338287" cy="11643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s-ES" sz="2000" b="1" dirty="0" smtClean="0">
              <a:solidFill>
                <a:schemeClr val="bg1"/>
              </a:solidFill>
              <a:latin typeface="Calibri" charset="0"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2838450" y="326776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i="1" dirty="0" smtClean="0">
                <a:solidFill>
                  <a:schemeClr val="bg1"/>
                </a:solidFill>
              </a:rPr>
              <a:t>Juan P. Beca.</a:t>
            </a:r>
          </a:p>
          <a:p>
            <a:pPr algn="r"/>
            <a:r>
              <a:rPr lang="en-US" i="1" dirty="0" smtClean="0">
                <a:solidFill>
                  <a:schemeClr val="bg1"/>
                </a:solidFill>
              </a:rPr>
              <a:t>Chile</a:t>
            </a:r>
            <a:endParaRPr lang="es-C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4732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 txBox="1">
            <a:spLocks/>
          </p:cNvSpPr>
          <p:nvPr/>
        </p:nvSpPr>
        <p:spPr>
          <a:xfrm>
            <a:off x="280988" y="278798"/>
            <a:ext cx="6400800" cy="6381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" sz="2000" dirty="0" smtClean="0">
                <a:solidFill>
                  <a:schemeClr val="bg1"/>
                </a:solidFill>
                <a:latin typeface="Calibri" charset="0"/>
              </a:rPr>
              <a:t>T</a:t>
            </a:r>
            <a:r>
              <a:rPr lang="es-ES_tradnl" sz="2000" dirty="0" err="1" smtClean="0">
                <a:solidFill>
                  <a:schemeClr val="bg1"/>
                </a:solidFill>
                <a:latin typeface="Calibri" charset="0"/>
              </a:rPr>
              <a:t>ítulo</a:t>
            </a:r>
            <a:r>
              <a:rPr lang="es-ES_tradnl" sz="2000" dirty="0" smtClean="0">
                <a:solidFill>
                  <a:schemeClr val="bg1"/>
                </a:solidFill>
                <a:latin typeface="Calibri" charset="0"/>
              </a:rPr>
              <a:t> de la diapositiva</a:t>
            </a:r>
            <a:endParaRPr lang="es-ES" sz="2000" dirty="0">
              <a:solidFill>
                <a:schemeClr val="bg1"/>
              </a:solidFill>
              <a:latin typeface="Calibri" charset="0"/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815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Conector recto 10"/>
          <p:cNvCxnSpPr/>
          <p:nvPr/>
        </p:nvCxnSpPr>
        <p:spPr>
          <a:xfrm>
            <a:off x="0" y="815279"/>
            <a:ext cx="9144000" cy="0"/>
          </a:xfrm>
          <a:prstGeom prst="line">
            <a:avLst/>
          </a:prstGeom>
          <a:ln>
            <a:solidFill>
              <a:srgbClr val="EEA52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Imagen 7" descr="logo-blanco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3057" y="141289"/>
            <a:ext cx="1586305" cy="529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Subtítulo 2"/>
          <p:cNvSpPr txBox="1">
            <a:spLocks/>
          </p:cNvSpPr>
          <p:nvPr/>
        </p:nvSpPr>
        <p:spPr>
          <a:xfrm>
            <a:off x="280988" y="267994"/>
            <a:ext cx="6400800" cy="6381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3600" cap="small" dirty="0" smtClean="0">
                <a:solidFill>
                  <a:schemeClr val="bg1"/>
                </a:solidFill>
                <a:latin typeface="Calibri" charset="0"/>
              </a:rPr>
              <a:t>Course not required but necessary</a:t>
            </a:r>
            <a:endParaRPr lang="en-GB" sz="3600" cap="small" dirty="0">
              <a:solidFill>
                <a:schemeClr val="bg1"/>
              </a:solidFill>
              <a:latin typeface="Calibri" charset="0"/>
            </a:endParaRPr>
          </a:p>
        </p:txBody>
      </p:sp>
      <p:sp>
        <p:nvSpPr>
          <p:cNvPr id="15" name="3 Marcador de contenido"/>
          <p:cNvSpPr>
            <a:spLocks noGrp="1"/>
          </p:cNvSpPr>
          <p:nvPr>
            <p:ph sz="half" idx="1"/>
          </p:nvPr>
        </p:nvSpPr>
        <p:spPr>
          <a:xfrm>
            <a:off x="395288" y="1187675"/>
            <a:ext cx="8101012" cy="620123"/>
          </a:xfrm>
        </p:spPr>
        <p:txBody>
          <a:bodyPr>
            <a:noAutofit/>
          </a:bodyPr>
          <a:lstStyle/>
          <a:p>
            <a:r>
              <a:rPr lang="en-GB" noProof="0" dirty="0" smtClean="0">
                <a:solidFill>
                  <a:schemeClr val="accent1"/>
                </a:solidFill>
              </a:rPr>
              <a:t>Are we going against the “legal culture”?</a:t>
            </a:r>
          </a:p>
          <a:p>
            <a:r>
              <a:rPr lang="en-GB" noProof="0" dirty="0" smtClean="0">
                <a:solidFill>
                  <a:schemeClr val="accent1"/>
                </a:solidFill>
              </a:rPr>
              <a:t>Private </a:t>
            </a:r>
            <a:r>
              <a:rPr lang="en-GB" noProof="0" dirty="0" smtClean="0">
                <a:solidFill>
                  <a:schemeClr val="accent1"/>
                </a:solidFill>
              </a:rPr>
              <a:t>good vs Common Good</a:t>
            </a:r>
          </a:p>
          <a:p>
            <a:r>
              <a:rPr lang="en-GB" noProof="0" dirty="0" smtClean="0">
                <a:solidFill>
                  <a:schemeClr val="accent1"/>
                </a:solidFill>
              </a:rPr>
              <a:t>We can make students move on moral development stages. Teach a competence</a:t>
            </a:r>
          </a:p>
          <a:p>
            <a:r>
              <a:rPr lang="en-GB" dirty="0">
                <a:solidFill>
                  <a:schemeClr val="accent1"/>
                </a:solidFill>
              </a:rPr>
              <a:t>Being a lawyer is dealing with moral choices and ethical dilemmas. (Gee &amp; Elkins)</a:t>
            </a:r>
          </a:p>
          <a:p>
            <a:pPr marL="0" indent="0">
              <a:buNone/>
            </a:pPr>
            <a:endParaRPr lang="en-GB" noProof="0" dirty="0" smtClean="0">
              <a:solidFill>
                <a:schemeClr val="accent1"/>
              </a:solidFill>
            </a:endParaRPr>
          </a:p>
          <a:p>
            <a:endParaRPr lang="en-GB" noProof="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7944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 txBox="1">
            <a:spLocks/>
          </p:cNvSpPr>
          <p:nvPr/>
        </p:nvSpPr>
        <p:spPr>
          <a:xfrm>
            <a:off x="280988" y="278798"/>
            <a:ext cx="6400800" cy="6381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" sz="2000" dirty="0" smtClean="0">
                <a:solidFill>
                  <a:schemeClr val="bg1"/>
                </a:solidFill>
                <a:latin typeface="Calibri" charset="0"/>
              </a:rPr>
              <a:t>T</a:t>
            </a:r>
            <a:r>
              <a:rPr lang="es-ES_tradnl" sz="2000" dirty="0" err="1" smtClean="0">
                <a:solidFill>
                  <a:schemeClr val="bg1"/>
                </a:solidFill>
                <a:latin typeface="Calibri" charset="0"/>
              </a:rPr>
              <a:t>ítulo</a:t>
            </a:r>
            <a:r>
              <a:rPr lang="es-ES_tradnl" sz="2000" dirty="0" smtClean="0">
                <a:solidFill>
                  <a:schemeClr val="bg1"/>
                </a:solidFill>
                <a:latin typeface="Calibri" charset="0"/>
              </a:rPr>
              <a:t> de la diapositiva</a:t>
            </a:r>
            <a:endParaRPr lang="es-ES" sz="2000" dirty="0">
              <a:solidFill>
                <a:schemeClr val="bg1"/>
              </a:solidFill>
              <a:latin typeface="Calibri" charset="0"/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815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Imagen 7" descr="logo-blanc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3057" y="141289"/>
            <a:ext cx="1586305" cy="529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Subtítulo 2"/>
          <p:cNvSpPr txBox="1">
            <a:spLocks/>
          </p:cNvSpPr>
          <p:nvPr/>
        </p:nvSpPr>
        <p:spPr>
          <a:xfrm>
            <a:off x="280988" y="267994"/>
            <a:ext cx="6400800" cy="6381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cap="small" dirty="0" smtClean="0">
                <a:solidFill>
                  <a:schemeClr val="bg1"/>
                </a:solidFill>
                <a:latin typeface="Calibri" charset="0"/>
              </a:rPr>
              <a:t>How to deal with ethical dilemmas?</a:t>
            </a:r>
            <a:endParaRPr lang="en-GB" cap="small" dirty="0">
              <a:solidFill>
                <a:schemeClr val="bg1"/>
              </a:solidFill>
              <a:latin typeface="Calibri" charset="0"/>
            </a:endParaRPr>
          </a:p>
        </p:txBody>
      </p:sp>
      <p:sp>
        <p:nvSpPr>
          <p:cNvPr id="13" name="3 Marcador de contenido"/>
          <p:cNvSpPr>
            <a:spLocks noGrp="1"/>
          </p:cNvSpPr>
          <p:nvPr>
            <p:ph sz="half" idx="1"/>
          </p:nvPr>
        </p:nvSpPr>
        <p:spPr>
          <a:xfrm>
            <a:off x="395288" y="1187675"/>
            <a:ext cx="8101012" cy="62012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GB" noProof="0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GB" noProof="0" dirty="0" smtClean="0">
              <a:solidFill>
                <a:schemeClr val="accent1"/>
              </a:solidFill>
            </a:endParaRPr>
          </a:p>
          <a:p>
            <a:endParaRPr lang="en-GB" noProof="0" dirty="0">
              <a:solidFill>
                <a:schemeClr val="accent1"/>
              </a:solidFill>
            </a:endParaRPr>
          </a:p>
        </p:txBody>
      </p:sp>
      <p:sp>
        <p:nvSpPr>
          <p:cNvPr id="14" name="3 Marcador de contenido"/>
          <p:cNvSpPr>
            <a:spLocks noGrp="1"/>
          </p:cNvSpPr>
          <p:nvPr>
            <p:ph sz="half" idx="1"/>
          </p:nvPr>
        </p:nvSpPr>
        <p:spPr>
          <a:xfrm>
            <a:off x="521494" y="1282925"/>
            <a:ext cx="8101012" cy="620123"/>
          </a:xfrm>
        </p:spPr>
        <p:txBody>
          <a:bodyPr>
            <a:noAutofit/>
          </a:bodyPr>
          <a:lstStyle/>
          <a:p>
            <a:r>
              <a:rPr lang="en-GB" dirty="0" smtClean="0">
                <a:solidFill>
                  <a:schemeClr val="accent1"/>
                </a:solidFill>
              </a:rPr>
              <a:t>Need </a:t>
            </a:r>
            <a:r>
              <a:rPr lang="en-GB" dirty="0">
                <a:solidFill>
                  <a:schemeClr val="accent1"/>
                </a:solidFill>
              </a:rPr>
              <a:t>to </a:t>
            </a:r>
            <a:r>
              <a:rPr lang="en-GB" dirty="0" smtClean="0">
                <a:solidFill>
                  <a:schemeClr val="accent1"/>
                </a:solidFill>
              </a:rPr>
              <a:t>discern</a:t>
            </a:r>
          </a:p>
          <a:p>
            <a:r>
              <a:rPr lang="en-GB" dirty="0" smtClean="0">
                <a:solidFill>
                  <a:schemeClr val="accent1"/>
                </a:solidFill>
              </a:rPr>
              <a:t>Different </a:t>
            </a:r>
            <a:r>
              <a:rPr lang="en-GB" dirty="0">
                <a:solidFill>
                  <a:schemeClr val="accent1"/>
                </a:solidFill>
              </a:rPr>
              <a:t>ways to make a good </a:t>
            </a:r>
            <a:r>
              <a:rPr lang="en-GB" dirty="0" smtClean="0">
                <a:solidFill>
                  <a:schemeClr val="accent1"/>
                </a:solidFill>
              </a:rPr>
              <a:t>discernment</a:t>
            </a:r>
          </a:p>
          <a:p>
            <a:r>
              <a:rPr lang="en-GB" dirty="0" smtClean="0">
                <a:solidFill>
                  <a:schemeClr val="accent1"/>
                </a:solidFill>
              </a:rPr>
              <a:t>SEE-JUDGE-ACT</a:t>
            </a:r>
          </a:p>
          <a:p>
            <a:pPr lvl="1"/>
            <a:r>
              <a:rPr lang="en-GB" noProof="0" dirty="0" smtClean="0">
                <a:solidFill>
                  <a:schemeClr val="accent1"/>
                </a:solidFill>
              </a:rPr>
              <a:t>Being consistent with own values</a:t>
            </a:r>
          </a:p>
          <a:p>
            <a:endParaRPr lang="en-GB" noProof="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2004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 txBox="1">
            <a:spLocks/>
          </p:cNvSpPr>
          <p:nvPr/>
        </p:nvSpPr>
        <p:spPr>
          <a:xfrm>
            <a:off x="280988" y="278798"/>
            <a:ext cx="6400800" cy="6381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s-ES" sz="2000" dirty="0" smtClean="0">
                <a:solidFill>
                  <a:prstClr val="white"/>
                </a:solidFill>
              </a:rPr>
              <a:t>T</a:t>
            </a:r>
            <a:r>
              <a:rPr lang="es-ES_tradnl" sz="2000" dirty="0" err="1" smtClean="0">
                <a:solidFill>
                  <a:prstClr val="white"/>
                </a:solidFill>
              </a:rPr>
              <a:t>ítulo</a:t>
            </a:r>
            <a:r>
              <a:rPr lang="es-ES_tradnl" sz="2000" dirty="0" smtClean="0">
                <a:solidFill>
                  <a:prstClr val="white"/>
                </a:solidFill>
              </a:rPr>
              <a:t> de la diapositiva</a:t>
            </a:r>
            <a:endParaRPr lang="es-ES" sz="2000" dirty="0">
              <a:solidFill>
                <a:prstClr val="white"/>
              </a:solidFill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815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Conector recto 10"/>
          <p:cNvCxnSpPr/>
          <p:nvPr/>
        </p:nvCxnSpPr>
        <p:spPr>
          <a:xfrm>
            <a:off x="0" y="815279"/>
            <a:ext cx="9144000" cy="0"/>
          </a:xfrm>
          <a:prstGeom prst="line">
            <a:avLst/>
          </a:prstGeom>
          <a:ln>
            <a:solidFill>
              <a:srgbClr val="EEA52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Imagen 7" descr="logo-blanco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3057" y="141289"/>
            <a:ext cx="1586305" cy="529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Subtítulo 2"/>
          <p:cNvSpPr txBox="1">
            <a:spLocks/>
          </p:cNvSpPr>
          <p:nvPr/>
        </p:nvSpPr>
        <p:spPr>
          <a:xfrm>
            <a:off x="433388" y="183283"/>
            <a:ext cx="6400800" cy="6381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GB" sz="2000" dirty="0" smtClean="0">
                <a:solidFill>
                  <a:prstClr val="white"/>
                </a:solidFill>
              </a:rPr>
              <a:t>What does a specific course give?</a:t>
            </a:r>
          </a:p>
          <a:p>
            <a:pPr marL="0" indent="0">
              <a:buFont typeface="Arial"/>
              <a:buNone/>
            </a:pPr>
            <a:endParaRPr lang="es-ES" sz="2000" dirty="0">
              <a:solidFill>
                <a:prstClr val="white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1050058"/>
            <a:ext cx="3105150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3 Marcador de contenido"/>
          <p:cNvSpPr>
            <a:spLocks noGrp="1"/>
          </p:cNvSpPr>
          <p:nvPr>
            <p:ph sz="half" idx="1"/>
          </p:nvPr>
        </p:nvSpPr>
        <p:spPr>
          <a:xfrm>
            <a:off x="2438788" y="2225233"/>
            <a:ext cx="6430574" cy="620123"/>
          </a:xfrm>
        </p:spPr>
        <p:txBody>
          <a:bodyPr>
            <a:noAutofit/>
          </a:bodyPr>
          <a:lstStyle/>
          <a:p>
            <a:r>
              <a:rPr lang="en-GB" sz="2000" noProof="0" dirty="0" smtClean="0">
                <a:solidFill>
                  <a:schemeClr val="accent1"/>
                </a:solidFill>
              </a:rPr>
              <a:t>Certainty</a:t>
            </a:r>
          </a:p>
          <a:p>
            <a:r>
              <a:rPr lang="en-GB" sz="2000" noProof="0" dirty="0" smtClean="0">
                <a:solidFill>
                  <a:schemeClr val="accent1"/>
                </a:solidFill>
              </a:rPr>
              <a:t>Willingness to be self regulated</a:t>
            </a:r>
          </a:p>
          <a:p>
            <a:r>
              <a:rPr lang="en-GB" sz="2000" noProof="0" dirty="0" smtClean="0">
                <a:solidFill>
                  <a:schemeClr val="accent1"/>
                </a:solidFill>
              </a:rPr>
              <a:t>Not necessarily more conceptual knowledge</a:t>
            </a:r>
          </a:p>
          <a:p>
            <a:r>
              <a:rPr lang="en-GB" sz="2000" noProof="0" dirty="0" smtClean="0">
                <a:solidFill>
                  <a:schemeClr val="accent1"/>
                </a:solidFill>
              </a:rPr>
              <a:t>Increases attitude knowledge</a:t>
            </a:r>
          </a:p>
          <a:p>
            <a:endParaRPr lang="en-GB" sz="2000" noProof="0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GB" sz="2000" noProof="0" dirty="0" smtClean="0">
              <a:solidFill>
                <a:schemeClr val="accent1"/>
              </a:solidFill>
            </a:endParaRPr>
          </a:p>
        </p:txBody>
      </p:sp>
      <p:sp>
        <p:nvSpPr>
          <p:cNvPr id="2" name="AutoShape 4" descr="data:image/jpeg;base64,/9j/4AAQSkZJRgABAQAAAQABAAD/2wCEAAkGBxQTEhUUExQWFhUXGRwbGBgYGRsfFxodIBgcGx8cGBsaHCggHxwlHBwcITEhJSkrLi4uFx8zODMsNygtLisBCgoKDg0OGxAQGzckICQ0NDQsNC8tLzQ0Ly8sLCw0LCwsLCwvLCwsLCwsLywsLCwsLCwsLCwsLCwsLCwsLCwsLP/AABEIALUBFgMBIgACEQEDEQH/xAAbAAACAwEBAQAAAAAAAAAAAAAEBQIDBgABB//EAEEQAAIBAgQDBQUHAgQFBQEAAAECEQMhAAQSMQVBUQYTImFxMoGRocEUI0JSsdHwYuEHM5LxQ3KCssIVJGOi0jT/xAAaAQADAQEBAQAAAAAAAAAAAAABAgMEAAUG/8QAMBEAAgICAgECBAUEAgMAAAAAAQIAEQMhEjFBIlEEEzJhcYGx0fCRocHhI/EzQlL/2gAMAwEAAhEDEQA/AIZMSBgmksOR+YA+8W/bC7hWYtGGtU+ww5GD6H+8Y+eJBnqEUZdmcmvdF9Tgzt/w2vHTeSOY388J+DgiV6GMO1zaUp1gkOpQkKCRMEHcGxHLqcJsqwFY9GAIw7PfA3eq/oYirXITS8K3I6jDTThXw9vEMOAMODqKe5kOL0tOYf8AqAPyj6Y1WTq6kU9QD8sI+0lKKqN1Uj4H++G/DKJ+z031LeQBPisxG2MbD1mUP0iMUOCslm9LeR3wrBBsWE49QtIWN9r/AL4AYNoSZHvNSDLR0/Qg/oR8xjK9qhFXKt0cj/tP0xo6TEVKc7lWU+sA/TGc7ZezSPSr/wCDftiS5PWhPg/tFUdiLO16H7sm/QwAYZQ374a8AZTlQpURAmdiGYqfeZ/3wn47WDpStBACm8+yDfe1iN72wbwGsBlysMSYAIIsVqaubDqNvPH06qB8Yw+37TI5v4cV7/4MwXGacSOjkfKMLqlO2G3HTdj/AFn64DppKT/OePJAq/xnoXcqy1GQPfgg5b2f5zOGPA8jrAtzw5z/AAvQqkjk3yJwDOmPanB/6f3xoey1INUogiQdRj/qJ+mEucsxn8v1xouyifeUPNOW9y+Cq26X7iBjSNXsYfneJnM0NTU9BWsVXqV06gfKQRblHwJ4NV00nsL+VyZtz2hW5cvLAuayz06SrUiWqO9toJkbgXg4llnAosIMkrzsAC42ncl+mwx6GMV8SxbsLMjV8kAe8ztESznq5+UD6Ypp0CzxzLfqTp+V/eMF5RbHzZj/APc4N4PR1ZjyGo+VhGPCxjk/H3NT0Hbit+0dZHLqihV9/meuCowh4t2roUpWn9845KfAD5vt8JwBlu2pDRXpaEOzLJj1BFx5j4Y9viq+kTy7J2Zp83U8DA9MIMos5gn8qR8TP0wxq5pXWUYMrbEGQcDcIpy1Vv6gvwH98ed8Wf8Alr2E2fD/AEH8YYVwk4y1/QYflcZ3iu5xDlLKIly66qq9AZPuvg7s4GeuWbSQoLDeQXNvcVnl6GLYDpeFar9FgR1NsanhVEJSU82AZtrWkCw5LG+23LF1fjjcjs6/f/ED9gGJOLNqrt0QBff7R/UfDC7NCBgym2qXO7Et8Tb5RgfNiSFHMxgk8RU4bMv4ZS00wTzv/PdGOw2yFemhIabAAQOt/oPjjscmLmLsf1ERshBoLEA8DkeeHNF9SEeWFnEkurdRgnhtXGJmIFzQRcZ16QqU78xI8jGEdVjCNz2ONBkvZK9CR9frhNnKUCoOhke+/wBcG9wLGvC81tjWI04+f8Lq3xtsnUlQfLDJlokRXWCdpaXgRuj/AKgj9YxPgteaYQ/nInyaDHyPxxfxpJoN5Q3wM4X8GeCR5g/CcLkNxQPTN9w/g1Lu1LICxEk33xne1OXCNoBIBIiOQkSL/DGqyObXu7keGQb9MZ3tfXVgGUg2B+ePT+MXH8gMoF6mXETzowyjmCxpMd9UH/Sy4U9rRNL0qL8zp+uLsnmQQL3DqfiwP1wP2pq+GopUx4GDfh/zBbrP748H1FjX/wBX/WaVFETG1mbwS7EdCZHsnHlKswkB3UDkDAwNUzZLaYHhaN78xgXPZ002sBcc/fj1QchN3v8AGGlqqkOJvKXMkkT8Gx3B0JDibW+N9sC56tNPluP1bA3DuI6CT6T+uKop4wMRc+i9jWpKrMzAhGGuLkAkC433/TGm7V0EjQCNQUmJvBO8dMZPsVxDL0zqqVaavUPiUEBQt/EZuB7IJ6kdcNOJ5inWrNWRkH3IFQk+KQ1RSojZlZYPw5YY6Q6ib5TB8ayUPvupjyvhpw5igplGKkKokR0frbAXajiCNVIQ2UQD8P2xFs+KaKxiwXc/0c/jiOQNQruUWt3HbZh2aGcsABEx59AMeUWML4jE7Wjf0nCzJZ7WSYjbn647JcRDCI9lSZ9FJxFmy7Nn77jBU0KhPDRKp5gH43wDxiuy5atpA8a6CTyBJckecJHvwdw+puNLDQAJIsbcsJO01fTRCfmH6aR/5Y74UH54v3P6Rc5/4zNJ/hB2bp1g9asgYU4CqR4STJJPWB+uNr/iPwqlVyjllAdIKtF/aAj0vjPdi6VReEVO6nXUqaQQJIXwgkD01fHB/wDiHxGMvUUE7IPOY1fqBj2yQMf4zzr9Ux/ZEf8AtZ0wNb367X+nuw/4JTikD+YsfmY+WE/CPDkqX/IWPqzM31GNLlKWimi9FA+WPD+Ia8rfkP6Cb8Y9AkapgE4yPFamNTnmhTjG8RaScZy1tUug1LshR8CiY1tPuH8OHPEx3eWYDeNI9WMfUnFHDaP3iD8i/M/7nHnaep/lp5lj7hA/X5YuoGj/ADURjZqJHeBAx5w5NVSTson6YrqYN4dTimzdTH8+eCWjAS+lkjUJa8e/15A47DvI0VVFDRPn57/PHY0LjFbkixuZusuql5qZ/nzxVkmvg9ANbrMg9PO/74W0vC0dMYiNVLgzQZNvER+Yfp/Y/LA3EKX3kfmUj+fHHZapdD0P62xV2pzncmmxDEEkWiBEb+4/LHY1LAAdxSaMW5VoONjwrMSoxj82ulz8fjfDXhWbi2Aym7jHYmxZdSMvUEfLAPZIxXWQDqQi/WAfpgrhlWYxHIcPqiqHpqCEZ9ROw9or8ZjDpdiROgZqM9SJQ6ANW8bTF+mMnxB2ZGkj2iOcAnxQLYJr9oiphqlIGSPCQCI5+J9vjhRxrP064Cvmlm4ADoDJgAWvONDqryaWO5RwLPf5oLXWrHWBoBFvd8sOuOVNdJ2i5pzM7QJNvdhBl+E08rTKs4hnBLVHF/CUMkr0MR1jriVbjaJT7um2XsAFmsIAkAiy2AWYtyGM5wnkSh7lL1Pl/FauY+0VdFQkrUYqogHTqJB6dLHAa8EzbySlWYtMkE9N7Wk+7H0bh1OhTqmq2Yy4JvCGTPPxEA/LGzpcdRKesVDoidfi0x/zREY9QfEcKAEgUufHcj2Dzb5epXnQEIHdkNqcwDaLWnngngvZXNmm4Pdpq/E5AOxEXvHnGPoue7X5VxDZlCRtJmD1AOA17YZYKB9qUmLm98BsztYqcFAlHZ7scKeh9dUOBDMpUqTDA6dSHw+zyxR2l7KMVJp1XDSDqqMNBGok6tCb85POeuHOT4qtVQ1N2ZZN1BicD8Q4ylGDWqFAZgtIn0vjMGbl3v2lPEwPF+HZxXOlaZJWCyKGBuecG/P3DGfzHBs1uysdhudh6+WPpz9rcsQdOaQNyJk/KcOMt/iFlV/49Mx542JlYa4yTKD5nxOj9qpGQag3tMjaNpjGj7H1KzOxeoCnduCp9oEgqOXXoemPqHGO2YFMnTTIj8Z0g+9hGMRnOL6nBo08pJkEI4DNO0RufKOeFyP8xSAO4yjjsx7UMKwUXOo3PkTvGMR22zP39OmJ9iRHUtA5/wBODc1T1mmrlAEuZddRaxEiLXG2BszwXvqgr94BpA6FYUnc6vX4YlgxcXDsd7/1Dka14gTa8NzbrTpJTrBFVdjKtCgBiSLb9T1wPxrMu9IB2DoSCWDSeoDXnnuMLOE5mrTVl7yVLG0Lba4BY2t88UcWz1RlANUeJgoQhQV3gxyHnOK1v7yB1NNklDUKKjZhTA9LfTGlqnGe7O1Vqd2qghaTsl//AIwUkeUgYcZ6tGPIa7JPkmbQNACAcWrwuMzSTXUA88HcXzcmMC8ObTrqHZVJ+mAi7uV6E0fCqd2bqf0sPrhJxt9VZ+igL8BJ+Z+WHvZ+qHolwZWTEiDbfCJ6RMsdyST7zOLmSHcWOmHNGhemnx/X6H44Fy9CXA9/ww4yKS7Hpaf56D44Ci2AjsdQ6f5/scdiZJ6g+ox2NZcDuQqZaqpXa0ET16/p+uBc7Th563w0z50iCDvP8/nLGdz2eYwLWwpwj/1hVz5jzIpNsaLjHZOpmMszyCvhdBzHJgbeZ+GMNkOKaCpLc7iOWPqfC+0YNAKQYnTKgEgHnfC40VG9f5fjOcsRqfOuI0CFQnfTB9RbA2UeGGJcW42jGqqAkLUbSTHszAmOeEtLiZ1Dw/P+2B8lj4jjIKn0Tg9fbGv7P8QAeoh5gN9MfMuD8WYgQgP/AFR/44fJmn1CoVAXSVMGb7ibC2/y2nE0+Zje17gcBhUQdp86lSu4pKTDETF7b22HM+7AOQ4cx0voao+kto0ElSrRebWJVtvwjbGlSvTbvKaELVqaQCYMQ2otaWC6mg8gCPLFXDGam1QhtGqm6hwDDQAZOzGyxBAJ5TvjSt1uLqZzNVqlU6WpSSRHh2P9N4A93M4V1ssb+EggxFpmYte8dcMq03Mm3M06lxHtTG3qRhO9diSqDSAGltBiADO5i8EXi/nhxYjAAmp2byFSnmfszIVaJ1EQhG+oHmvn5YK7S8VYJTy6t90g3B9oixJAuIOwPrjkgy1avqKIVLGpqUEeJaakrCqyi6m8xEYz7Z2o1InQe7qbNofT4ZJCMSb+UnFkQmid1/LkialC6nYBZJPL0En5CcRzuWamwDEXUMIM2P1sbYufK1KYRyQmpQyEhgSDIkT5cxO464No8NeuDUrMSNJCVArtqZRZCSQoSJluWnF/N+IhPjzNv/hy8UkU7Ek/E4H/AMV6INJG/K/6jFnY2jVFBKsoKYEET95NotERc85tju2zB8uwk32/npOPK2vxAPuZpq1nyg2xINg/NcIrTCozlQoYBWlTE6TfffyxGnwyKbPVqCn4ZQFZLtfw2MrtvB39Y9oETFRhmV4s9Sh9mdrAgoTsItpPlfCyqSkeAI6sCHWQykGRz38/LF3DMkGY6jYfi/DysWmLm3vwwyJTMClTc6bw1U284g2mIgz+K/M4maU668xgpaIlIgl01FiTqJMzz2MG5nB2Q4kyDQBKEaSOV7Y7i1LuqhorVarSRjpmdEkXIWYBk3g3088BhfakEeQFpxTTdxSCOoW2pSYUQAOXkCfhthhk8spr0O611AShc6Y8YhmRZta/uvhRRe8iZgxvePQXM/oMPOwiF82C1iiswJ2myRHo2EyaUke05exc+qcGfxFoiFmCII1tqgjra+KeL5qxJMDrinL5x1NSUmW3Df0jqMKeIZ5azrRZWXVMxBMAE9Npx4Ixm9jU3WIG2ZDsYYG/XDillZo6Ru7ge4X/AFxiaeeVatSBK620nqAYB35gA4+gdlOKK1SkIACjU0jbxATvtjWcJRhELgiaROEvRohCoC6BB5lmuw38z8MKMzlgOeNX2h44jIsRG84xOd4sJgEfAYORVv07iIT5kaQC62HIW/nwxOnRMFrgggGCbAwJMXjlty9MLqXF1crTE6mb4+X6Ye0HBCgmzqUKzB1KedxHO5kiRM4CYARZjM9HUuyyMB4iSZ5kH5jHYT5btPRLFBIVRZjADemOxBsbX1DyE1nbbIIskCJvj5VxGn4j9DGPpX+JOdYU6bapWSD6m4mPQ/DHyXNZy5M+7rONwIZiV6klsLuDO0HGz7KcUbu4AJMEG8C3z2OMFVzEzt9f9sOeyuabTWA1HSA1lJmbEWFjAkdYOGzJa2YyNuoJxxjQzNZYnX4gB/UZ+AMj3YCy+dfVdIHM8gOpjDPM11zNSRMrCkkQsXkk8tNvj5YPHCK2XRq5ZEVGTRVR1IhoAsQ3ncyMHlQojcAQ9+JDJZStTD6iyQgqUpVvvLzC+GdpvcRPlgwV87WR6lE0gqXNI1KRYqsywnYXAkc4jnhRx/tC1UJ3pVtTKSwaWUCwItbw8hE4Kp5wU8vpCOPAWSsVYEhmB1BhB7sCBEAX5nC1dEiHo6Mbrlx3as4MPDhqjUWVSQBAfuTbkL3i3TC/NZaSQaIsbR3BB6NekCD5Y5OJ1a9OgoI0pYk1qhJGonfSZafhEA88IOJ8RLOVptUswgCszIV/pDEnYjmbg25B1UnuISPEtzHiIXRCm4gKdY1BW0sicpB8oPPBGYqDLk01KNVZQHWG1LKzYwLNqUxyk74Ky/EKeTSmTS1sdXdpVbYE9UXUTNuV8VcfpVqNR6dRFBEGPESARAkwY9J3HlhBbG61+sewNTPZnP1NLU20gFyxEXk8ttvLEOGZ40ySFVjFgwLAHUragARBGnf1wRxHNa700HdrALqrCG6N4muYMXvB2wA9cAe0J6EY11rqRvcsGZqsw1AvotpJcgAC4jkIG3TDHPpUWiNIfu60ufu3VQZggGbi3pvhVlqLvOhS0XOlWYCxN7QBAJ9xwVl8wWNNQ7EzdQsLHqDf0IwGFdThuaDJk5etSTUagbUQAPZBiwvyAE2vpHTDbjp7xVhiCrA2Me49R9Jwoy+V++p1Bq8JaRyuAP3w5zTTAKm/lOPNyn1hhNijRBmH4dm6n2hnLLqIaTUEgyALg8/2wXS4y1On3QNByohdVEMxEGBrXoevUYX8UGmqwNlk3gWFvLALBkYjxBucEgjne1uWPUXYuYzoxzlqlavUUtSZZIhKNM6W8QBhCCpNok8wJ2jEcnlqTsEKtMmU1KsEACZ06Vi9jJsuAcpmK7SafeGNyrXjoSBtbbywI+rUZDA85N79RGOCUKGpwauxc2/GOzdH7IKuuqK+lQUL02AMwQdKjrYz0tjJUa1SGWCZMsIO3mI2xPh1SsniphvCbsL6eRBtAtNsN+G8aqUWD0RTFQiGBSxUk8xB3E4mAV0dj9Iw39pbkhTr1CiU6VM6QoOqoe7KlxILSSzCN+k9ZFyytQp/aNxOnTrAJJur6tMMJUnzwor5x9eos+oDeefXbmZOLaObbdgzoBJDOYAuJ8vaPx88U4+8XkOpqOD9qWjS6CdRLMXWBN9pmww045xVe7ShSZDU1lu8UAABgYXUTJMSp9NsY1M6gWO4IqBiSxqvcX8BURYSL2Ph3uRiWQzlTxgO6K4hzKkQZiNSkzaLXGMzYR2B/P7ygbVSGcLUqhUiQCYYeyw6g41XYKtqzDVIlaa7f8wIH1OEIqGo1KiEsiFVJYeszYCb7xvgjg/GRQqlAQBcvBkysrpPK0E26i++GcFlK14igUbuaztFx3VUZVnkL2sBf5zhA+cZyFAliYA6+mEeb4kalQt7/jfDXsswZ2YsJUQom+piFmOkkXxMYuCx+Vys1Sj38Lg+8HGo7I52o7FTLqDrYnkSCOsctgOWMZmq/eVnYbSdP/KLD5AY2HZrg9fulqJU0BjJUgXUEgD4XnzwXsLXvAACYZQyFCgXLfePrIgggKCA0AeVviMdi/irFqkH8Aj3m5+g92Ox55f3lwsacbzpr0npmF1CwHpaTuTPux8ty/d6garRLQVAJIEe1ba58zY407cepikHJk7QLmcKWyCimMznEekGq/dkiAVnWV0KAxLSRJiBfGrCasHX88STaIIixuB5iaZ7pvvGKqAJZ43KDnHXbDnhPD6FLvKGaoVTWZoQioQogbuJAsCTN+eOz2eR6b1Mu/dBXUvoLCAQQAnMkAD2doBPmmq8QdagnNQyAhdSMxjqWkBjHXFeTuK6/rCQq7P5TQZOsXywJYstMjTTFOhO5ACsaZgkD2r2md7DJkK1T7pS5VPwmlRiDcc79Z+uPclxJ8xC1axqAawVEiQV0yBNvW4wh4k6hmRXKx+HXYe7CY1ayD3OdhVjUu4pQWlUC1GSTYArT8MXuQ1he09DiWfzQelTYU37qnChmZWDaSbLBgQJ9kRhflVpOAWrVYiGIZAZF/CHYGN/74Z8G4fTzmYqJTrVFphNVNH1EzAkEzsL38xjScYFE+JNXN68wPMcSZlApToIIKgEhZtGq8k3MzzttZl2b4EY716L1AGCwiFmuYAiR7zyxXl6CUmqtUrVAFa4pg3AJGqDA2uN/wB7+OcW1uxpZqrToFVlHLRMXKqrgGd/XEiS54r15h41vzBuM5xlZ1NYAo7qAdPeIJsP8+BG1gNr4u4/xl8yKdYuEJEAhdxJGpjrI3BG+FNTODQNOZ1Ra4qgxHICrf4YCcub9+YNwPH9WnF1UCIWPU0VSiv2RX7wNWqSWOpQiC4UEAmXIJ584F5wuztZkpNQqFaU+LStNS8ieeqyNb8W5tbC6tRqoPE5AIBB8XMBhzgGOW98S4VlHzFUItQTuWbVpVVHiYydgL4ZFrYMDt7yXBa4Vij5hqNN51OBUIEAwCtOoJna874YDL5Za1MZeua4g6iyFBqE+yCbjn7xiecpinR0KabxUZDUXc6gSpIMn2T8fScV5WkO+ltMAQIFjH18/TAytQIjY1uiJocqj/8ACp62HIE7SBLeQBmcGsJG2k3sDI3PlF8A5XiOgnQCWCkggxt+E/yMF0M21RdVQKrSRCjwiCQIHpGPLYem5sHcxnaGl99fTeLn2byJNxF8L+J5pnqEuys0KJBlYCgAaixO3nh72rpglDJ9w8/nvtjOUdOtdbeDUNUSG0zcibTHXHqfDm0BmLLpjOy9dkJ0PB3kGNvMMB8ceOxZpJBJNyACxv674c0TSlhTVqiagAGALsbSd7GC0ATMi+BTpVmmk4jbUGEeH8Vp389sU5faDj94w4bw2rmEqJQA7qnp/wA4aHliYAKzP4rTF+uKszURGpSIUKCUIVXKhzIJJEubgmCIIjY4hxbJVqGgklQyBysvCki2uD7UQeW4wq1E/iB+P7YWg1Gd0ajfizUqrFqFI0ksTTOoNEAWM6StjHrhdRzjDUFMcpMyB7uhAxfTzralLuSFB5sSek6iR8Ix5nsuGUVF2NyIj3xgXRozqsXHnE+LUnVitBFqEa2chbz+K9zJPnvgfK8Zpd3U+7p942jcJoUrbVTBSzGWNrSx8yaeDhny9Ug0yEIZldqst+HZWCmLRad72jAuoPZVRXG5Aa673BBvhAgWxHLctxzlcm7CpVnuxEVXdQVQhkkBFBDLETaAAZi+Pc6jVc0lBWRaTFlRlRVUgCSbKGAtHofPFWTz70gULqNQ5iqpgWIkU4K39lgR6Yuo9nszmFostWlorOUphi5OoKSZPcnSIB5xbC+d/wA/6jsQB94m4xke7r1KaFW0wToMqJAsDHnjshkXdlBDKLGYjwkxKkwPfjecP7DZkq1BmpobFqiixFvDTbQCbb+/Ea3ZGpTULXrIzJOgI3iOoD29S7SoEjkOZwpzaoGEYlsFvMyGTyB75KcjxNuGBgTeY2IGPp+UzPdBVBUqBCKxANhsp526g+uPnSUxl6iuSG1BtuRm/u3Fuhxq8vxAFQTF4032t+uIZzyAvcZU2a8Qh6x3ZTJufffHuK6ubU89sdjP8se0PIxd2m7LHhNPL5mi5qlKn3gqAGnLLCsE9xF5uV6Ys4rx9uI5en3oIC1QyjQndvCmVJB1EXHIbxgPN9qc25FHPUV7ioZZGphKhAvqWXUWIF55HFacTyZylZZp0K2snL01TMy6AwhJl6YZhIkEgTuL4148eRltqLe/2kVdQ2+os7ScUVVWnSy9JB+MinCza6FWB+M4CylOpUUN9j7xPzKhJPoSSBfD7L5FGoAuuYqKx1IDQzRVV5aTTYIesgkeeFKoyVKgpUWBEFY7+m0Hdn11AQJtInFgaFeYDttdRVns+R4O6NOnILIbMSOpttywVntVpppVmD7OpgOUkeLbqYxZX4o1cKapLLeQ7VSQwuImpJscL6vFbhaMIAYDrqDQSJ1EsSb9TblhwpNaqLyAsHcI4MKVTM0kroEpswUimsEnZQSDbxEScaDi/Z1aGYK0NejQAWDMWmb3WI2Fr4UcO4DVquGBLlSCx0sYuLmJ58zti/j2erUcwF0lARbUCDcnzgrecK5LaQxlFbYSNLijUZokLVpssguDJBkEEiJ/virN56iQIytBbQDBsOpA3I64a1OEVdSrT7pzACqUBJjkQSQYLc+uIca4J3eULVaSnM67LTDEKpIgkrVibkQqECByuOxsKBHmOyrxNiyJn3rZdqgARVS8toF9ogah88VpSpPVFNQoloDEW9TBNsG0eGLpHeKNRMAJqJ9SO8UD3Dliv7JRDv4tLIxU+FzccwRU2xXkB7yIUk+I97bHLjLUEosHddIZZLRFMLtPh1EahO8nFv2Cnl6QpIDV70EPpDXIXxA/lAB688ZbMZ0UnekhV1VgdRUnxITBGsmBuJ5gxthhX4nmkRmq94gqMT7F2YhG5kQIC7fljrgFSABOBBMBfWg+7p1dQLENpGneNSiJHhi/ngrgFWVOoCRNzM7m2/8AJwFX4hpju3djeZQrHSPEfpGHHDVAQsxmfEScJnoJ1HxElu9T3h2VYZglvZ0kr0MwP3w5RtI6j+fPFFBlOyjyP74KTTEEEH+2MGRix3NYFRR2hnuywAOkHl5EfrGMrTXXJCklRLHTYAWkwcbTiGRV1IDEA+/z2wqoZEpReqtQFmQysWIBJIN51REbfPGv4fIqpUk2FsjaHQiPh+d7lw62YbMBJHpqMThhn+1OYrKVqOGBEMNAFvd5YVPmVMEKoMAaQCAfO5N/3wx/9LqhKTd0CKp8AmSZEjnzuIN7eeNTKpNkTIHNUDqQ4txl8xBqEtCgbAC3Lwnbz3wvVh+UfP8AfDnOcIK06b21VAWVPEDpAkmdrAi3n5YCy7pA+7EkXubmeXujBHWoCd7g4cbaR8L/AK4Z8OzDM6U7aAt7bAA+fXriqiyEmaMgA7EybHa+LuFZ9hUlAo8JGpgSsGLEC/LfE8qmjqOjbnmZy5puKiCQpkjz3E+++B6meNRtbqGIPOY3m4kYbcN4x3tcK6JpAOrSCDAHK/WN8HPk6YJKVIB/Cac+QuD08sQ+aUNONy+ytKdQHjPaermmVsyVqaAQJBEAmTZagE7X8h0wz7N9s69JDSo2XamqUlbmS06yWJMk2m+M7V4qEY/d0zBNysHf+n64NynE8zoK0KRAuZp0mJGq+9+uKFSR1/eJr3mozvaziNG9UFFgOSaVOyk6RN5Bm0HCzh3al6mapvmWBpE/eFUaNIBiFS8yBeOeJ5/ti4onKhSdQHfM9Jlcey2kKWIgmDICzG17rctxoqAo2AH4Lx6ziTJQ0sYG5uqtXgwU6isMJu1WTJk6ZvM9OuM/kckaiioZCEk0wTOldcjUefhAGE5onMGVoB4nUyqyxYGDp33G/UYaV+L1GDUKqqIsUIqKRpIEeETYjbEODKPT+dyvK/8AUMfIlCwFJqizZhIB9N5Ek8+WOwuzvHWUBBECLKXB2i+pcdhwMhHUmeI8xec3xAU+8qUqsAT3lSiIC9ZdIjnjTI/EcrUBrZQ1kZdOimKGoyQRenTZjtcBY26YzGd45mqiLqNVqZ/FUh0Y7SoYRvPM4EftPmVVDUqVWZTaSAgHQLBEeURGLqhPgSZNDZhWb7T5ta1RHq5miAxbujugPigg6es+yN8CcQ4vmHgulUtES9NSY99Od/PBf/rlaqtTOVShIdaerSnfMSs+1pkgCMK+JccqMZV2giDqgsOsHcYcJv6Yl67gea4tVqHUzGRIExaelrHDSlW75kqMEMKQRptfr1/vhXQy/ekGw6wIFsOPszhYpBZgkajuBEwBu1xbzx2UqNDRhQMdmGZjiVfL0+8oVCjDwkgX0HcGfODfphbn+PVq4VqrNUIES2mB6DTYbfDBvDa+jvkeklWqQIVw/drfxMfEAx2j0tvhfxHUzswoU0FpFMfdggCb6rGbkG4nAxqAKnOSTcjl+J5gNrVmkTce0J3vykY8zXHqveE66hEQNZBYfICfQDEKGeqckJAElQh2G+1488FcSqr3INShTR3UaWAO/l4jHodsWVFJ3UU5GA1B6HGxqLVNZk7qVB85LA388UVuJKZKqZJJJbQbctlF+uKhVpBQIYnmdNp8jrmMEHiGXFIIMuGqapNRtYMflAFQjfnb54PEX1F5H3i+rX1AyL3vAxte1OdDZSmQ+oqVkRsdI1b/ANRF77+eFWW41lBRSk+TVofUzd5UHO8Q/wCWRcxecb/inB+E5ei7mmCq6VYa6x1EkEafvCYnpPyxPJxsX+UZLo1PkZzRO04+mdgeHUqiOKniqaZHRR16TJt6Y+b5msHqMqQtMs2gARC30z1MRc3xreG8TfLLNMBiRp/v8YwMyg0sfGezNVxTh1Ja4FOYgSLQCGjckcr4DGUXSWsQOsdDtfAeW4g9UK9SNREmxgWwSlPw/hMgbzOMhdF0ZoAY7gedoRTENc7+Vto9RvjB5uu6kpJIFj0nG9roYjGK4smh2B2LT/8AUeeLfDspOpLNyAu4NlOIGmGCyAwgwFuPOQbYmeLVdIXUwA2FoHpaR7sDeHp/PjiIK9Pn/fGzXtMu/eFHPaiXcE1CbsAokbGfDckfWZnHuYqoVXQj89WsLpnkEgDz+WBdQ6fP++HVPjZFOlSLFkphgqtl6TadU6oZmk7nf5YUiuhGu+zE6ZkqQVABFwYv7sWJm3vbz9+Immswqsd4sZI9J6YjpFiUMHYwbxa1+uDr2nWw8wxOK1BOknT6CYG0nDbgLiqrmszQIC6R8fpjPyPyN8D++CUz7IpAUhTO4IF974jkxhlpRUouQ8rY3GOb4fSpszCoHQg+F0M7Wgg2M/yMD5PtDWowKdRwP6THTexnpt0w34Dw45mkzuQBq0jzAFz849xws4vwRaOqKqt0AG/wxLHlXl8tzZjOprkvUr4h2ier7etiObsrQOl6eJcDfvXZWqd0mhpbSOdoso6/LAlDiLJEAGA19K6vEuky2kk2tB5ThlwugHTXBSSR4VEGPh/Bi5AA6k1JvuP6q1aLMMsG002CUin42UgFmLySS2oQLQoEdbeLu+Yek6rS7+pC1UKU/aiJJI3iJ5W9cZP/ANYcMVDhQpMEjeJIsOZOHy0c3SRMw4ApM894ioWA1BdTHQSoMyAbknbEWxmVXIPMsNalT1BggZW0ldFGdpmO7Nse41Ldpss0MaVF2YSSctTLHlLE0+ePMSCJ5jeqfOxm6QApEFkB31AwLcwpMAch7sHZzNZYAimcuQYHs1yVH9Oujb+RhLmMq1Nir1KI0nTqWTN4keEH3xgZqqA6ZLf1dT5CNvPnjTwBki5Hc9zGYFMPTS4kiZ1KFsJSwuw3YiYta+Bsrly5gYIqZI+3EJbcgH+ThpkcqQNwANzuY8uuHZwo13FVCTuQqgUqcwWAIt9cEZLiWsq3dBhRMgklSGZgR7PoBEfhxdWU9yXNM93BDFoUA7gaibt5CThHW4ey0qbGiw1yQ5M6h/SAdri5xJEDD1SjPWhJZ2sxclywL+K0CQWmPSf0xL7agpIsE3YsA5BYkx4hp6ARB64Ep5SX0XB5AC5xacqo6n+eWLcVoCRBIheS45o7wqFBfm3ISTpHkTH+kYqzGfNQFGIMkERyPUT/AC+F607ey0/LEqOUdjAU7E7GwAkk+QAmcd8tAbnc2IqW1KEDZ/l9MU+HZiwxFUPmfTFtPKEnbeN9hyvbmcPF/KcKakWLH3j98aztlmxVoIaZ+7BSDHihtTQ1+Rm++M5l8jJQTp5tPK+w/wCmD78aDhtOglNgSHUP4JAMAAm4JF9UwdvjjNlYcgfIlMQ5EqDUy1FpMKNyPdfD0TF55YCp00FdTTsrCYudNhIv0M4f0XnYTvhc79S2Fe5LJHSq+kb/ACvi81DFm67/ACxeEA5DliYUHn16xvyxhJvc0wSo5It9OYwiz9Bu+WaZctACjdiXA0jTME7W6401RQOs264q4TnqeXzK1qpjStQIYNnK2+Wq/ni2BqaSyixMpxjJ9zWcvSNNdTAIHJCnmofcwf4ceJxCjF6cnzeCfUiDhx2kz32ioGjVTKjVcA6lDFiBycjnzjnjLVeH1ANWklSSA0fqBsfI42p6x6u5nY/LPpH9oe+cowfugPR21fGcafI9kKFWirjMVUYoGKnSYJExtt54wYot+U4Y8HpTU8aB1CmzsQB6QZ/XfBdKFqf5+cXnzOx/b9o4aumUJWm+stPjJAYEaTF5GkzewNjgTN8VD0RTMLDSuhhY85HQg8vy4N7R8FpnLU8xQ0SWIqIHJZZP4Qx8SzzgG4tGMucsRyOAiK3q8xzkdRwrUvSop/G/vI/fE3ZPzE+Ug4pXJHQGtcxGrxe8EfPFmX4VUe6gR5ui/wDcRitD3kd11Nz/AIa8KXMMzMoalRix/GxkgGOQ3PWw5nGl7bdk0r/+5psaboviVQIaAYt1kBfT0xh+xnHHyDVEqKe7aDqWGhgP6TcHqNsPsv2uaolQSql2EBvZF41Em/s4y5wy7TzNOEBvq8TDZzgtVGMqeu1ox3D88qDTUQMIhSXqKEk+192bwJ3B9DtjXccyld1dkqCtQAuyR4bXDwZA+l8Yt2NNydCnoGEqPSTh8Tuwp+5N1C7E4LQtLH/Vf/sw1zPHZoGiHDISCQS82uJOgCx89xgOhxZjb7tOhCLY+cg2xBsrWqavuwxJHildQtsIaIjDVZ9X6xQT4Elk88F5wOVz+xx5grK8GzAH/wDOjebaCf8Aux2FbgT/ALEIZwOv1lVLg9bMV1UAL3hvJmNySfQX35YN4nwc5Zss0/5cE7TZtQIM9eXKR1wKvEKw0vTdaR3B/HBG8ERBuMXVO0JabXEXibxcx5m+B6zKoFIJbuKq+Sq1HnxMampzNpI39TcfHF3E+EVqVFajSAPCwmCOlunKcEnj1Z61MABoPhAFzO98W8c4zVqN3T04E+wTeeW2KKXoWJIhdmR4fm1ekmWzC6VWWVid2JJloM7GIwd2jSkMogQlqlMi6zpCsbqZ2ExA3+JwtrcMzFNO+imqFQ0g3IOwk3k9PPEcpTr1qbKlMsnkREz0JGFZN8r1cIOuNbjnsXkaLoXMd8urxG6INNpHIi/82xfeteJPpMe7yxos72brqAKYkMPGAwX3EE3H7YBXs/mpIFMgT+ZP/wBYZCoJJbuKyPoBTFYzDdT8cfWf8H+Ho2WzFWok94TTk80AUso9Sb+gx87XsxmjtSP+pP8A9Y0fZzJ5ynTbLspRHcNJZdKyIYmGJiI2GOyMhXREKI97Bmb7R5pTmaopIKahyFCEgQLTG14knzwsqZhp3I+P1xvOJ8AyepxUzLIVQlNRSXN4MC/uO+EXFUy9RVNOVKIF3nWREFgW2gG69Ra2CrrQ1AyNZmf74ne/rj01HFjI8o/fD2uuWbKIFBWsDBE+8sff8sL2yqLBLhjaYBnqd7RvfDK4bxEKMD3LOB1RqE7gGJ9cPg0gbW9MZ+lSIbUgAk+EE7TI/th5l6h/Hc84292MvxA3YmrAdUYfQYRBBnyIjHqMRttcX9cQFcSCJj+2JCsxG/WNsY9zRCO/ET5DkMLeMVQUIMWIPL+c8XrWizHl/OWBc4VKsBN1+fww+MUwiPsTJioZJgkX6nHv2ki0D5z+uHPBMh3mtNTAik7D8sqB7XkZjCevSXUdBJWbat4N7+Y2Ppj1AQTUwlWAB95Hvz5/PHjVm8x8b4mtA3MiwvfzA/UjBOQ4TVrsRTGohSx6BRudvMCBzOCSoFmKOR0IOmdYR4VMHmN/I32x5WzjMSYAnkoIA9BOC6/DjTaHIuJETccjePPFfcp54UMniNxfzBO/OOlj+b54e8UyeVGkUGZxoGolWB13mNQ22wrFMiI25+KJ/bBDCAq0rObaAulRHPSNR8yxk4r+0NET/PXGgyORyLA97VrKeQRVPPnO/LphdmsiqsdLFqc+FypWfIrcT78cGUzirCO+wvE2oGuzn7vQCwaZMGYHquoe8YXKy1kMCI5H+2CcnxRBTWmU128Vgx/6QTtifCny9JKq1Q/3hBUlVDpE3Ete5giwjzxB7JJrfiVTVRJWyjKNRB0zE4Ly3D68eEAAxvH1xOsgqLYz6G2FdQEdcOpLCvMVhXXUaZxK1KA7oCdhAJj0jHYEoZwaQrorwbEjxCdxPMc77XjfHYNV2IQL8yrO1WJDEcgNrWAFvhhlwWrTddFUeywIP9J9sE9LW/5vgb23FNe7RQFa5taBysB1wv7P8RoUg+udRACyJW9jMD+DEgxfDyAj3WSiZpBm6dUkimqabLGnblBFsZntRq7xSeYkHmfX5YprV6IqMUupESBA+G+K62cV6aqwJZdvTD48fE8o+f4n5icKkcxxZ3pCkwBURpJB1CPOfdieR4s1NQvQk/H34FCf0i3U49Kt0A+GKlVIqplV3U2IzftCzC5+WPaPHmU2b9f3wsy+Wv4tvX54tq0QLCG8+Xp/fEzix9VLDPlJjlO0T9V/1Hy6nEq/HKrX1R6P64SUMtqIULJNgBck8gBi7NcDq00LVEdCCBBUxJE+1tttfC/Ixxj8TkGjKc/nHaoWLXiJP98CLWIw2ySU2y7B47xNWgExvB/Um2K8mlMrDCCoJmTcm3y3xZSOgJFwT6ie4JRSq8aVJjyAHxi+IGi5mbQY9/uxpey+VeqRRowSupmZvZVbkt15AAcyRgJ+HNSp1GqStUsfAQI0bat5Fza1wMKzgGvMdEBrkdSnJDUq22w1QzG/xGF3DqRCCYwwpDbbGTKbMvjGodQqMoiLC+PWeTNx8MVq38/gx7qHl/PdjPKyNSmTuDPqMUmmBvN/MYtc4HrrI5fz/fDLcBi1V0JVeYMaQJ3GqD7j9MAUeGuQDI688GZvMGDS0L5Nz6xt+Yz7sE53iippCKGhQJ5bb43M70Ao7mH5agkk3/j7S5+H0lo0yVGuoHkfiWGgEN0iPjzxT2c4gtIVSGKVDpCifw3JvN4IFv4PcvmVzBpo1mA9ocjvDD8s9LjCfP5B1MmG1SfDfnzESMKE5Ao57/eWOQDi6DqN+O5unX1FP8xIAMiCsXA63v5XwmreEkFSLAwTO464lwsBKqNUQlAw1jqvMfDFmfqK3hQGxMlgNRuYmPIxGKovClHUk5+YCx7gq5upaHe23iNvS+PVW2onnG/lzxWRpNwfTbG54XwrKfZgtXTJYFyWhgYFpHITA5bnByZAguJjQtMKPX4YnqMRqMdJth3xng5fNVhlkmmG8MeyBAmOUSTgSvwOsihyoKkxKnVB842wwcEAwFGEXYlvABkm1+WGNDgjsmokLJMAg8uZ6DHuX4PV1E90zafyiZ92/vwPmL1cPy2AsiNaHDwqaQZibx8TgLiGSPPf9cFZfi7KxCh+6MSGHijqY/EJNxib1lYsJkX0kyL+ZbqMZKcG43zbPELqZlxFsdhpmMpN8eY0jIK3CUMXHPsdwMepnTtpGOx2K8RI8jPWzv8ASMQOaPTHY7HcRDyM4Zk/w4l35x2OwKEPIyTPjzvfLHY7C1GBMkmYZSGUkEXBFiPQjFtbilWogR6jsoMwxkTJM33uTv1x2Ox1CdZlLGw258h1+eImpvYY7HY4CdNT2O4q9KpSoJASvBfrIBIg8gOnrirtrTIzJbUSagEz5R+wx2OxCvWJXx/PtBaB0qI6fQYIWqY5b47HYg0ustpVTt64vTbHY7Emjz0r9MQqLvfHY7AE6JOLGGB5x9cX9jQjZlRUprUXS3hYAjbe4OOx2N6f+OZG+uajtE1PQUSilMkAB0AVli4ggC29vPGCrOVkAtPMzvbnjsdhsRsbiPqBiqep+JwzooRQDhjLMVI5QNvfjsdh8vj8YmPZMlxfSVD6fGYBM2Nt462wox2Ox2H6Ycv1R6eIOVYGPAFAMXPIzfnHzx5lOIvSqQsaSLqbrcbwcdjsCh1GBPcLXPsY98TePj6Y1fBapCl9yZJtvYD9Le7HY7GHOAOpsxkmYntC5+0VSDHi2G0wJ+Jv78K2rt+Y49x2N2P6RMT/AFGH8PnRJJMk7nHY7HYi/wBRlU+kT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6964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815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Imagen 7" descr="logo-blanco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3057" y="141289"/>
            <a:ext cx="1586305" cy="529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Subtítulo 2"/>
          <p:cNvSpPr txBox="1">
            <a:spLocks/>
          </p:cNvSpPr>
          <p:nvPr/>
        </p:nvSpPr>
        <p:spPr>
          <a:xfrm>
            <a:off x="433388" y="183283"/>
            <a:ext cx="6400800" cy="6381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GB" sz="2000" dirty="0" smtClean="0">
                <a:solidFill>
                  <a:prstClr val="white"/>
                </a:solidFill>
              </a:rPr>
              <a:t>Is the same to teach ethics to any student?</a:t>
            </a:r>
            <a:endParaRPr lang="en-GB" sz="2000" dirty="0">
              <a:solidFill>
                <a:prstClr val="white"/>
              </a:solidFill>
            </a:endParaRPr>
          </a:p>
        </p:txBody>
      </p:sp>
      <p:sp>
        <p:nvSpPr>
          <p:cNvPr id="18" name="3 Marcador de contenido"/>
          <p:cNvSpPr>
            <a:spLocks noGrp="1"/>
          </p:cNvSpPr>
          <p:nvPr>
            <p:ph sz="half" idx="1"/>
          </p:nvPr>
        </p:nvSpPr>
        <p:spPr>
          <a:xfrm>
            <a:off x="395288" y="1187675"/>
            <a:ext cx="8101012" cy="620123"/>
          </a:xfrm>
        </p:spPr>
        <p:txBody>
          <a:bodyPr>
            <a:noAutofit/>
          </a:bodyPr>
          <a:lstStyle/>
          <a:p>
            <a:r>
              <a:rPr lang="en-GB" noProof="0" dirty="0" smtClean="0">
                <a:solidFill>
                  <a:schemeClr val="accent1"/>
                </a:solidFill>
              </a:rPr>
              <a:t>Contextual learning</a:t>
            </a:r>
          </a:p>
          <a:p>
            <a:r>
              <a:rPr lang="en-GB" dirty="0" smtClean="0">
                <a:solidFill>
                  <a:schemeClr val="accent1"/>
                </a:solidFill>
              </a:rPr>
              <a:t>Deal with the professional reality</a:t>
            </a:r>
          </a:p>
          <a:p>
            <a:r>
              <a:rPr lang="en-GB" noProof="0" dirty="0" smtClean="0">
                <a:solidFill>
                  <a:schemeClr val="accent1"/>
                </a:solidFill>
              </a:rPr>
              <a:t>Link to practice/Clinics</a:t>
            </a:r>
          </a:p>
          <a:p>
            <a:r>
              <a:rPr lang="en-GB" dirty="0" smtClean="0">
                <a:solidFill>
                  <a:schemeClr val="accent1"/>
                </a:solidFill>
              </a:rPr>
              <a:t>Professional Ethics</a:t>
            </a:r>
            <a:endParaRPr lang="en-GB" noProof="0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GB" noProof="0" dirty="0" smtClean="0">
              <a:solidFill>
                <a:schemeClr val="accent1"/>
              </a:solidFill>
            </a:endParaRPr>
          </a:p>
          <a:p>
            <a:endParaRPr lang="en-GB" noProof="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6271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 txBox="1">
            <a:spLocks/>
          </p:cNvSpPr>
          <p:nvPr/>
        </p:nvSpPr>
        <p:spPr>
          <a:xfrm>
            <a:off x="280988" y="278798"/>
            <a:ext cx="6400800" cy="6381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s-ES" sz="2000" dirty="0" smtClean="0">
                <a:solidFill>
                  <a:prstClr val="white"/>
                </a:solidFill>
              </a:rPr>
              <a:t>T</a:t>
            </a:r>
            <a:r>
              <a:rPr lang="es-ES_tradnl" sz="2000" dirty="0" err="1" smtClean="0">
                <a:solidFill>
                  <a:prstClr val="white"/>
                </a:solidFill>
              </a:rPr>
              <a:t>ítulo</a:t>
            </a:r>
            <a:r>
              <a:rPr lang="es-ES_tradnl" sz="2000" dirty="0" smtClean="0">
                <a:solidFill>
                  <a:prstClr val="white"/>
                </a:solidFill>
              </a:rPr>
              <a:t> de la diapositiva</a:t>
            </a:r>
            <a:endParaRPr lang="es-ES" sz="2000" dirty="0">
              <a:solidFill>
                <a:prstClr val="white"/>
              </a:solidFill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815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Conector recto 10"/>
          <p:cNvCxnSpPr/>
          <p:nvPr/>
        </p:nvCxnSpPr>
        <p:spPr>
          <a:xfrm>
            <a:off x="0" y="815279"/>
            <a:ext cx="9144000" cy="0"/>
          </a:xfrm>
          <a:prstGeom prst="line">
            <a:avLst/>
          </a:prstGeom>
          <a:ln>
            <a:solidFill>
              <a:srgbClr val="EEA52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Imagen 7" descr="logo-blanco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3057" y="141289"/>
            <a:ext cx="1586305" cy="529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Subtítulo 2"/>
          <p:cNvSpPr txBox="1">
            <a:spLocks/>
          </p:cNvSpPr>
          <p:nvPr/>
        </p:nvSpPr>
        <p:spPr>
          <a:xfrm>
            <a:off x="433388" y="183283"/>
            <a:ext cx="6400800" cy="6381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GB" sz="2000" dirty="0" smtClean="0">
                <a:solidFill>
                  <a:prstClr val="white"/>
                </a:solidFill>
              </a:rPr>
              <a:t>Specific course or transversal approach?</a:t>
            </a:r>
            <a:endParaRPr lang="en-GB" sz="2000" dirty="0">
              <a:solidFill>
                <a:prstClr val="white"/>
              </a:solidFill>
            </a:endParaRPr>
          </a:p>
        </p:txBody>
      </p:sp>
      <p:sp>
        <p:nvSpPr>
          <p:cNvPr id="9" name="3 Marcador de contenido"/>
          <p:cNvSpPr>
            <a:spLocks noGrp="1"/>
          </p:cNvSpPr>
          <p:nvPr>
            <p:ph sz="half" idx="1"/>
          </p:nvPr>
        </p:nvSpPr>
        <p:spPr>
          <a:xfrm>
            <a:off x="138113" y="1185193"/>
            <a:ext cx="6430574" cy="620123"/>
          </a:xfrm>
        </p:spPr>
        <p:txBody>
          <a:bodyPr>
            <a:noAutofit/>
          </a:bodyPr>
          <a:lstStyle/>
          <a:p>
            <a:r>
              <a:rPr lang="en-GB" sz="2000" dirty="0">
                <a:solidFill>
                  <a:schemeClr val="accent1"/>
                </a:solidFill>
              </a:rPr>
              <a:t>A specific course enhances responsibility. But is not enough</a:t>
            </a:r>
          </a:p>
          <a:p>
            <a:r>
              <a:rPr lang="en-GB" sz="2000" dirty="0">
                <a:solidFill>
                  <a:schemeClr val="accent1"/>
                </a:solidFill>
              </a:rPr>
              <a:t>A transversal approach is </a:t>
            </a:r>
            <a:r>
              <a:rPr lang="en-GB" sz="2000" dirty="0" smtClean="0">
                <a:solidFill>
                  <a:schemeClr val="accent1"/>
                </a:solidFill>
              </a:rPr>
              <a:t>needed</a:t>
            </a:r>
          </a:p>
          <a:p>
            <a:pPr lvl="1"/>
            <a:r>
              <a:rPr lang="en-GB" sz="1600" dirty="0" smtClean="0">
                <a:solidFill>
                  <a:schemeClr val="accent1"/>
                </a:solidFill>
              </a:rPr>
              <a:t>Developing a competence takes time</a:t>
            </a:r>
          </a:p>
          <a:p>
            <a:pPr lvl="1"/>
            <a:r>
              <a:rPr lang="en-GB" sz="1600" dirty="0" smtClean="0">
                <a:solidFill>
                  <a:schemeClr val="accent1"/>
                </a:solidFill>
              </a:rPr>
              <a:t>Commitment with ethics</a:t>
            </a:r>
            <a:endParaRPr lang="en-GB" sz="2000" noProof="0" dirty="0" smtClean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7647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ítulo 2"/>
          <p:cNvSpPr txBox="1">
            <a:spLocks/>
          </p:cNvSpPr>
          <p:nvPr/>
        </p:nvSpPr>
        <p:spPr>
          <a:xfrm>
            <a:off x="2795943" y="4645687"/>
            <a:ext cx="3421062" cy="381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s-ES_tradnl" sz="1600" dirty="0" smtClean="0">
                <a:solidFill>
                  <a:schemeClr val="bg1"/>
                </a:solidFill>
              </a:rPr>
              <a:t>London, </a:t>
            </a:r>
            <a:r>
              <a:rPr lang="es-ES_tradnl" sz="1600" dirty="0" err="1" smtClean="0">
                <a:solidFill>
                  <a:schemeClr val="bg1"/>
                </a:solidFill>
              </a:rPr>
              <a:t>july</a:t>
            </a:r>
            <a:r>
              <a:rPr lang="es-ES_tradnl" sz="1600" dirty="0" smtClean="0">
                <a:solidFill>
                  <a:schemeClr val="bg1"/>
                </a:solidFill>
              </a:rPr>
              <a:t> 2014</a:t>
            </a:r>
            <a:endParaRPr lang="es-ES" sz="1600" dirty="0" smtClean="0">
              <a:solidFill>
                <a:schemeClr val="bg1"/>
              </a:solidFill>
            </a:endParaRPr>
          </a:p>
        </p:txBody>
      </p:sp>
      <p:pic>
        <p:nvPicPr>
          <p:cNvPr id="8" name="Imagen 1" descr="logo-blanc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5279" y="3386537"/>
            <a:ext cx="2237719" cy="747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ubtítulo 2"/>
          <p:cNvSpPr>
            <a:spLocks noGrp="1"/>
          </p:cNvSpPr>
          <p:nvPr>
            <p:ph type="subTitle" idx="1"/>
          </p:nvPr>
        </p:nvSpPr>
        <p:spPr>
          <a:xfrm>
            <a:off x="2187269" y="2071718"/>
            <a:ext cx="4469088" cy="609291"/>
          </a:xfrm>
        </p:spPr>
        <p:txBody>
          <a:bodyPr>
            <a:normAutofit/>
          </a:bodyPr>
          <a:lstStyle/>
          <a:p>
            <a:pPr eaLnBrk="1" hangingPunct="1"/>
            <a:r>
              <a:rPr lang="en-GB" sz="2800" noProof="0" dirty="0" smtClean="0">
                <a:solidFill>
                  <a:schemeClr val="bg1"/>
                </a:solidFill>
                <a:latin typeface="Calibri" charset="0"/>
              </a:rPr>
              <a:t>Thanks for your attention</a:t>
            </a:r>
            <a:endParaRPr lang="en-GB" sz="2800" noProof="0" dirty="0">
              <a:solidFill>
                <a:schemeClr val="bg1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447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3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9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668</TotalTime>
  <Words>193</Words>
  <Application>Microsoft Office PowerPoint</Application>
  <PresentationFormat>Presentación en pantalla (16:9)</PresentationFormat>
  <Paragraphs>37</Paragraphs>
  <Slides>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Títulos de diapositiva</vt:lpstr>
      </vt:variant>
      <vt:variant>
        <vt:i4>7</vt:i4>
      </vt:variant>
    </vt:vector>
  </HeadingPairs>
  <TitlesOfParts>
    <vt:vector size="10" baseType="lpstr">
      <vt:lpstr>Tema de Office</vt:lpstr>
      <vt:lpstr>3_Tema de Office</vt:lpstr>
      <vt:lpstr>9_Tema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Universidad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Universidad Catolica de Temuco</dc:creator>
  <cp:lastModifiedBy>admin</cp:lastModifiedBy>
  <cp:revision>43</cp:revision>
  <dcterms:created xsi:type="dcterms:W3CDTF">2013-04-25T16:57:35Z</dcterms:created>
  <dcterms:modified xsi:type="dcterms:W3CDTF">2014-06-06T21:25:27Z</dcterms:modified>
</cp:coreProperties>
</file>