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84" r:id="rId1"/>
  </p:sldMasterIdLst>
  <p:notesMasterIdLst>
    <p:notesMasterId r:id="rId19"/>
  </p:notesMasterIdLst>
  <p:sldIdLst>
    <p:sldId id="336" r:id="rId2"/>
    <p:sldId id="350" r:id="rId3"/>
    <p:sldId id="340" r:id="rId4"/>
    <p:sldId id="341" r:id="rId5"/>
    <p:sldId id="342" r:id="rId6"/>
    <p:sldId id="343" r:id="rId7"/>
    <p:sldId id="344" r:id="rId8"/>
    <p:sldId id="345" r:id="rId9"/>
    <p:sldId id="347" r:id="rId10"/>
    <p:sldId id="349" r:id="rId11"/>
    <p:sldId id="348" r:id="rId12"/>
    <p:sldId id="352" r:id="rId13"/>
    <p:sldId id="355" r:id="rId14"/>
    <p:sldId id="357" r:id="rId15"/>
    <p:sldId id="358" r:id="rId16"/>
    <p:sldId id="360" r:id="rId17"/>
    <p:sldId id="361"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66FF"/>
    <a:srgbClr val="D147A3"/>
    <a:srgbClr val="0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167" autoAdjust="0"/>
    <p:restoredTop sz="94718" autoAdjust="0"/>
  </p:normalViewPr>
  <p:slideViewPr>
    <p:cSldViewPr snapToGrid="0">
      <p:cViewPr>
        <p:scale>
          <a:sx n="100" d="100"/>
          <a:sy n="100" d="100"/>
        </p:scale>
        <p:origin x="-318" y="-180"/>
      </p:cViewPr>
      <p:guideLst>
        <p:guide orient="horz" pos="1197"/>
        <p:guide pos="5458"/>
      </p:guideLst>
    </p:cSldViewPr>
  </p:slideViewPr>
  <p:outlineViewPr>
    <p:cViewPr>
      <p:scale>
        <a:sx n="33" d="100"/>
        <a:sy n="33" d="100"/>
      </p:scale>
      <p:origin x="0" y="0"/>
    </p:cViewPr>
  </p:outlin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EC90805-896C-4FF2-BCD6-0824F0DB9679}" type="datetimeFigureOut">
              <a:rPr lang="en-US"/>
              <a:pPr>
                <a:defRPr/>
              </a:pPr>
              <a:t>7/4/2012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DFF142B5-9AAE-4184-B7FB-BDAC11E4A8F7}" type="slidenum">
              <a:rPr lang="he-IL"/>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11" name="Picture 12" descr="School of Law- heb.jpg"/>
          <p:cNvPicPr>
            <a:picLocks noChangeAspect="1"/>
          </p:cNvPicPr>
          <p:nvPr userDrawn="1"/>
        </p:nvPicPr>
        <p:blipFill>
          <a:blip r:embed="rId3" cstate="print"/>
          <a:srcRect/>
          <a:stretch>
            <a:fillRect/>
          </a:stretch>
        </p:blipFill>
        <p:spPr bwMode="auto">
          <a:xfrm>
            <a:off x="0" y="0"/>
            <a:ext cx="971550" cy="714375"/>
          </a:xfrm>
          <a:prstGeom prst="rect">
            <a:avLst/>
          </a:prstGeom>
          <a:noFill/>
          <a:ln w="9525">
            <a:noFill/>
            <a:miter lim="800000"/>
            <a:headEnd/>
            <a:tailEnd/>
          </a:ln>
        </p:spPr>
      </p:pic>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2" name="Date Placeholder 29"/>
          <p:cNvSpPr>
            <a:spLocks noGrp="1"/>
          </p:cNvSpPr>
          <p:nvPr>
            <p:ph type="dt" sz="half" idx="10"/>
          </p:nvPr>
        </p:nvSpPr>
        <p:spPr/>
        <p:txBody>
          <a:bodyPr/>
          <a:lstStyle>
            <a:lvl1pPr>
              <a:defRPr>
                <a:solidFill>
                  <a:srgbClr val="FFFFFF"/>
                </a:solidFill>
              </a:defRPr>
            </a:lvl1pPr>
            <a:extLst/>
          </a:lstStyle>
          <a:p>
            <a:pPr>
              <a:defRPr/>
            </a:pPr>
            <a:fld id="{85F6F887-665C-4EAB-A7F7-D762B9D528EB}" type="datetime1">
              <a:rPr lang="en-US"/>
              <a:pPr>
                <a:defRPr/>
              </a:pPr>
              <a:t>7/4/2012</a:t>
            </a:fld>
            <a:endParaRPr lang="en-US"/>
          </a:p>
        </p:txBody>
      </p:sp>
      <p:sp>
        <p:nvSpPr>
          <p:cNvPr id="13"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he-IL"/>
              <a:t>ד"ר לימור זר-גוטמן</a:t>
            </a:r>
            <a:endParaRPr lang="en-US"/>
          </a:p>
        </p:txBody>
      </p:sp>
      <p:sp>
        <p:nvSpPr>
          <p:cNvPr id="14" name="Slide Number Placeholder 26"/>
          <p:cNvSpPr>
            <a:spLocks noGrp="1"/>
          </p:cNvSpPr>
          <p:nvPr>
            <p:ph type="sldNum" sz="quarter" idx="12"/>
          </p:nvPr>
        </p:nvSpPr>
        <p:spPr/>
        <p:txBody>
          <a:bodyPr/>
          <a:lstStyle>
            <a:lvl1pPr>
              <a:defRPr>
                <a:solidFill>
                  <a:srgbClr val="FFFFFF"/>
                </a:solidFill>
              </a:defRPr>
            </a:lvl1pPr>
          </a:lstStyle>
          <a:p>
            <a:fld id="{2FBB885A-118E-4CAD-AF8E-552276698EAD}" type="slidenum">
              <a:rPr lang="he-IL"/>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74254074-E00C-48EF-8596-08E9F6D87C58}" type="datetime1">
              <a:rPr lang="en-US"/>
              <a:pPr>
                <a:defRPr/>
              </a:pPr>
              <a:t>7/4/2012</a:t>
            </a:fld>
            <a:endParaRPr lang="en-US"/>
          </a:p>
        </p:txBody>
      </p:sp>
      <p:sp>
        <p:nvSpPr>
          <p:cNvPr id="6" name="Footer Placeholder 5"/>
          <p:cNvSpPr>
            <a:spLocks noGrp="1"/>
          </p:cNvSpPr>
          <p:nvPr>
            <p:ph type="ftr" sz="quarter" idx="11"/>
          </p:nvPr>
        </p:nvSpPr>
        <p:spPr/>
        <p:txBody>
          <a:bodyPr/>
          <a:lstStyle>
            <a:lvl1pPr>
              <a:defRPr/>
            </a:lvl1pPr>
            <a:extLst/>
          </a:lstStyle>
          <a:p>
            <a:pPr>
              <a:defRPr/>
            </a:pPr>
            <a:r>
              <a:rPr lang="he-IL"/>
              <a:t>ד"ר לימור זר-גוטמן</a:t>
            </a:r>
            <a:endParaRPr lang="en-US"/>
          </a:p>
        </p:txBody>
      </p:sp>
      <p:sp>
        <p:nvSpPr>
          <p:cNvPr id="7" name="Slide Number Placeholder 6"/>
          <p:cNvSpPr>
            <a:spLocks noGrp="1"/>
          </p:cNvSpPr>
          <p:nvPr>
            <p:ph type="sldNum" sz="quarter" idx="12"/>
          </p:nvPr>
        </p:nvSpPr>
        <p:spPr/>
        <p:txBody>
          <a:bodyPr/>
          <a:lstStyle>
            <a:lvl1pPr>
              <a:defRPr/>
            </a:lvl1pPr>
          </a:lstStyle>
          <a:p>
            <a:fld id="{FF1B1EBC-7667-4303-8732-14A5652FB23F}" type="slidenum">
              <a:rPr lang="he-IL"/>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F2A3BC09-377F-42DF-A2B6-1EF0459C382F}" type="datetime1">
              <a:rPr lang="en-US"/>
              <a:pPr>
                <a:defRPr/>
              </a:pPr>
              <a:t>7/4/2012</a:t>
            </a:fld>
            <a:endParaRPr lang="en-US"/>
          </a:p>
        </p:txBody>
      </p:sp>
      <p:sp>
        <p:nvSpPr>
          <p:cNvPr id="8" name="Footer Placeholder 7"/>
          <p:cNvSpPr>
            <a:spLocks noGrp="1"/>
          </p:cNvSpPr>
          <p:nvPr>
            <p:ph type="ftr" sz="quarter" idx="11"/>
          </p:nvPr>
        </p:nvSpPr>
        <p:spPr/>
        <p:txBody>
          <a:bodyPr/>
          <a:lstStyle>
            <a:lvl1pPr>
              <a:defRPr/>
            </a:lvl1pPr>
            <a:extLst/>
          </a:lstStyle>
          <a:p>
            <a:pPr>
              <a:defRPr/>
            </a:pPr>
            <a:r>
              <a:rPr lang="he-IL"/>
              <a:t>ד"ר לימור זר-גוטמן</a:t>
            </a:r>
            <a:endParaRPr lang="en-US"/>
          </a:p>
        </p:txBody>
      </p:sp>
      <p:sp>
        <p:nvSpPr>
          <p:cNvPr id="9" name="Slide Number Placeholder 8"/>
          <p:cNvSpPr>
            <a:spLocks noGrp="1"/>
          </p:cNvSpPr>
          <p:nvPr>
            <p:ph type="sldNum" sz="quarter" idx="12"/>
          </p:nvPr>
        </p:nvSpPr>
        <p:spPr/>
        <p:txBody>
          <a:bodyPr/>
          <a:lstStyle>
            <a:lvl1pPr>
              <a:defRPr/>
            </a:lvl1pPr>
          </a:lstStyle>
          <a:p>
            <a:fld id="{740380EE-D4D4-4458-869E-B60D5EA49303}" type="slidenum">
              <a:rPr lang="he-IL"/>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1492CDE8-4097-4BDE-9F4B-47CDCB470EC0}" type="datetime1">
              <a:rPr lang="en-US"/>
              <a:pPr>
                <a:defRPr/>
              </a:pPr>
              <a:t>7/4/2012</a:t>
            </a:fld>
            <a:endParaRPr lang="en-US"/>
          </a:p>
        </p:txBody>
      </p:sp>
      <p:sp>
        <p:nvSpPr>
          <p:cNvPr id="4" name="Footer Placeholder 3"/>
          <p:cNvSpPr>
            <a:spLocks noGrp="1"/>
          </p:cNvSpPr>
          <p:nvPr>
            <p:ph type="ftr" sz="quarter" idx="11"/>
          </p:nvPr>
        </p:nvSpPr>
        <p:spPr/>
        <p:txBody>
          <a:bodyPr/>
          <a:lstStyle>
            <a:lvl1pPr>
              <a:defRPr/>
            </a:lvl1pPr>
            <a:extLst/>
          </a:lstStyle>
          <a:p>
            <a:pPr>
              <a:defRPr/>
            </a:pPr>
            <a:r>
              <a:rPr lang="he-IL"/>
              <a:t>ד"ר לימור זר-גוטמן</a:t>
            </a:r>
            <a:endParaRPr lang="en-US"/>
          </a:p>
        </p:txBody>
      </p:sp>
      <p:sp>
        <p:nvSpPr>
          <p:cNvPr id="5" name="Slide Number Placeholder 4"/>
          <p:cNvSpPr>
            <a:spLocks noGrp="1"/>
          </p:cNvSpPr>
          <p:nvPr>
            <p:ph type="sldNum" sz="quarter" idx="12"/>
          </p:nvPr>
        </p:nvSpPr>
        <p:spPr/>
        <p:txBody>
          <a:bodyPr/>
          <a:lstStyle>
            <a:lvl1pPr>
              <a:defRPr/>
            </a:lvl1pPr>
          </a:lstStyle>
          <a:p>
            <a:fld id="{A43D783D-1BDA-4C0C-BB68-E51E01B7DEF3}" type="slidenum">
              <a:rPr lang="he-IL"/>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3"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4" name="Right Triangle 13"/>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6" name="Footer Placeholder 6"/>
          <p:cNvSpPr txBox="1">
            <a:spLocks/>
          </p:cNvSpPr>
          <p:nvPr/>
        </p:nvSpPr>
        <p:spPr>
          <a:xfrm>
            <a:off x="0" y="6492875"/>
            <a:ext cx="2351088" cy="365125"/>
          </a:xfrm>
          <a:prstGeom prst="rect">
            <a:avLst/>
          </a:prstGeom>
        </p:spPr>
        <p:txBody>
          <a:bodyPr/>
          <a:lstStyle/>
          <a:p>
            <a:r>
              <a:rPr lang="en-US" sz="1400" b="1">
                <a:latin typeface="Lucida Sans Unicode" pitchFamily="34" charset="0"/>
              </a:rPr>
              <a:t>Limor Zer-Gutman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FDCAF2A9-7324-4503-AE62-5BDB9F2CC1AE}" type="datetime1">
              <a:rPr lang="en-US"/>
              <a:pPr>
                <a:defRPr/>
              </a:pPr>
              <a:t>7/4/2012</a:t>
            </a:fld>
            <a:endParaRPr lang="en-US"/>
          </a:p>
        </p:txBody>
      </p:sp>
      <p:sp>
        <p:nvSpPr>
          <p:cNvPr id="6" name="Footer Placeholder 5"/>
          <p:cNvSpPr>
            <a:spLocks noGrp="1"/>
          </p:cNvSpPr>
          <p:nvPr>
            <p:ph type="ftr" sz="quarter" idx="11"/>
          </p:nvPr>
        </p:nvSpPr>
        <p:spPr/>
        <p:txBody>
          <a:bodyPr/>
          <a:lstStyle>
            <a:lvl1pPr>
              <a:defRPr/>
            </a:lvl1pPr>
            <a:extLst/>
          </a:lstStyle>
          <a:p>
            <a:pPr>
              <a:defRPr/>
            </a:pPr>
            <a:r>
              <a:rPr lang="he-IL"/>
              <a:t>ד"ר לימור זר-גוטמן</a:t>
            </a:r>
            <a:endParaRPr lang="en-US"/>
          </a:p>
        </p:txBody>
      </p:sp>
      <p:sp>
        <p:nvSpPr>
          <p:cNvPr id="7" name="Slide Number Placeholder 6"/>
          <p:cNvSpPr>
            <a:spLocks noGrp="1"/>
          </p:cNvSpPr>
          <p:nvPr>
            <p:ph type="sldNum" sz="quarter" idx="12"/>
          </p:nvPr>
        </p:nvSpPr>
        <p:spPr/>
        <p:txBody>
          <a:bodyPr/>
          <a:lstStyle>
            <a:lvl1pPr>
              <a:defRPr/>
            </a:lvl1pPr>
          </a:lstStyle>
          <a:p>
            <a:fld id="{ED495EB4-DC1B-4CA5-9F37-D91AD31BB1B7}" type="slidenum">
              <a:rPr lang="he-IL"/>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9A9175A3-1F89-4F85-892C-BA9B5EFAD5C6}" type="datetime1">
              <a:rPr lang="en-US"/>
              <a:pPr>
                <a:defRPr/>
              </a:pPr>
              <a:t>7/4/2012</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he-IL"/>
              <a:t>ד"ר לימור זר-גוטמן</a:t>
            </a:r>
            <a:endParaRPr lang="en-US"/>
          </a:p>
        </p:txBody>
      </p:sp>
      <p:sp>
        <p:nvSpPr>
          <p:cNvPr id="13" name="Slide Number Placeholder 6"/>
          <p:cNvSpPr>
            <a:spLocks noGrp="1"/>
          </p:cNvSpPr>
          <p:nvPr>
            <p:ph type="sldNum" sz="quarter" idx="12"/>
          </p:nvPr>
        </p:nvSpPr>
        <p:spPr/>
        <p:txBody>
          <a:bodyPr/>
          <a:lstStyle>
            <a:lvl1pPr>
              <a:defRPr/>
            </a:lvl1pPr>
          </a:lstStyle>
          <a:p>
            <a:fld id="{0EDDA857-9617-42A4-98C2-9D815B634436}" type="slidenum">
              <a:rPr lang="he-IL"/>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971550" y="274638"/>
            <a:ext cx="771525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DF3FDC38-5917-4280-ADD7-3565F517F2B1}" type="datetime1">
              <a:rPr lang="en-US"/>
              <a:pPr>
                <a:defRPr/>
              </a:pPr>
              <a:t>7/4/2012</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r>
              <a:rPr lang="he-IL"/>
              <a:t>ד"ר לימור זר-גוטמן</a:t>
            </a: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Lucida Sans Unicode" pitchFamily="34" charset="0"/>
              </a:defRPr>
            </a:lvl1pPr>
          </a:lstStyle>
          <a:p>
            <a:fld id="{E29F9C70-CA80-4F19-935B-576B7753A895}" type="slidenum">
              <a:rPr lang="he-IL"/>
              <a:pPr/>
              <a:t>‹#›</a:t>
            </a:fld>
            <a:endParaRPr lang="en-US"/>
          </a:p>
        </p:txBody>
      </p:sp>
      <p:pic>
        <p:nvPicPr>
          <p:cNvPr id="1037" name="Picture 10" descr="School of Law- heb.jpg"/>
          <p:cNvPicPr>
            <a:picLocks noChangeAspect="1"/>
          </p:cNvPicPr>
          <p:nvPr/>
        </p:nvPicPr>
        <p:blipFill>
          <a:blip r:embed="rId13" cstate="print"/>
          <a:srcRect/>
          <a:stretch>
            <a:fillRect/>
          </a:stretch>
        </p:blipFill>
        <p:spPr bwMode="auto">
          <a:xfrm>
            <a:off x="0" y="0"/>
            <a:ext cx="971550" cy="714375"/>
          </a:xfrm>
          <a:prstGeom prst="rect">
            <a:avLst/>
          </a:prstGeom>
          <a:noFill/>
          <a:ln w="9525">
            <a:noFill/>
            <a:miter lim="800000"/>
            <a:headEnd/>
            <a:tailEnd/>
          </a:ln>
        </p:spPr>
      </p:pic>
      <p:sp>
        <p:nvSpPr>
          <p:cNvPr id="16" name="Footer Placeholder 6"/>
          <p:cNvSpPr txBox="1">
            <a:spLocks/>
          </p:cNvSpPr>
          <p:nvPr/>
        </p:nvSpPr>
        <p:spPr>
          <a:xfrm>
            <a:off x="0" y="6492875"/>
            <a:ext cx="2351088" cy="365125"/>
          </a:xfrm>
          <a:prstGeom prst="rect">
            <a:avLst/>
          </a:prstGeom>
        </p:spPr>
        <p:txBody>
          <a:bodyPr/>
          <a:lstStyle/>
          <a:p>
            <a:pPr fontAlgn="auto">
              <a:spcBef>
                <a:spcPts val="0"/>
              </a:spcBef>
              <a:spcAft>
                <a:spcPts val="0"/>
              </a:spcAft>
              <a:defRPr/>
            </a:pPr>
            <a:r>
              <a:rPr lang="he-IL" sz="1400" b="1">
                <a:latin typeface="+mn-lt"/>
                <a:cs typeface="+mn-cs"/>
              </a:rPr>
              <a:t>ד"ר לימור זר-גוטמן</a:t>
            </a:r>
            <a:endParaRPr lang="en-US" sz="1400" b="1" dirty="0">
              <a:latin typeface="+mn-lt"/>
              <a:cs typeface="+mn-cs"/>
            </a:endParaRPr>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Lst>
  <p:hf sldNum="0" hdr="0" dt="0"/>
  <p:txStyles>
    <p:titleStyle>
      <a:lvl1pPr algn="ctr"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ctr" rtl="0" eaLnBrk="0" fontAlgn="base" hangingPunct="0">
        <a:spcBef>
          <a:spcPct val="0"/>
        </a:spcBef>
        <a:spcAft>
          <a:spcPct val="0"/>
        </a:spcAft>
        <a:defRPr sz="4100" b="1">
          <a:solidFill>
            <a:schemeClr val="tx2"/>
          </a:solidFill>
          <a:latin typeface="Lucida Sans Unicode" pitchFamily="34" charset="0"/>
        </a:defRPr>
      </a:lvl2pPr>
      <a:lvl3pPr algn="ctr" rtl="0" eaLnBrk="0" fontAlgn="base" hangingPunct="0">
        <a:spcBef>
          <a:spcPct val="0"/>
        </a:spcBef>
        <a:spcAft>
          <a:spcPct val="0"/>
        </a:spcAft>
        <a:defRPr sz="4100" b="1">
          <a:solidFill>
            <a:schemeClr val="tx2"/>
          </a:solidFill>
          <a:latin typeface="Lucida Sans Unicode" pitchFamily="34" charset="0"/>
        </a:defRPr>
      </a:lvl3pPr>
      <a:lvl4pPr algn="ctr" rtl="0" eaLnBrk="0" fontAlgn="base" hangingPunct="0">
        <a:spcBef>
          <a:spcPct val="0"/>
        </a:spcBef>
        <a:spcAft>
          <a:spcPct val="0"/>
        </a:spcAft>
        <a:defRPr sz="4100" b="1">
          <a:solidFill>
            <a:schemeClr val="tx2"/>
          </a:solidFill>
          <a:latin typeface="Lucida Sans Unicode" pitchFamily="34" charset="0"/>
        </a:defRPr>
      </a:lvl4pPr>
      <a:lvl5pPr algn="ctr" rtl="0" eaLnBrk="0" fontAlgn="base" hangingPunct="0">
        <a:spcBef>
          <a:spcPct val="0"/>
        </a:spcBef>
        <a:spcAft>
          <a:spcPct val="0"/>
        </a:spcAft>
        <a:defRPr sz="4100" b="1">
          <a:solidFill>
            <a:schemeClr val="tx2"/>
          </a:solidFill>
          <a:latin typeface="Lucida Sans Unicode" pitchFamily="34" charset="0"/>
        </a:defRPr>
      </a:lvl5pPr>
      <a:lvl6pPr marL="457200" algn="ctr" rtl="0" fontAlgn="base">
        <a:spcBef>
          <a:spcPct val="0"/>
        </a:spcBef>
        <a:spcAft>
          <a:spcPct val="0"/>
        </a:spcAft>
        <a:defRPr sz="4100" b="1">
          <a:solidFill>
            <a:schemeClr val="tx2"/>
          </a:solidFill>
          <a:latin typeface="Lucida Sans Unicode" pitchFamily="34" charset="0"/>
        </a:defRPr>
      </a:lvl6pPr>
      <a:lvl7pPr marL="914400" algn="ctr" rtl="0" fontAlgn="base">
        <a:spcBef>
          <a:spcPct val="0"/>
        </a:spcBef>
        <a:spcAft>
          <a:spcPct val="0"/>
        </a:spcAft>
        <a:defRPr sz="4100" b="1">
          <a:solidFill>
            <a:schemeClr val="tx2"/>
          </a:solidFill>
          <a:latin typeface="Lucida Sans Unicode" pitchFamily="34" charset="0"/>
        </a:defRPr>
      </a:lvl7pPr>
      <a:lvl8pPr marL="1371600" algn="ctr" rtl="0" fontAlgn="base">
        <a:spcBef>
          <a:spcPct val="0"/>
        </a:spcBef>
        <a:spcAft>
          <a:spcPct val="0"/>
        </a:spcAft>
        <a:defRPr sz="4100" b="1">
          <a:solidFill>
            <a:schemeClr val="tx2"/>
          </a:solidFill>
          <a:latin typeface="Lucida Sans Unicode" pitchFamily="34" charset="0"/>
        </a:defRPr>
      </a:lvl8pPr>
      <a:lvl9pPr marL="1828800" algn="ctr" rtl="0" fontAlgn="base">
        <a:spcBef>
          <a:spcPct val="0"/>
        </a:spcBef>
        <a:spcAft>
          <a:spcPct val="0"/>
        </a:spcAft>
        <a:defRPr sz="4100" b="1">
          <a:solidFill>
            <a:schemeClr val="tx2"/>
          </a:solidFill>
          <a:latin typeface="Lucida Sans Unicode" pitchFamily="34" charset="0"/>
        </a:defRPr>
      </a:lvl9pPr>
      <a:extLst/>
    </p:titleStyle>
    <p:bodyStyle>
      <a:lvl1pPr marL="365125" indent="-255588" algn="r" rtl="1" eaLnBrk="0" fontAlgn="base" hangingPunct="0">
        <a:spcBef>
          <a:spcPts val="400"/>
        </a:spcBef>
        <a:spcAft>
          <a:spcPct val="0"/>
        </a:spcAft>
        <a:buClr>
          <a:schemeClr val="accent1"/>
        </a:buClr>
        <a:buSzPct val="68000"/>
        <a:buFont typeface="Wingdings 3" pitchFamily="18" charset="2"/>
        <a:buChar char=""/>
        <a:defRPr sz="2700" kern="1200">
          <a:solidFill>
            <a:schemeClr val="tx2"/>
          </a:solidFill>
          <a:latin typeface="+mn-lt"/>
          <a:ea typeface="+mn-ea"/>
          <a:cs typeface="+mn-cs"/>
        </a:defRPr>
      </a:lvl1pPr>
      <a:lvl2pPr marL="620713" indent="-228600" algn="r" rtl="1" eaLnBrk="0" fontAlgn="base" hangingPunct="0">
        <a:spcBef>
          <a:spcPts val="325"/>
        </a:spcBef>
        <a:spcAft>
          <a:spcPct val="0"/>
        </a:spcAft>
        <a:buClr>
          <a:srgbClr val="CC0000"/>
        </a:buClr>
        <a:buFont typeface="Wingdings" pitchFamily="2" charset="2"/>
        <a:buChar char="§"/>
        <a:defRPr sz="2300" kern="1200">
          <a:solidFill>
            <a:schemeClr val="tx2"/>
          </a:solidFill>
          <a:latin typeface="+mn-lt"/>
          <a:ea typeface="+mn-ea"/>
          <a:cs typeface="+mn-cs"/>
        </a:defRPr>
      </a:lvl2pPr>
      <a:lvl3pPr marL="858838" indent="-228600" algn="r" rtl="1" eaLnBrk="0" fontAlgn="base" hangingPunct="0">
        <a:spcBef>
          <a:spcPts val="350"/>
        </a:spcBef>
        <a:spcAft>
          <a:spcPct val="0"/>
        </a:spcAft>
        <a:buClr>
          <a:srgbClr val="7ACBE0"/>
        </a:buClr>
        <a:buSzPct val="100000"/>
        <a:buFont typeface="Wingdings 2" pitchFamily="18" charset="2"/>
        <a:buChar char=""/>
        <a:defRPr sz="2100" i="1" kern="1200">
          <a:solidFill>
            <a:schemeClr val="tx2"/>
          </a:solidFill>
          <a:latin typeface="+mn-lt"/>
          <a:ea typeface="+mn-ea"/>
          <a:cs typeface="+mn-cs"/>
        </a:defRPr>
      </a:lvl3pPr>
      <a:lvl4pPr marL="1143000" indent="-228600" algn="r" rtl="1" eaLnBrk="0" fontAlgn="base" hangingPunct="0">
        <a:spcBef>
          <a:spcPts val="350"/>
        </a:spcBef>
        <a:spcAft>
          <a:spcPct val="0"/>
        </a:spcAft>
        <a:buClr>
          <a:schemeClr val="accent2"/>
        </a:buClr>
        <a:buFont typeface="Wingdings 2" pitchFamily="18" charset="2"/>
        <a:buChar char=""/>
        <a:defRPr sz="1900" kern="1200">
          <a:solidFill>
            <a:schemeClr val="tx2"/>
          </a:solidFill>
          <a:latin typeface="+mn-lt"/>
          <a:ea typeface="+mn-ea"/>
          <a:cs typeface="+mn-cs"/>
        </a:defRPr>
      </a:lvl4pPr>
      <a:lvl5pPr marL="1371600" indent="-228600" algn="r" rtl="1" eaLnBrk="0" fontAlgn="base" hangingPunct="0">
        <a:spcBef>
          <a:spcPts val="350"/>
        </a:spcBef>
        <a:spcAft>
          <a:spcPct val="0"/>
        </a:spcAft>
        <a:buClr>
          <a:schemeClr val="accent2"/>
        </a:buClr>
        <a:buFont typeface="Wingdings 2" pitchFamily="18" charset="2"/>
        <a:buChar char=""/>
        <a:defRPr kern="1200">
          <a:solidFill>
            <a:schemeClr val="tx2"/>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www.colman.ac.il/English/TeachingResearch/research_institutes/DavidWeinerCenterLaws_ProfessResp/Pages/default.aspx"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www.methodic.co.il/PublicUI/EnglishEssentials.aspx"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מלבן 3"/>
          <p:cNvSpPr>
            <a:spLocks noChangeArrowheads="1"/>
          </p:cNvSpPr>
          <p:nvPr/>
        </p:nvSpPr>
        <p:spPr bwMode="auto">
          <a:xfrm>
            <a:off x="2286000" y="152400"/>
            <a:ext cx="4470400" cy="1190625"/>
          </a:xfrm>
          <a:prstGeom prst="rect">
            <a:avLst/>
          </a:prstGeom>
          <a:noFill/>
          <a:ln w="9525">
            <a:noFill/>
            <a:miter lim="800000"/>
            <a:headEnd/>
            <a:tailEnd/>
          </a:ln>
        </p:spPr>
        <p:txBody>
          <a:bodyPr>
            <a:spAutoFit/>
          </a:bodyPr>
          <a:lstStyle/>
          <a:p>
            <a:pPr algn="ctr"/>
            <a:r>
              <a:rPr lang="en-US" sz="3600" b="1"/>
              <a:t>Developing Ethical Insights </a:t>
            </a:r>
            <a:endParaRPr lang="he-IL" sz="3600" b="1"/>
          </a:p>
        </p:txBody>
      </p:sp>
      <p:pic>
        <p:nvPicPr>
          <p:cNvPr id="14338" name="Picture 2" descr="https://encrypted-tbn3.google.com/images?q=tbn:ANd9GcRU8-LmWA2KjQiaNXZlJezoREQhCG2QUWuHcL0SxKjdwfk2TX63ag"/>
          <p:cNvPicPr>
            <a:picLocks noChangeAspect="1" noChangeArrowheads="1"/>
          </p:cNvPicPr>
          <p:nvPr/>
        </p:nvPicPr>
        <p:blipFill>
          <a:blip r:embed="rId2" cstate="print"/>
          <a:srcRect/>
          <a:stretch>
            <a:fillRect/>
          </a:stretch>
        </p:blipFill>
        <p:spPr bwMode="auto">
          <a:xfrm>
            <a:off x="2116138" y="2640013"/>
            <a:ext cx="5414962" cy="35448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mtClean="0">
                <a:effectLst/>
              </a:rPr>
              <a:t>The Way Things Happened </a:t>
            </a:r>
          </a:p>
        </p:txBody>
      </p:sp>
      <p:sp>
        <p:nvSpPr>
          <p:cNvPr id="70659" name="Rectangle 3"/>
          <p:cNvSpPr>
            <a:spLocks noGrp="1"/>
          </p:cNvSpPr>
          <p:nvPr>
            <p:ph type="body" idx="4294967295"/>
          </p:nvPr>
        </p:nvSpPr>
        <p:spPr>
          <a:xfrm>
            <a:off x="457200" y="1481138"/>
            <a:ext cx="8343900" cy="3979862"/>
          </a:xfrm>
        </p:spPr>
        <p:txBody>
          <a:bodyPr/>
          <a:lstStyle/>
          <a:p>
            <a:pPr algn="just" rtl="0">
              <a:lnSpc>
                <a:spcPct val="150000"/>
              </a:lnSpc>
            </a:pPr>
            <a:r>
              <a:rPr lang="en-US" sz="2300" dirty="0" smtClean="0"/>
              <a:t>The company then provided for us a methodical class format and a fully detailed class-plan on the theme of conflict of interest. All of Israel’s legal ethics' teachers were invited by the company to a full day of training in teaching the new format. Later, we wrote together, without the company, another fully detailed class-plan on the theme of confidentiality and privilege.</a:t>
            </a:r>
          </a:p>
        </p:txBody>
      </p:sp>
      <p:sp>
        <p:nvSpPr>
          <p:cNvPr id="70660" name="Rectangle 4"/>
          <p:cNvSpPr>
            <a:spLocks noChangeArrowheads="1"/>
          </p:cNvSpPr>
          <p:nvPr/>
        </p:nvSpPr>
        <p:spPr bwMode="auto">
          <a:xfrm>
            <a:off x="2832100" y="4559300"/>
            <a:ext cx="9144000" cy="0"/>
          </a:xfrm>
          <a:prstGeom prst="rect">
            <a:avLst/>
          </a:prstGeom>
          <a:noFill/>
          <a:ln w="9525">
            <a:noFill/>
            <a:miter lim="800000"/>
            <a:headEnd/>
            <a:tailEnd/>
          </a:ln>
          <a:effectLst/>
        </p:spPr>
        <p:txBody>
          <a:bodyPr wrap="none" anchor="ctr">
            <a:spAutoFit/>
          </a:bodyPr>
          <a:lstStyle/>
          <a:p>
            <a:endParaRPr lang="en-US"/>
          </a:p>
        </p:txBody>
      </p:sp>
      <p:sp>
        <p:nvSpPr>
          <p:cNvPr id="70661" name="Rectangle 5"/>
          <p:cNvSpPr>
            <a:spLocks/>
          </p:cNvSpPr>
          <p:nvPr/>
        </p:nvSpPr>
        <p:spPr bwMode="auto">
          <a:xfrm>
            <a:off x="636588" y="8229600"/>
            <a:ext cx="9040812" cy="711200"/>
          </a:xfrm>
          <a:prstGeom prst="rect">
            <a:avLst/>
          </a:prstGeom>
          <a:solidFill>
            <a:srgbClr val="CCFFCC"/>
          </a:solidFill>
          <a:ln w="9525">
            <a:noFill/>
            <a:miter lim="800000"/>
            <a:headEnd/>
            <a:tailEnd/>
          </a:ln>
        </p:spPr>
        <p:txBody>
          <a:bodyPr/>
          <a:lstStyle/>
          <a:p>
            <a:pPr marL="365125" indent="-255588" algn="just" eaLnBrk="0" hangingPunct="0">
              <a:spcBef>
                <a:spcPts val="400"/>
              </a:spcBef>
              <a:buClr>
                <a:schemeClr val="accent1"/>
              </a:buClr>
              <a:buSzPct val="68000"/>
              <a:buFont typeface="Wingdings 3" pitchFamily="18" charset="2"/>
              <a:buChar char=""/>
            </a:pPr>
            <a:endParaRPr lang="en-US" sz="2300" b="1" i="1" dirty="0">
              <a:solidFill>
                <a:srgbClr val="CC66FF"/>
              </a:solidFill>
              <a:latin typeface="Lucida Sans Unicode" pitchFamily="34" charset="0"/>
              <a:ea typeface="Lucida Sans Unicode" pitchFamily="34" charset="0"/>
              <a:cs typeface="Lucida Sans Unicode"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idx="4294967295"/>
          </p:nvPr>
        </p:nvSpPr>
        <p:spPr bwMode="auto">
          <a:noFill/>
        </p:spPr>
        <p:txBody>
          <a:bodyPr wrap="square" lIns="91440" tIns="45720" rIns="91440" bIns="45720" numCol="1" anchorCtr="0" compatLnSpc="1">
            <a:prstTxWarp prst="textNoShape">
              <a:avLst/>
            </a:prstTxWarp>
            <a:normAutofit fontScale="90000"/>
          </a:bodyPr>
          <a:lstStyle/>
          <a:p>
            <a:r>
              <a:rPr lang="en-US" sz="3700" dirty="0" smtClean="0">
                <a:effectLst/>
              </a:rPr>
              <a:t>The </a:t>
            </a:r>
            <a:r>
              <a:rPr lang="en-US" sz="3700" dirty="0" smtClean="0">
                <a:solidFill>
                  <a:srgbClr val="CC66FF"/>
                </a:solidFill>
                <a:effectLst/>
              </a:rPr>
              <a:t>Purpose</a:t>
            </a:r>
            <a:r>
              <a:rPr lang="en-US" sz="3700" dirty="0" smtClean="0">
                <a:effectLst/>
              </a:rPr>
              <a:t> of the Course is Developing Ethical Insight </a:t>
            </a:r>
          </a:p>
        </p:txBody>
      </p:sp>
      <p:sp>
        <p:nvSpPr>
          <p:cNvPr id="69635" name="Rectangle 3"/>
          <p:cNvSpPr>
            <a:spLocks noGrp="1"/>
          </p:cNvSpPr>
          <p:nvPr>
            <p:ph type="body" idx="4294967295"/>
          </p:nvPr>
        </p:nvSpPr>
        <p:spPr>
          <a:xfrm>
            <a:off x="457200" y="1481138"/>
            <a:ext cx="8229600" cy="4500562"/>
          </a:xfrm>
        </p:spPr>
        <p:txBody>
          <a:bodyPr/>
          <a:lstStyle/>
          <a:p>
            <a:pPr algn="just" rtl="0"/>
            <a:r>
              <a:rPr lang="en-US" smtClean="0"/>
              <a:t>Ethical insight is the capacity to discern the true nature of a situation involving an ethical dilemma. </a:t>
            </a:r>
          </a:p>
          <a:p>
            <a:pPr algn="just" rtl="0"/>
            <a:endParaRPr lang="en-US" smtClean="0"/>
          </a:p>
          <a:p>
            <a:pPr algn="just" rtl="0"/>
            <a:endParaRPr lang="en-US" smtClean="0"/>
          </a:p>
          <a:p>
            <a:pPr algn="just" rtl="0"/>
            <a:r>
              <a:rPr lang="en-US" smtClean="0"/>
              <a:t>Ethical Discretion is built on two tiers: </a:t>
            </a:r>
          </a:p>
          <a:p>
            <a:pPr lvl="1" algn="just" rtl="0"/>
            <a:r>
              <a:rPr lang="en-US" smtClean="0"/>
              <a:t>The ability to identify ethical dilemmas.</a:t>
            </a:r>
          </a:p>
          <a:p>
            <a:pPr lvl="1" algn="just" rtl="0"/>
            <a:r>
              <a:rPr lang="en-US" smtClean="0"/>
              <a:t>The ability to approach and solve the dilemma. </a:t>
            </a:r>
          </a:p>
        </p:txBody>
      </p:sp>
      <p:sp>
        <p:nvSpPr>
          <p:cNvPr id="69636" name="Rectangle 4"/>
          <p:cNvSpPr>
            <a:spLocks noChangeArrowheads="1"/>
          </p:cNvSpPr>
          <p:nvPr/>
        </p:nvSpPr>
        <p:spPr bwMode="auto">
          <a:xfrm>
            <a:off x="2832100" y="4559300"/>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dirty="0" smtClean="0">
                <a:effectLst/>
              </a:rPr>
              <a:t>The </a:t>
            </a:r>
            <a:r>
              <a:rPr lang="en-US" dirty="0" smtClean="0">
                <a:solidFill>
                  <a:srgbClr val="CC66FF"/>
                </a:solidFill>
                <a:effectLst/>
              </a:rPr>
              <a:t>Goal</a:t>
            </a:r>
            <a:r>
              <a:rPr lang="en-US" dirty="0" smtClean="0">
                <a:effectLst/>
              </a:rPr>
              <a:t> of the Course </a:t>
            </a:r>
            <a:endParaRPr lang="en-US" dirty="0" smtClean="0">
              <a:effectLst/>
            </a:endParaRPr>
          </a:p>
        </p:txBody>
      </p:sp>
      <p:sp>
        <p:nvSpPr>
          <p:cNvPr id="73731" name="Rectangle 3"/>
          <p:cNvSpPr>
            <a:spLocks noGrp="1"/>
          </p:cNvSpPr>
          <p:nvPr>
            <p:ph type="body" idx="4294967295"/>
          </p:nvPr>
        </p:nvSpPr>
        <p:spPr>
          <a:xfrm>
            <a:off x="457200" y="1481138"/>
            <a:ext cx="8229600" cy="4500562"/>
          </a:xfrm>
        </p:spPr>
        <p:txBody>
          <a:bodyPr/>
          <a:lstStyle/>
          <a:p>
            <a:pPr algn="just" rtl="0"/>
            <a:r>
              <a:rPr lang="en-US" smtClean="0"/>
              <a:t>A course graduate will have the ability to: </a:t>
            </a:r>
            <a:br>
              <a:rPr lang="en-US" smtClean="0"/>
            </a:br>
            <a:endParaRPr lang="en-US" smtClean="0"/>
          </a:p>
          <a:p>
            <a:pPr lvl="1" algn="just" rtl="0"/>
            <a:r>
              <a:rPr lang="en-US" smtClean="0"/>
              <a:t>Identify an ethical dilemma in any given situation.</a:t>
            </a:r>
          </a:p>
          <a:p>
            <a:pPr lvl="1" algn="just" rtl="0"/>
            <a:endParaRPr lang="en-US" smtClean="0"/>
          </a:p>
          <a:p>
            <a:pPr lvl="1" algn="just" rtl="0"/>
            <a:r>
              <a:rPr lang="en-US" smtClean="0"/>
              <a:t>Have the ability to define the conflicting interests/values in the situation.</a:t>
            </a:r>
          </a:p>
          <a:p>
            <a:pPr lvl="1" algn="just" rtl="0"/>
            <a:endParaRPr lang="en-US" smtClean="0"/>
          </a:p>
          <a:p>
            <a:pPr lvl="1" algn="just" rtl="0"/>
            <a:r>
              <a:rPr lang="en-US" smtClean="0"/>
              <a:t>Have the ability to detect the applicable rule.</a:t>
            </a:r>
          </a:p>
          <a:p>
            <a:pPr lvl="1" algn="just" rtl="0"/>
            <a:endParaRPr lang="en-US" smtClean="0"/>
          </a:p>
          <a:p>
            <a:pPr lvl="1" algn="just" rtl="0"/>
            <a:r>
              <a:rPr lang="en-US" smtClean="0"/>
              <a:t>Be able to elaborate and explain ways of approaching the dilemma. </a:t>
            </a:r>
          </a:p>
          <a:p>
            <a:pPr lvl="1" algn="just" rtl="0"/>
            <a:endParaRPr lang="en-US" smtClean="0"/>
          </a:p>
        </p:txBody>
      </p:sp>
      <p:sp>
        <p:nvSpPr>
          <p:cNvPr id="73732" name="Rectangle 4"/>
          <p:cNvSpPr>
            <a:spLocks noChangeArrowheads="1"/>
          </p:cNvSpPr>
          <p:nvPr/>
        </p:nvSpPr>
        <p:spPr bwMode="auto">
          <a:xfrm>
            <a:off x="2832100" y="4559300"/>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mtClean="0">
                <a:effectLst/>
              </a:rPr>
              <a:t>Basic Principles of the Course</a:t>
            </a:r>
          </a:p>
        </p:txBody>
      </p:sp>
      <p:sp>
        <p:nvSpPr>
          <p:cNvPr id="76803" name="Rectangle 3"/>
          <p:cNvSpPr>
            <a:spLocks noGrp="1"/>
          </p:cNvSpPr>
          <p:nvPr>
            <p:ph type="body" idx="4294967295"/>
          </p:nvPr>
        </p:nvSpPr>
        <p:spPr>
          <a:xfrm>
            <a:off x="457200" y="1481138"/>
            <a:ext cx="8229600" cy="4500562"/>
          </a:xfrm>
        </p:spPr>
        <p:txBody>
          <a:bodyPr/>
          <a:lstStyle/>
          <a:p>
            <a:pPr algn="just" rtl="0"/>
            <a:r>
              <a:rPr lang="en-US" sz="2300" smtClean="0"/>
              <a:t>The main purpose of the course is to develop in its students the first stage of ethical insight</a:t>
            </a:r>
          </a:p>
          <a:p>
            <a:pPr algn="just" rtl="0"/>
            <a:r>
              <a:rPr lang="en-US" sz="2300" smtClean="0"/>
              <a:t>The key theme is – facing ethical dilemmas </a:t>
            </a:r>
          </a:p>
          <a:p>
            <a:pPr algn="just" rtl="0"/>
            <a:r>
              <a:rPr lang="en-US" sz="2300" smtClean="0"/>
              <a:t>Reducing black-letter law teaching</a:t>
            </a:r>
          </a:p>
          <a:p>
            <a:pPr algn="just" rtl="0"/>
            <a:r>
              <a:rPr lang="en-US" sz="2300" smtClean="0"/>
              <a:t>The course begins with preliminary lessons on such subjects as: what is a profession, the distinction between law and ethics, the purpose of legal ethics, the disciplinary system.</a:t>
            </a:r>
          </a:p>
          <a:p>
            <a:pPr algn="just" rtl="0"/>
            <a:r>
              <a:rPr lang="en-US" sz="2300" smtClean="0"/>
              <a:t>In order to foster the development of ethical insight all specifically relevant classes should have a similar format. </a:t>
            </a:r>
          </a:p>
        </p:txBody>
      </p:sp>
      <p:sp>
        <p:nvSpPr>
          <p:cNvPr id="76804" name="Rectangle 4"/>
          <p:cNvSpPr>
            <a:spLocks noChangeArrowheads="1"/>
          </p:cNvSpPr>
          <p:nvPr/>
        </p:nvSpPr>
        <p:spPr bwMode="auto">
          <a:xfrm>
            <a:off x="2832100" y="4559300"/>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idx="4294967295"/>
          </p:nvPr>
        </p:nvSpPr>
        <p:spPr bwMode="auto">
          <a:xfrm>
            <a:off x="971550" y="274638"/>
            <a:ext cx="7791450" cy="1143000"/>
          </a:xfrm>
          <a:noFill/>
        </p:spPr>
        <p:txBody>
          <a:bodyPr wrap="square" lIns="91440" tIns="45720" rIns="91440" bIns="45720" numCol="1" anchorCtr="0" compatLnSpc="1">
            <a:prstTxWarp prst="textNoShape">
              <a:avLst/>
            </a:prstTxWarp>
            <a:normAutofit fontScale="90000"/>
          </a:bodyPr>
          <a:lstStyle/>
          <a:p>
            <a:r>
              <a:rPr lang="en-US" sz="3700" dirty="0" smtClean="0">
                <a:effectLst/>
              </a:rPr>
              <a:t>Classes specifically relevant to Ethical Insight: </a:t>
            </a:r>
            <a:endParaRPr lang="en-US" sz="3700" dirty="0" smtClean="0">
              <a:effectLst/>
            </a:endParaRPr>
          </a:p>
        </p:txBody>
      </p:sp>
      <p:sp>
        <p:nvSpPr>
          <p:cNvPr id="78851" name="Rectangle 3"/>
          <p:cNvSpPr>
            <a:spLocks noGrp="1"/>
          </p:cNvSpPr>
          <p:nvPr>
            <p:ph type="body" idx="4294967295"/>
          </p:nvPr>
        </p:nvSpPr>
        <p:spPr>
          <a:xfrm>
            <a:off x="457200" y="1481138"/>
            <a:ext cx="8229600" cy="4500562"/>
          </a:xfrm>
        </p:spPr>
        <p:txBody>
          <a:bodyPr/>
          <a:lstStyle/>
          <a:p>
            <a:pPr algn="just" rtl="0"/>
            <a:r>
              <a:rPr lang="en-US" sz="2300" smtClean="0"/>
              <a:t>In all these classes the content should come from the students. "Reverse teaching" – rather than the teacher pouring content into the students, in order to create ethical insight it is the students who produce the contents.  </a:t>
            </a:r>
          </a:p>
          <a:p>
            <a:pPr algn="just" rtl="0"/>
            <a:r>
              <a:rPr lang="en-US" sz="2300" smtClean="0"/>
              <a:t>The content from the students is produced through discussing stories/examples taken form case law, Bar Association's decisions, newspapers, or questions asked the lecturer by lawyers. </a:t>
            </a:r>
          </a:p>
          <a:p>
            <a:pPr algn="just" rtl="0"/>
            <a:r>
              <a:rPr lang="en-US" sz="2300" smtClean="0"/>
              <a:t>The stories are the anchor of learning; the ethical rules evolve from the stories not the other way around.</a:t>
            </a:r>
          </a:p>
        </p:txBody>
      </p:sp>
      <p:sp>
        <p:nvSpPr>
          <p:cNvPr id="78852" name="Rectangle 4"/>
          <p:cNvSpPr>
            <a:spLocks noChangeArrowheads="1"/>
          </p:cNvSpPr>
          <p:nvPr/>
        </p:nvSpPr>
        <p:spPr bwMode="auto">
          <a:xfrm>
            <a:off x="2832100" y="4559300"/>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idx="4294967295"/>
          </p:nvPr>
        </p:nvSpPr>
        <p:spPr bwMode="auto">
          <a:xfrm>
            <a:off x="971550" y="274638"/>
            <a:ext cx="7791450" cy="1143000"/>
          </a:xfrm>
          <a:noFill/>
        </p:spPr>
        <p:txBody>
          <a:bodyPr wrap="square" lIns="91440" tIns="45720" rIns="91440" bIns="45720" numCol="1" anchorCtr="0" compatLnSpc="1">
            <a:prstTxWarp prst="textNoShape">
              <a:avLst/>
            </a:prstTxWarp>
            <a:normAutofit fontScale="90000"/>
          </a:bodyPr>
          <a:lstStyle/>
          <a:p>
            <a:r>
              <a:rPr lang="en-US" sz="3700" dirty="0" smtClean="0">
                <a:effectLst/>
              </a:rPr>
              <a:t>Classes specifically relevant to Ethical Insight: </a:t>
            </a:r>
            <a:endParaRPr lang="en-US" sz="3700" dirty="0" smtClean="0">
              <a:effectLst/>
            </a:endParaRPr>
          </a:p>
        </p:txBody>
      </p:sp>
      <p:sp>
        <p:nvSpPr>
          <p:cNvPr id="80899" name="Rectangle 3"/>
          <p:cNvSpPr>
            <a:spLocks noGrp="1"/>
          </p:cNvSpPr>
          <p:nvPr>
            <p:ph type="body" idx="4294967295"/>
          </p:nvPr>
        </p:nvSpPr>
        <p:spPr>
          <a:xfrm>
            <a:off x="457200" y="1481138"/>
            <a:ext cx="8229600" cy="4500562"/>
          </a:xfrm>
        </p:spPr>
        <p:txBody>
          <a:bodyPr/>
          <a:lstStyle/>
          <a:p>
            <a:pPr algn="just" rtl="0"/>
            <a:r>
              <a:rPr lang="en-US" smtClean="0"/>
              <a:t>The lecture can be organized according to the order of the ethical rules. However, it is always the story and the class discussion of this story which precedes presentation of the rule.  </a:t>
            </a:r>
          </a:p>
          <a:p>
            <a:pPr algn="just" rtl="0"/>
            <a:endParaRPr lang="en-US" smtClean="0"/>
          </a:p>
          <a:p>
            <a:pPr algn="just" rtl="0"/>
            <a:r>
              <a:rPr lang="en-US" smtClean="0"/>
              <a:t>After class –the class discussion continues with more examples presented in the course’s on-line forum. </a:t>
            </a:r>
          </a:p>
        </p:txBody>
      </p:sp>
      <p:sp>
        <p:nvSpPr>
          <p:cNvPr id="80900" name="Rectangle 4"/>
          <p:cNvSpPr>
            <a:spLocks noChangeArrowheads="1"/>
          </p:cNvSpPr>
          <p:nvPr/>
        </p:nvSpPr>
        <p:spPr bwMode="auto">
          <a:xfrm>
            <a:off x="2832100" y="4559300"/>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title" idx="4294967295"/>
          </p:nvPr>
        </p:nvSpPr>
        <p:spPr bwMode="auto">
          <a:xfrm>
            <a:off x="971550" y="274638"/>
            <a:ext cx="7715250" cy="963612"/>
          </a:xfrm>
          <a:noFill/>
        </p:spPr>
        <p:txBody>
          <a:bodyPr wrap="square" lIns="91440" tIns="45720" rIns="91440" bIns="45720" numCol="1" anchorCtr="0" compatLnSpc="1">
            <a:prstTxWarp prst="textNoShape">
              <a:avLst/>
            </a:prstTxWarp>
            <a:normAutofit fontScale="90000"/>
          </a:bodyPr>
          <a:lstStyle/>
          <a:p>
            <a:r>
              <a:rPr lang="en-US" dirty="0" smtClean="0">
                <a:effectLst/>
              </a:rPr>
              <a:t>Class </a:t>
            </a:r>
            <a:r>
              <a:rPr lang="en-US" dirty="0" smtClean="0">
                <a:effectLst/>
              </a:rPr>
              <a:t>Format: Conflict of Interest</a:t>
            </a:r>
            <a:endParaRPr lang="en-US" dirty="0" smtClean="0">
              <a:effectLst/>
            </a:endParaRPr>
          </a:p>
        </p:txBody>
      </p:sp>
      <p:sp>
        <p:nvSpPr>
          <p:cNvPr id="82948" name="Rectangle 4"/>
          <p:cNvSpPr>
            <a:spLocks noChangeArrowheads="1"/>
          </p:cNvSpPr>
          <p:nvPr/>
        </p:nvSpPr>
        <p:spPr bwMode="auto">
          <a:xfrm>
            <a:off x="2832100" y="45593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83049" name="Group 105"/>
          <p:cNvGraphicFramePr>
            <a:graphicFrameLocks noGrp="1"/>
          </p:cNvGraphicFramePr>
          <p:nvPr>
            <p:ph idx="4294967295"/>
          </p:nvPr>
        </p:nvGraphicFramePr>
        <p:xfrm>
          <a:off x="485776" y="1362077"/>
          <a:ext cx="8229600" cy="4546601"/>
        </p:xfrm>
        <a:graphic>
          <a:graphicData uri="http://schemas.openxmlformats.org/drawingml/2006/table">
            <a:tbl>
              <a:tblPr/>
              <a:tblGrid>
                <a:gridCol w="4110043"/>
                <a:gridCol w="4119557"/>
              </a:tblGrid>
              <a:tr h="140126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Calibri" pitchFamily="34" charset="0"/>
                        </a:rPr>
                        <a:t>The class opens with an integrative story containing multiple conflicts of interest.</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Calibri" pitchFamily="34" charset="0"/>
                        </a:rPr>
                        <a:t>The story can be taken from previous course exams or from the Bar Association's ethics committee decisions.</a:t>
                      </a:r>
                      <a:endParaRPr kumimoji="0" lang="en-US" sz="12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Calibri" pitchFamily="34" charset="0"/>
                        </a:rPr>
                        <a:t>Opening Story, 5 minutes</a:t>
                      </a:r>
                      <a:endParaRPr kumimoji="0" lang="en-US" sz="12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570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Calibri" pitchFamily="34" charset="0"/>
                        </a:rPr>
                        <a:t>Answers are collected from the students – what type of problems they see in the story regarding representation</a:t>
                      </a:r>
                      <a:endParaRPr kumimoji="0" lang="en-US" sz="12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Calibri" pitchFamily="34" charset="0"/>
                        </a:rPr>
                        <a:t>First tier of ethical insight, 10 minutes maximum</a:t>
                      </a:r>
                      <a:endParaRPr kumimoji="0" lang="en-US" sz="12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496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Calibri" pitchFamily="34" charset="0"/>
                        </a:rPr>
                        <a:t>The theory behind the conflict of interest in general is explained.</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Calibri" pitchFamily="34" charset="0"/>
                        </a:rPr>
                        <a:t>Examples are given from other occupations/professions – public officials, judges.</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Calibri" pitchFamily="34" charset="0"/>
                        </a:rPr>
                        <a:t>Conceptualization, 10 minutes</a:t>
                      </a:r>
                      <a:endParaRPr kumimoji="0" lang="en-US" sz="12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3869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Calibri" pitchFamily="34" charset="0"/>
                        </a:rPr>
                        <a:t>For example, </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Calibri" pitchFamily="34" charset="0"/>
                        </a:rPr>
                        <a:t>Lawyers' freedom of occupation, client's autonomy to chose her own lawyer </a:t>
                      </a:r>
                      <a:r>
                        <a:rPr kumimoji="0" lang="en-US" sz="1200" b="1" i="0" u="none" strike="noStrike" cap="none" normalizeH="0" baseline="0" dirty="0" smtClean="0">
                          <a:ln>
                            <a:noFill/>
                          </a:ln>
                          <a:solidFill>
                            <a:schemeClr val="tx1"/>
                          </a:solidFill>
                          <a:effectLst/>
                          <a:latin typeface="Arial" charset="0"/>
                          <a:cs typeface="Calibri" pitchFamily="34" charset="0"/>
                        </a:rPr>
                        <a:t>v</a:t>
                      </a:r>
                      <a:r>
                        <a:rPr kumimoji="0" lang="en-US" sz="1200" b="0" i="0" u="none" strike="noStrike" cap="none" normalizeH="0" baseline="0" dirty="0" smtClean="0">
                          <a:ln>
                            <a:noFill/>
                          </a:ln>
                          <a:solidFill>
                            <a:schemeClr val="tx1"/>
                          </a:solidFill>
                          <a:effectLst/>
                          <a:latin typeface="Arial" charset="0"/>
                          <a:cs typeface="Calibri" pitchFamily="34" charset="0"/>
                        </a:rPr>
                        <a:t>. The ethical duty of loyalty to the client, confidentiality, the image of the legal profession.</a:t>
                      </a:r>
                      <a:endParaRPr kumimoji="0" lang="en-US" sz="12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Calibri" pitchFamily="34" charset="0"/>
                        </a:rPr>
                        <a:t>What are the conflicting interests in this issue regarding lawyers, 10 minutes</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mtClean="0">
                <a:effectLst/>
              </a:rPr>
              <a:t>Class Format</a:t>
            </a:r>
          </a:p>
        </p:txBody>
      </p:sp>
      <p:sp>
        <p:nvSpPr>
          <p:cNvPr id="86019" name="Rectangle 3"/>
          <p:cNvSpPr>
            <a:spLocks noChangeArrowheads="1"/>
          </p:cNvSpPr>
          <p:nvPr/>
        </p:nvSpPr>
        <p:spPr bwMode="auto">
          <a:xfrm>
            <a:off x="2832100" y="45593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86122" name="Group 106"/>
          <p:cNvGraphicFramePr>
            <a:graphicFrameLocks noGrp="1"/>
          </p:cNvGraphicFramePr>
          <p:nvPr>
            <p:ph idx="4294967295"/>
          </p:nvPr>
        </p:nvGraphicFramePr>
        <p:xfrm>
          <a:off x="457200" y="1481138"/>
          <a:ext cx="8229600" cy="4525963"/>
        </p:xfrm>
        <a:graphic>
          <a:graphicData uri="http://schemas.openxmlformats.org/drawingml/2006/table">
            <a:tbl>
              <a:tblPr/>
              <a:tblGrid>
                <a:gridCol w="4114800"/>
                <a:gridCol w="4114800"/>
              </a:tblGrid>
              <a:tr h="3421063">
                <a:tc>
                  <a:txBody>
                    <a:bodyPr/>
                    <a:lstStyle/>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Calibri" pitchFamily="34" charset="0"/>
                          <a:cs typeface="Arial" charset="0"/>
                        </a:rPr>
                        <a:t>1) Starting with example/ story</a:t>
                      </a:r>
                      <a:endParaRPr kumimoji="0" lang="en-US"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365125" marR="0" lvl="0" indent="-255588"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Calibri" pitchFamily="34" charset="0"/>
                          <a:cs typeface="Arial" charset="0"/>
                        </a:rPr>
                        <a:t>2) First tier: Collecting answers from the students –what does your instinct tells you, what will you do?</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p>
                      <a:pPr marL="365125" marR="0" lvl="0" indent="-255588"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3) Conceptualization</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p>
                      <a:pPr marL="365125" marR="0" lvl="0" indent="-255588"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4) Second tier: Explain the applicable law via the relevant rule/case law/ Bar's ethics committee decision.</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p>
                      <a:pPr marL="365125" marR="0" lvl="0" indent="-255588"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cs typeface="Arial" charset="0"/>
                      </a:endParaRPr>
                    </a:p>
                    <a:p>
                      <a:pPr marL="365125" marR="0" lvl="0" indent="-255588"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Explain the difficulties, if there are, with the relevant rule etc.</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p>
                      <a:pPr marL="365125" marR="0" lvl="0" indent="-255588"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Screen on power-point the rule/ the relevant part of the case law/ the Bar's decision.</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p>
                      <a:pPr marL="365125" marR="0" lvl="0" indent="-255588"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Allow students to fill-in the template that was provided by the teacher.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Calibri" pitchFamily="34" charset="0"/>
                          <a:cs typeface="Arial" charset="0"/>
                        </a:rPr>
                        <a:t>Group no. I of conflict of Interest</a:t>
                      </a:r>
                      <a:endParaRPr kumimoji="0" lang="en-US" sz="1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365125" marR="0" lvl="0" indent="-255588"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Calibri" pitchFamily="34" charset="0"/>
                          <a:cs typeface="Arial" charset="0"/>
                        </a:rPr>
                        <a:t>In Israel we divide the groups according to the ethical rules and then move to groups that are not included in the written rules.</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65125" marR="0" lvl="0" indent="-255588"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We have around 11 groups which take two classes of 90 minutes each to cover.</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3375">
                <a:tc>
                  <a:txBody>
                    <a:bodyPr/>
                    <a:lstStyle/>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Calibri" pitchFamily="34" charset="0"/>
                          <a:cs typeface="Arial" charset="0"/>
                        </a:rPr>
                        <a:t>Use the same steps listed above</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Calibri" pitchFamily="34" charset="0"/>
                          <a:cs typeface="Arial" charset="0"/>
                        </a:rPr>
                        <a:t>Group no. 2 of conflict of Interest etc</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1525">
                <a:tc>
                  <a:txBody>
                    <a:bodyPr/>
                    <a:lstStyle/>
                    <a:p>
                      <a:pPr marL="109538"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200" b="0" i="0" u="none" strike="noStrike" cap="none" normalizeH="0" baseline="0" dirty="0" smtClean="0">
                          <a:ln>
                            <a:noFill/>
                          </a:ln>
                          <a:solidFill>
                            <a:schemeClr val="tx1"/>
                          </a:solidFill>
                          <a:effectLst/>
                          <a:latin typeface="Arial" charset="0"/>
                          <a:ea typeface="Calibri" pitchFamily="34" charset="0"/>
                          <a:cs typeface="Arial" charset="0"/>
                        </a:rPr>
                        <a:t>Last part of the two classes: The essence of the topic + general criticism. </a:t>
                      </a:r>
                      <a:endParaRPr kumimoji="0" lang="en-US" sz="1200" b="0" i="0" u="none" strike="noStrike" cap="none" normalizeH="0" baseline="0" dirty="0" smtClean="0">
                        <a:ln>
                          <a:noFill/>
                        </a:ln>
                        <a:solidFill>
                          <a:schemeClr val="tx2"/>
                        </a:solidFill>
                        <a:effectLst/>
                        <a:latin typeface="Lucida Sans Unicode"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65125" marR="0" lvl="0" indent="-255588"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Calibri" pitchFamily="34" charset="0"/>
                          <a:cs typeface="Arial" charset="0"/>
                        </a:rPr>
                        <a:t>10 </a:t>
                      </a:r>
                      <a:r>
                        <a:rPr kumimoji="0" lang="en-US" sz="1200" b="0" i="0" u="none" strike="noStrike" cap="none" normalizeH="0" baseline="0" dirty="0" smtClean="0">
                          <a:ln>
                            <a:noFill/>
                          </a:ln>
                          <a:solidFill>
                            <a:schemeClr val="tx1"/>
                          </a:solidFill>
                          <a:effectLst/>
                          <a:latin typeface="Arial" charset="0"/>
                          <a:ea typeface="Calibri" pitchFamily="34" charset="0"/>
                          <a:cs typeface="Arial" charset="0"/>
                        </a:rPr>
                        <a:t>minutes </a:t>
                      </a:r>
                      <a:endParaRPr kumimoji="0" lang="en-US" sz="1800" b="0" i="0" u="none" strike="noStrike" cap="none" normalizeH="0" baseline="0" dirty="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idx="4294967295"/>
          </p:nvPr>
        </p:nvSpPr>
        <p:spPr bwMode="auto">
          <a:xfrm>
            <a:off x="971550" y="2332038"/>
            <a:ext cx="7715250" cy="1143000"/>
          </a:xfrm>
          <a:noFill/>
        </p:spPr>
        <p:txBody>
          <a:bodyPr wrap="square" lIns="91440" tIns="45720" rIns="91440" bIns="45720" numCol="1" anchorCtr="0" compatLnSpc="1">
            <a:prstTxWarp prst="textNoShape">
              <a:avLst/>
            </a:prstTxWarp>
          </a:bodyPr>
          <a:lstStyle/>
          <a:p>
            <a:r>
              <a:rPr lang="en-US" smtClean="0">
                <a:effectLst/>
              </a:rPr>
              <a:t>The Way Things Happened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mtClean="0">
                <a:effectLst/>
              </a:rPr>
              <a:t>The Way Things Happened </a:t>
            </a:r>
          </a:p>
        </p:txBody>
      </p:sp>
      <p:sp>
        <p:nvSpPr>
          <p:cNvPr id="61443" name="Rectangle 3"/>
          <p:cNvSpPr>
            <a:spLocks noGrp="1"/>
          </p:cNvSpPr>
          <p:nvPr>
            <p:ph type="body" idx="4294967295"/>
          </p:nvPr>
        </p:nvSpPr>
        <p:spPr>
          <a:xfrm>
            <a:off x="457200" y="1481138"/>
            <a:ext cx="8229600" cy="1871662"/>
          </a:xfrm>
        </p:spPr>
        <p:txBody>
          <a:bodyPr/>
          <a:lstStyle/>
          <a:p>
            <a:pPr algn="l" rtl="0"/>
            <a:r>
              <a:rPr lang="en-US" smtClean="0"/>
              <a:t>Our story begins 6 years ago when I first articulated the purpose of a legal ethics mandatory course - developing ethical Insight.</a:t>
            </a:r>
          </a:p>
        </p:txBody>
      </p:sp>
      <p:sp>
        <p:nvSpPr>
          <p:cNvPr id="61444" name="Rectangle 4"/>
          <p:cNvSpPr>
            <a:spLocks/>
          </p:cNvSpPr>
          <p:nvPr/>
        </p:nvSpPr>
        <p:spPr bwMode="auto">
          <a:xfrm>
            <a:off x="458788" y="3603625"/>
            <a:ext cx="8229600" cy="1871663"/>
          </a:xfrm>
          <a:prstGeom prst="rect">
            <a:avLst/>
          </a:prstGeom>
          <a:noFill/>
          <a:ln w="9525">
            <a:noFill/>
            <a:miter lim="800000"/>
            <a:headEnd/>
            <a:tailEnd/>
          </a:ln>
        </p:spPr>
        <p:txBody>
          <a:bodyPr/>
          <a:lstStyle/>
          <a:p>
            <a:pPr marL="365125" indent="-255588" eaLnBrk="0" hangingPunct="0">
              <a:spcBef>
                <a:spcPts val="400"/>
              </a:spcBef>
              <a:buClr>
                <a:schemeClr val="accent1"/>
              </a:buClr>
              <a:buSzPct val="68000"/>
              <a:buFont typeface="Wingdings 3" pitchFamily="18" charset="2"/>
              <a:buChar char=""/>
            </a:pPr>
            <a:r>
              <a:rPr lang="en-US" sz="2700">
                <a:solidFill>
                  <a:schemeClr val="tx2"/>
                </a:solidFill>
                <a:latin typeface="Lucida Sans Unicode" pitchFamily="34" charset="0"/>
              </a:rPr>
              <a:t>I first wrote about my concept in an article entitled "Teaching legal Ethics as Part of Legal Education in Israel"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mtClean="0">
                <a:effectLst/>
              </a:rPr>
              <a:t>The Way Things Happened </a:t>
            </a:r>
          </a:p>
        </p:txBody>
      </p:sp>
      <p:sp>
        <p:nvSpPr>
          <p:cNvPr id="62467" name="Rectangle 3"/>
          <p:cNvSpPr>
            <a:spLocks noGrp="1"/>
          </p:cNvSpPr>
          <p:nvPr>
            <p:ph type="body" idx="4294967295"/>
          </p:nvPr>
        </p:nvSpPr>
        <p:spPr>
          <a:xfrm>
            <a:off x="457200" y="1481138"/>
            <a:ext cx="8229600" cy="4729162"/>
          </a:xfrm>
        </p:spPr>
        <p:txBody>
          <a:bodyPr/>
          <a:lstStyle/>
          <a:p>
            <a:pPr algn="l" rtl="0"/>
            <a:r>
              <a:rPr lang="en-US" smtClean="0"/>
              <a:t>More and more legal ethics' lecturers in Israel began to implement this approach.</a:t>
            </a:r>
          </a:p>
          <a:p>
            <a:pPr algn="l" rtl="0"/>
            <a:endParaRPr lang="en-US" smtClean="0"/>
          </a:p>
          <a:p>
            <a:pPr algn="l" rtl="0"/>
            <a:r>
              <a:rPr lang="en-US" smtClean="0"/>
              <a:t>Yet, I felt that my students were not developing "enough" ethical insight. First, I blamed the students "I'm working very hard to prepare the course and they are not investing in it; they don't read class materials…"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mtClean="0">
                <a:effectLst/>
              </a:rPr>
              <a:t>The Way Things Happened </a:t>
            </a:r>
          </a:p>
        </p:txBody>
      </p:sp>
      <p:sp>
        <p:nvSpPr>
          <p:cNvPr id="63491" name="Rectangle 3"/>
          <p:cNvSpPr>
            <a:spLocks noGrp="1"/>
          </p:cNvSpPr>
          <p:nvPr>
            <p:ph type="body" idx="4294967295"/>
          </p:nvPr>
        </p:nvSpPr>
        <p:spPr>
          <a:xfrm>
            <a:off x="457200" y="1481138"/>
            <a:ext cx="8229600" cy="4729162"/>
          </a:xfrm>
        </p:spPr>
        <p:txBody>
          <a:bodyPr/>
          <a:lstStyle/>
          <a:p>
            <a:pPr algn="l" rtl="0"/>
            <a:r>
              <a:rPr lang="en-US" smtClean="0"/>
              <a:t>One day I thought "maybe I'm doing something wrong in my class; maybe I need a method to enhance the purpose of developing ethical insight.“</a:t>
            </a:r>
          </a:p>
          <a:p>
            <a:pPr algn="l" rtl="0"/>
            <a:endParaRPr lang="en-US" smtClean="0"/>
          </a:p>
          <a:p>
            <a:pPr algn="l" rtl="0"/>
            <a:r>
              <a:rPr lang="en-US" smtClean="0"/>
              <a:t> I realized that I/we need professional guidance as to teaching methods!!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mtClean="0">
                <a:effectLst/>
              </a:rPr>
              <a:t>The Way Things Happened </a:t>
            </a:r>
          </a:p>
        </p:txBody>
      </p:sp>
      <p:sp>
        <p:nvSpPr>
          <p:cNvPr id="64515" name="Rectangle 3"/>
          <p:cNvSpPr>
            <a:spLocks noGrp="1"/>
          </p:cNvSpPr>
          <p:nvPr>
            <p:ph type="body" idx="4294967295"/>
          </p:nvPr>
        </p:nvSpPr>
        <p:spPr>
          <a:xfrm>
            <a:off x="457200" y="1481138"/>
            <a:ext cx="8229600" cy="4729162"/>
          </a:xfrm>
        </p:spPr>
        <p:txBody>
          <a:bodyPr/>
          <a:lstStyle/>
          <a:p>
            <a:pPr algn="just" rtl="0">
              <a:lnSpc>
                <a:spcPct val="90000"/>
              </a:lnSpc>
            </a:pPr>
            <a:r>
              <a:rPr lang="en-US" smtClean="0"/>
              <a:t>In 2010 I co-founded the </a:t>
            </a:r>
            <a:r>
              <a:rPr lang="en-US" smtClean="0">
                <a:hlinkClick r:id="rId2"/>
              </a:rPr>
              <a:t>David Weiner Center for Lawyers Ethics and Professional Responsibility</a:t>
            </a:r>
            <a:r>
              <a:rPr lang="en-US" smtClean="0"/>
              <a:t>, Israel’s first Center for research and for the teaching of ethics and the professional responsibility of lawyers. It serves both the academic and professional communities, and aims to offer them knowledge, tools and added value in these fields. While it is located at the law school where I teach, the Center is unique in that it is a joint effort of all the 14 Law schools in Israel.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mtClean="0">
                <a:effectLst/>
              </a:rPr>
              <a:t>The Way Things Happened </a:t>
            </a:r>
          </a:p>
        </p:txBody>
      </p:sp>
      <p:sp>
        <p:nvSpPr>
          <p:cNvPr id="65539" name="Rectangle 3"/>
          <p:cNvSpPr>
            <a:spLocks noGrp="1"/>
          </p:cNvSpPr>
          <p:nvPr>
            <p:ph type="body" idx="4294967295"/>
          </p:nvPr>
        </p:nvSpPr>
        <p:spPr>
          <a:xfrm>
            <a:off x="457200" y="1481138"/>
            <a:ext cx="8229600" cy="1922462"/>
          </a:xfrm>
        </p:spPr>
        <p:txBody>
          <a:bodyPr/>
          <a:lstStyle/>
          <a:p>
            <a:pPr algn="just" rtl="0"/>
            <a:r>
              <a:rPr lang="en-US" smtClean="0">
                <a:solidFill>
                  <a:srgbClr val="000000"/>
                </a:solidFill>
                <a:latin typeface="Arial" charset="0"/>
                <a:ea typeface="Calibri" pitchFamily="34" charset="0"/>
                <a:cs typeface="Arial" charset="0"/>
              </a:rPr>
              <a:t>One of the Center</a:t>
            </a:r>
            <a:r>
              <a:rPr lang="en-US" smtClean="0">
                <a:solidFill>
                  <a:srgbClr val="000000"/>
                </a:solidFill>
                <a:ea typeface="Calibri" pitchFamily="34" charset="0"/>
                <a:cs typeface="Arial" charset="0"/>
              </a:rPr>
              <a:t>’</a:t>
            </a:r>
            <a:r>
              <a:rPr lang="en-US" smtClean="0">
                <a:solidFill>
                  <a:srgbClr val="000000"/>
                </a:solidFill>
                <a:latin typeface="Arial" charset="0"/>
                <a:ea typeface="Calibri" pitchFamily="34" charset="0"/>
                <a:cs typeface="Arial" charset="0"/>
              </a:rPr>
              <a:t>s main goals is to develop, enhance and expand the teaching of lawyers' ethics and professional responsibility within Israel</a:t>
            </a:r>
            <a:r>
              <a:rPr lang="en-US" smtClean="0">
                <a:solidFill>
                  <a:srgbClr val="000000"/>
                </a:solidFill>
                <a:ea typeface="Calibri" pitchFamily="34" charset="0"/>
                <a:cs typeface="Arial" charset="0"/>
              </a:rPr>
              <a:t>’</a:t>
            </a:r>
            <a:r>
              <a:rPr lang="en-US" smtClean="0">
                <a:solidFill>
                  <a:srgbClr val="000000"/>
                </a:solidFill>
                <a:latin typeface="Arial" charset="0"/>
                <a:ea typeface="Calibri" pitchFamily="34" charset="0"/>
                <a:cs typeface="Arial" charset="0"/>
              </a:rPr>
              <a:t>s law schools and the legal profession.</a:t>
            </a:r>
          </a:p>
        </p:txBody>
      </p:sp>
      <p:sp>
        <p:nvSpPr>
          <p:cNvPr id="65543" name="Rectangle 7"/>
          <p:cNvSpPr>
            <a:spLocks noChangeArrowheads="1"/>
          </p:cNvSpPr>
          <p:nvPr/>
        </p:nvSpPr>
        <p:spPr bwMode="auto">
          <a:xfrm>
            <a:off x="2832100" y="4559300"/>
            <a:ext cx="9144000" cy="0"/>
          </a:xfrm>
          <a:prstGeom prst="rect">
            <a:avLst/>
          </a:prstGeom>
          <a:noFill/>
          <a:ln w="9525">
            <a:noFill/>
            <a:miter lim="800000"/>
            <a:headEnd/>
            <a:tailEnd/>
          </a:ln>
          <a:effectLst/>
        </p:spPr>
        <p:txBody>
          <a:bodyPr wrap="none" anchor="ctr">
            <a:spAutoFit/>
          </a:bodyPr>
          <a:lstStyle/>
          <a:p>
            <a:endParaRPr lang="en-US"/>
          </a:p>
        </p:txBody>
      </p:sp>
      <p:pic>
        <p:nvPicPr>
          <p:cNvPr id="65542" name="תמונה 1" descr="ethics-logo[1]"/>
          <p:cNvPicPr>
            <a:picLocks noChangeAspect="1" noChangeArrowheads="1"/>
          </p:cNvPicPr>
          <p:nvPr/>
        </p:nvPicPr>
        <p:blipFill>
          <a:blip r:embed="rId2" cstate="print"/>
          <a:srcRect/>
          <a:stretch>
            <a:fillRect/>
          </a:stretch>
        </p:blipFill>
        <p:spPr bwMode="auto">
          <a:xfrm>
            <a:off x="952500" y="3568700"/>
            <a:ext cx="7502525" cy="158432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mtClean="0">
                <a:effectLst/>
              </a:rPr>
              <a:t>The Way Things Happened </a:t>
            </a:r>
          </a:p>
        </p:txBody>
      </p:sp>
      <p:sp>
        <p:nvSpPr>
          <p:cNvPr id="66563" name="Rectangle 3"/>
          <p:cNvSpPr>
            <a:spLocks noGrp="1"/>
          </p:cNvSpPr>
          <p:nvPr>
            <p:ph type="body" idx="4294967295"/>
          </p:nvPr>
        </p:nvSpPr>
        <p:spPr>
          <a:xfrm>
            <a:off x="457200" y="1481138"/>
            <a:ext cx="8229600" cy="2798762"/>
          </a:xfrm>
        </p:spPr>
        <p:txBody>
          <a:bodyPr/>
          <a:lstStyle/>
          <a:p>
            <a:pPr algn="just" rtl="0"/>
            <a:r>
              <a:rPr lang="en-US" sz="2300" dirty="0" smtClean="0">
                <a:solidFill>
                  <a:srgbClr val="000000"/>
                </a:solidFill>
                <a:latin typeface="Arial" charset="0"/>
                <a:ea typeface="Calibri" pitchFamily="34" charset="0"/>
                <a:cs typeface="Arial" charset="0"/>
              </a:rPr>
              <a:t>In 2011 the Center hired a private company that specializes in effective teaching in order to develop for us the needed method and class format.</a:t>
            </a:r>
          </a:p>
          <a:p>
            <a:pPr algn="just" rtl="0"/>
            <a:endParaRPr lang="en-US" sz="2300" dirty="0" smtClean="0">
              <a:solidFill>
                <a:srgbClr val="000000"/>
              </a:solidFill>
              <a:latin typeface="Arial" charset="0"/>
              <a:ea typeface="Calibri" pitchFamily="34" charset="0"/>
              <a:cs typeface="Arial" charset="0"/>
            </a:endParaRPr>
          </a:p>
          <a:p>
            <a:pPr algn="just" rtl="0"/>
            <a:endParaRPr lang="en-US" sz="2300" dirty="0" smtClean="0">
              <a:solidFill>
                <a:srgbClr val="000000"/>
              </a:solidFill>
              <a:latin typeface="Arial" charset="0"/>
              <a:ea typeface="Calibri" pitchFamily="34" charset="0"/>
              <a:cs typeface="Arial" charset="0"/>
            </a:endParaRPr>
          </a:p>
          <a:p>
            <a:pPr algn="just" rtl="0">
              <a:buFont typeface="Wingdings 3" pitchFamily="18" charset="2"/>
              <a:buNone/>
            </a:pPr>
            <a:r>
              <a:rPr lang="en-US" sz="2300" dirty="0" smtClean="0">
                <a:solidFill>
                  <a:srgbClr val="000000"/>
                </a:solidFill>
                <a:latin typeface="Arial" charset="0"/>
                <a:ea typeface="Calibri" pitchFamily="34" charset="0"/>
                <a:cs typeface="Arial" charset="0"/>
                <a:hlinkClick r:id="rId2"/>
              </a:rPr>
              <a:t>http://www.methodic.co.il/PublicUI/EnglishEssentials.aspx</a:t>
            </a:r>
            <a:endParaRPr lang="en-US" sz="2300" dirty="0" smtClean="0">
              <a:solidFill>
                <a:srgbClr val="000000"/>
              </a:solidFill>
              <a:latin typeface="Arial" charset="0"/>
              <a:ea typeface="Calibri" pitchFamily="34" charset="0"/>
              <a:cs typeface="Arial" charset="0"/>
            </a:endParaRPr>
          </a:p>
          <a:p>
            <a:pPr algn="just" rtl="0">
              <a:buFont typeface="Wingdings 3" pitchFamily="18" charset="2"/>
              <a:buNone/>
            </a:pPr>
            <a:endParaRPr lang="en-US" sz="2300" dirty="0" smtClean="0">
              <a:solidFill>
                <a:srgbClr val="000000"/>
              </a:solidFill>
              <a:latin typeface="Arial" charset="0"/>
              <a:ea typeface="Calibri" pitchFamily="34" charset="0"/>
              <a:cs typeface="Arial" charset="0"/>
            </a:endParaRPr>
          </a:p>
        </p:txBody>
      </p:sp>
      <p:sp>
        <p:nvSpPr>
          <p:cNvPr id="66564" name="Rectangle 4"/>
          <p:cNvSpPr>
            <a:spLocks noChangeArrowheads="1"/>
          </p:cNvSpPr>
          <p:nvPr/>
        </p:nvSpPr>
        <p:spPr bwMode="auto">
          <a:xfrm>
            <a:off x="2832100" y="4559300"/>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mtClean="0">
                <a:effectLst/>
              </a:rPr>
              <a:t>The Way Things Happened </a:t>
            </a:r>
          </a:p>
        </p:txBody>
      </p:sp>
      <p:sp>
        <p:nvSpPr>
          <p:cNvPr id="68611" name="Rectangle 3"/>
          <p:cNvSpPr>
            <a:spLocks noGrp="1"/>
          </p:cNvSpPr>
          <p:nvPr>
            <p:ph type="body" idx="4294967295"/>
          </p:nvPr>
        </p:nvSpPr>
        <p:spPr>
          <a:xfrm>
            <a:off x="457200" y="1481138"/>
            <a:ext cx="8229600" cy="2798762"/>
          </a:xfrm>
        </p:spPr>
        <p:txBody>
          <a:bodyPr/>
          <a:lstStyle/>
          <a:p>
            <a:pPr algn="just" rtl="0"/>
            <a:r>
              <a:rPr lang="en-US" sz="2300" smtClean="0"/>
              <a:t>The process took many, many hours of joint effort – legal ethics lecturers talking with the company's professionals (the head of the team had a law degree). The company had access to students' course evaluations, all my teachers' notes etc. Course drafts were continually reviewed until I was satisfied with the outcome. </a:t>
            </a:r>
          </a:p>
        </p:txBody>
      </p:sp>
      <p:sp>
        <p:nvSpPr>
          <p:cNvPr id="68612" name="Rectangle 4"/>
          <p:cNvSpPr>
            <a:spLocks noChangeArrowheads="1"/>
          </p:cNvSpPr>
          <p:nvPr/>
        </p:nvSpPr>
        <p:spPr bwMode="auto">
          <a:xfrm>
            <a:off x="2832100" y="4559300"/>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1631</TotalTime>
  <Words>1101</Words>
  <Application>Microsoft Office PowerPoint</Application>
  <PresentationFormat>‫הצגה על המסך (4:3)</PresentationFormat>
  <Paragraphs>84</Paragraphs>
  <Slides>17</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17</vt:i4>
      </vt:variant>
    </vt:vector>
  </HeadingPairs>
  <TitlesOfParts>
    <vt:vector size="18" baseType="lpstr">
      <vt:lpstr>Concourse</vt:lpstr>
      <vt:lpstr>שקופית 1</vt:lpstr>
      <vt:lpstr>The Way Things Happened </vt:lpstr>
      <vt:lpstr>The Way Things Happened </vt:lpstr>
      <vt:lpstr>The Way Things Happened </vt:lpstr>
      <vt:lpstr>The Way Things Happened </vt:lpstr>
      <vt:lpstr>The Way Things Happened </vt:lpstr>
      <vt:lpstr>The Way Things Happened </vt:lpstr>
      <vt:lpstr>The Way Things Happened </vt:lpstr>
      <vt:lpstr>The Way Things Happened </vt:lpstr>
      <vt:lpstr>The Way Things Happened </vt:lpstr>
      <vt:lpstr>The Purpose of the Course is Developing Ethical Insight </vt:lpstr>
      <vt:lpstr>The Goal of the Course </vt:lpstr>
      <vt:lpstr>Basic Principles of the Course</vt:lpstr>
      <vt:lpstr>Classes specifically relevant to Ethical Insight: </vt:lpstr>
      <vt:lpstr>Classes specifically relevant to Ethical Insight: </vt:lpstr>
      <vt:lpstr>Class Format: Conflict of Interest</vt:lpstr>
      <vt:lpstr>Class Format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נתונים על פרופסיית עורכי הדין בישראל</dc:title>
  <dc:creator>Limor</dc:creator>
  <cp:lastModifiedBy>xx</cp:lastModifiedBy>
  <cp:revision>279</cp:revision>
  <dcterms:created xsi:type="dcterms:W3CDTF">2010-10-05T06:45:45Z</dcterms:created>
  <dcterms:modified xsi:type="dcterms:W3CDTF">2012-07-04T12:24:41Z</dcterms:modified>
</cp:coreProperties>
</file>