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handoutMasterIdLst>
    <p:handoutMasterId r:id="rId27"/>
  </p:handoutMasterIdLst>
  <p:sldIdLst>
    <p:sldId id="288" r:id="rId3"/>
    <p:sldId id="275" r:id="rId4"/>
    <p:sldId id="293" r:id="rId5"/>
    <p:sldId id="295" r:id="rId6"/>
    <p:sldId id="292" r:id="rId7"/>
    <p:sldId id="298" r:id="rId8"/>
    <p:sldId id="297" r:id="rId9"/>
    <p:sldId id="299" r:id="rId10"/>
    <p:sldId id="302" r:id="rId11"/>
    <p:sldId id="301" r:id="rId12"/>
    <p:sldId id="305" r:id="rId13"/>
    <p:sldId id="309" r:id="rId14"/>
    <p:sldId id="313" r:id="rId15"/>
    <p:sldId id="306" r:id="rId16"/>
    <p:sldId id="310" r:id="rId17"/>
    <p:sldId id="307" r:id="rId18"/>
    <p:sldId id="282" r:id="rId19"/>
    <p:sldId id="283" r:id="rId20"/>
    <p:sldId id="284" r:id="rId21"/>
    <p:sldId id="308" r:id="rId22"/>
    <p:sldId id="269" r:id="rId23"/>
    <p:sldId id="281" r:id="rId24"/>
    <p:sldId id="266" r:id="rId2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65D0E14-3A4F-4780-8D33-8DA55C82E206}">
          <p14:sldIdLst>
            <p14:sldId id="288"/>
            <p14:sldId id="275"/>
            <p14:sldId id="293"/>
            <p14:sldId id="295"/>
            <p14:sldId id="292"/>
          </p14:sldIdLst>
        </p14:section>
        <p14:section name="Untitled Section" id="{47E71FDF-DC23-4334-9815-268583D53249}">
          <p14:sldIdLst>
            <p14:sldId id="298"/>
            <p14:sldId id="297"/>
            <p14:sldId id="299"/>
            <p14:sldId id="302"/>
            <p14:sldId id="301"/>
            <p14:sldId id="305"/>
            <p14:sldId id="309"/>
            <p14:sldId id="313"/>
            <p14:sldId id="306"/>
            <p14:sldId id="310"/>
            <p14:sldId id="307"/>
            <p14:sldId id="282"/>
            <p14:sldId id="283"/>
            <p14:sldId id="284"/>
            <p14:sldId id="308"/>
            <p14:sldId id="269"/>
            <p14:sldId id="281"/>
            <p14:sldId id="26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770" autoAdjust="0"/>
  </p:normalViewPr>
  <p:slideViewPr>
    <p:cSldViewPr>
      <p:cViewPr varScale="1">
        <p:scale>
          <a:sx n="85" d="100"/>
          <a:sy n="85" d="100"/>
        </p:scale>
        <p:origin x="-2364" y="-96"/>
      </p:cViewPr>
      <p:guideLst>
        <p:guide orient="horz" pos="2160"/>
        <p:guide pos="2880"/>
      </p:guideLst>
    </p:cSldViewPr>
  </p:slideViewPr>
  <p:notesTextViewPr>
    <p:cViewPr>
      <p:scale>
        <a:sx n="1" d="1"/>
        <a:sy n="1" d="1"/>
      </p:scale>
      <p:origin x="0" y="0"/>
    </p:cViewPr>
  </p:notesTextViewPr>
  <p:notesViewPr>
    <p:cSldViewPr>
      <p:cViewPr varScale="1">
        <p:scale>
          <a:sx n="98" d="100"/>
          <a:sy n="98" d="100"/>
        </p:scale>
        <p:origin x="-3648"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7BF370-0DEC-414C-8BE9-F6B2AABC871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AU"/>
        </a:p>
      </dgm:t>
    </dgm:pt>
    <dgm:pt modelId="{EB9639C4-E481-4BDC-B000-71B951ED89E1}">
      <dgm:prSet phldrT="[Text]"/>
      <dgm:spPr/>
      <dgm:t>
        <a:bodyPr/>
        <a:lstStyle/>
        <a:p>
          <a:r>
            <a:rPr lang="en-AU" dirty="0" smtClean="0"/>
            <a:t>1</a:t>
          </a:r>
          <a:endParaRPr lang="en-AU" dirty="0"/>
        </a:p>
      </dgm:t>
    </dgm:pt>
    <dgm:pt modelId="{8E9D203D-C415-4D6A-894F-12942A7553AD}" type="parTrans" cxnId="{D8E6F4E8-F95E-4245-B364-2E1379915D41}">
      <dgm:prSet/>
      <dgm:spPr/>
      <dgm:t>
        <a:bodyPr/>
        <a:lstStyle/>
        <a:p>
          <a:endParaRPr lang="en-AU"/>
        </a:p>
      </dgm:t>
    </dgm:pt>
    <dgm:pt modelId="{C54D6218-CF58-4F2F-8C48-6979BB159D6F}" type="sibTrans" cxnId="{D8E6F4E8-F95E-4245-B364-2E1379915D41}">
      <dgm:prSet/>
      <dgm:spPr/>
      <dgm:t>
        <a:bodyPr/>
        <a:lstStyle/>
        <a:p>
          <a:endParaRPr lang="en-AU"/>
        </a:p>
      </dgm:t>
    </dgm:pt>
    <dgm:pt modelId="{50642FE8-1DA0-40EA-94C4-64B6B0675DEB}">
      <dgm:prSet phldrT="[Text]"/>
      <dgm:spPr/>
      <dgm:t>
        <a:bodyPr/>
        <a:lstStyle/>
        <a:p>
          <a:r>
            <a:rPr lang="en-AU" b="1" dirty="0" smtClean="0">
              <a:latin typeface="Arial Narrow" panose="020B0606020202030204" pitchFamily="34" charset="0"/>
            </a:rPr>
            <a:t>Values</a:t>
          </a:r>
          <a:r>
            <a:rPr lang="en-AU" dirty="0" smtClean="0">
              <a:latin typeface="Arial Narrow" panose="020B0606020202030204" pitchFamily="34" charset="0"/>
            </a:rPr>
            <a:t>: appeal to widely shared values</a:t>
          </a:r>
          <a:endParaRPr lang="en-AU" dirty="0">
            <a:latin typeface="Arial Narrow" panose="020B0606020202030204" pitchFamily="34" charset="0"/>
          </a:endParaRPr>
        </a:p>
      </dgm:t>
    </dgm:pt>
    <dgm:pt modelId="{15082A6F-30B0-4154-8671-4048BFE49C23}" type="parTrans" cxnId="{CA4EB303-9B0C-400F-93B4-9AAC3B9C22D1}">
      <dgm:prSet/>
      <dgm:spPr/>
      <dgm:t>
        <a:bodyPr/>
        <a:lstStyle/>
        <a:p>
          <a:endParaRPr lang="en-AU"/>
        </a:p>
      </dgm:t>
    </dgm:pt>
    <dgm:pt modelId="{F7956E0D-BD16-4DEF-A3AA-1B5B9939DFE0}" type="sibTrans" cxnId="{CA4EB303-9B0C-400F-93B4-9AAC3B9C22D1}">
      <dgm:prSet/>
      <dgm:spPr/>
      <dgm:t>
        <a:bodyPr/>
        <a:lstStyle/>
        <a:p>
          <a:endParaRPr lang="en-AU"/>
        </a:p>
      </dgm:t>
    </dgm:pt>
    <dgm:pt modelId="{BF988913-0887-4C10-A5B7-F4B80AD79E35}">
      <dgm:prSet phldrT="[Text]"/>
      <dgm:spPr/>
      <dgm:t>
        <a:bodyPr/>
        <a:lstStyle/>
        <a:p>
          <a:r>
            <a:rPr lang="en-AU" dirty="0" smtClean="0"/>
            <a:t>2</a:t>
          </a:r>
          <a:endParaRPr lang="en-AU" dirty="0"/>
        </a:p>
      </dgm:t>
    </dgm:pt>
    <dgm:pt modelId="{1F5361D4-BBAD-48BC-974A-826671BD3593}" type="parTrans" cxnId="{F10FCF84-6618-411D-8564-73F36B6812FE}">
      <dgm:prSet/>
      <dgm:spPr/>
      <dgm:t>
        <a:bodyPr/>
        <a:lstStyle/>
        <a:p>
          <a:endParaRPr lang="en-AU"/>
        </a:p>
      </dgm:t>
    </dgm:pt>
    <dgm:pt modelId="{B892B472-569D-4859-B71A-0FE1237EFBB8}" type="sibTrans" cxnId="{F10FCF84-6618-411D-8564-73F36B6812FE}">
      <dgm:prSet/>
      <dgm:spPr/>
      <dgm:t>
        <a:bodyPr/>
        <a:lstStyle/>
        <a:p>
          <a:endParaRPr lang="en-AU"/>
        </a:p>
      </dgm:t>
    </dgm:pt>
    <dgm:pt modelId="{9DD53ACE-8A88-4D0A-9B0C-B76EC295EF91}">
      <dgm:prSet phldrT="[Text]"/>
      <dgm:spPr/>
      <dgm:t>
        <a:bodyPr/>
        <a:lstStyle/>
        <a:p>
          <a:r>
            <a:rPr lang="en-AU" b="1" dirty="0" smtClean="0">
              <a:latin typeface="Arial Narrow" panose="020B0606020202030204" pitchFamily="34" charset="0"/>
            </a:rPr>
            <a:t>Choice</a:t>
          </a:r>
          <a:r>
            <a:rPr lang="en-AU" dirty="0" smtClean="0">
              <a:latin typeface="Arial Narrow" panose="020B0606020202030204" pitchFamily="34" charset="0"/>
            </a:rPr>
            <a:t>: believe you have a choice (reflect on your history)</a:t>
          </a:r>
          <a:endParaRPr lang="en-AU" dirty="0">
            <a:latin typeface="Arial Narrow" panose="020B0606020202030204" pitchFamily="34" charset="0"/>
          </a:endParaRPr>
        </a:p>
      </dgm:t>
    </dgm:pt>
    <dgm:pt modelId="{3FFAA74B-7650-4B1F-BC5A-17EF95519BD2}" type="parTrans" cxnId="{5F43E737-ABDD-4E7D-B0AE-6AB18CAAD8B2}">
      <dgm:prSet/>
      <dgm:spPr/>
      <dgm:t>
        <a:bodyPr/>
        <a:lstStyle/>
        <a:p>
          <a:endParaRPr lang="en-AU"/>
        </a:p>
      </dgm:t>
    </dgm:pt>
    <dgm:pt modelId="{9B5B7B77-AEC8-4F47-B769-D0686F65EAC7}" type="sibTrans" cxnId="{5F43E737-ABDD-4E7D-B0AE-6AB18CAAD8B2}">
      <dgm:prSet/>
      <dgm:spPr/>
      <dgm:t>
        <a:bodyPr/>
        <a:lstStyle/>
        <a:p>
          <a:endParaRPr lang="en-AU"/>
        </a:p>
      </dgm:t>
    </dgm:pt>
    <dgm:pt modelId="{A1D6B92E-F174-4E9A-BDB5-38478CDA75DB}">
      <dgm:prSet phldrT="[Text]"/>
      <dgm:spPr/>
      <dgm:t>
        <a:bodyPr/>
        <a:lstStyle/>
        <a:p>
          <a:r>
            <a:rPr lang="en-AU" dirty="0" smtClean="0"/>
            <a:t>3</a:t>
          </a:r>
          <a:endParaRPr lang="en-AU" dirty="0"/>
        </a:p>
      </dgm:t>
    </dgm:pt>
    <dgm:pt modelId="{BA57C2DF-6B50-48AE-8226-2FAE152C01FA}" type="parTrans" cxnId="{1F1DAA25-3DE8-4E50-9D3D-7824782CB93D}">
      <dgm:prSet/>
      <dgm:spPr/>
      <dgm:t>
        <a:bodyPr/>
        <a:lstStyle/>
        <a:p>
          <a:endParaRPr lang="en-AU"/>
        </a:p>
      </dgm:t>
    </dgm:pt>
    <dgm:pt modelId="{720960D8-A8BA-4849-82D6-5DC1B170565A}" type="sibTrans" cxnId="{1F1DAA25-3DE8-4E50-9D3D-7824782CB93D}">
      <dgm:prSet/>
      <dgm:spPr/>
      <dgm:t>
        <a:bodyPr/>
        <a:lstStyle/>
        <a:p>
          <a:endParaRPr lang="en-AU"/>
        </a:p>
      </dgm:t>
    </dgm:pt>
    <dgm:pt modelId="{FA682EB8-BB25-4654-9CF3-3CE44147FE81}">
      <dgm:prSet/>
      <dgm:spPr/>
      <dgm:t>
        <a:bodyPr/>
        <a:lstStyle/>
        <a:p>
          <a:r>
            <a:rPr lang="en-AU" dirty="0" smtClean="0"/>
            <a:t>4</a:t>
          </a:r>
          <a:endParaRPr lang="en-AU" dirty="0"/>
        </a:p>
      </dgm:t>
    </dgm:pt>
    <dgm:pt modelId="{6522BC19-9BF7-46EB-8AD0-EE8F7AC7D7A3}" type="parTrans" cxnId="{5C45B924-808B-414C-A0C1-30F197ED7307}">
      <dgm:prSet/>
      <dgm:spPr/>
      <dgm:t>
        <a:bodyPr/>
        <a:lstStyle/>
        <a:p>
          <a:endParaRPr lang="en-AU"/>
        </a:p>
      </dgm:t>
    </dgm:pt>
    <dgm:pt modelId="{98395BE1-EC6A-459B-862F-4549804C9336}" type="sibTrans" cxnId="{5C45B924-808B-414C-A0C1-30F197ED7307}">
      <dgm:prSet/>
      <dgm:spPr/>
      <dgm:t>
        <a:bodyPr/>
        <a:lstStyle/>
        <a:p>
          <a:endParaRPr lang="en-AU"/>
        </a:p>
      </dgm:t>
    </dgm:pt>
    <dgm:pt modelId="{E1C21238-F238-46D0-9EDC-7D9B9EF9105E}">
      <dgm:prSet/>
      <dgm:spPr/>
      <dgm:t>
        <a:bodyPr/>
        <a:lstStyle/>
        <a:p>
          <a:r>
            <a:rPr lang="en-AU" dirty="0" smtClean="0"/>
            <a:t>5</a:t>
          </a:r>
          <a:endParaRPr lang="en-AU" dirty="0"/>
        </a:p>
      </dgm:t>
    </dgm:pt>
    <dgm:pt modelId="{797F8D25-29B7-4ADF-ADB6-3A732FD06C99}" type="parTrans" cxnId="{7DDC174D-BE60-4F45-8552-924E30E848B4}">
      <dgm:prSet/>
      <dgm:spPr/>
      <dgm:t>
        <a:bodyPr/>
        <a:lstStyle/>
        <a:p>
          <a:endParaRPr lang="en-AU"/>
        </a:p>
      </dgm:t>
    </dgm:pt>
    <dgm:pt modelId="{B662D3A1-4F70-49AD-89BB-0B8ACCA039D7}" type="sibTrans" cxnId="{7DDC174D-BE60-4F45-8552-924E30E848B4}">
      <dgm:prSet/>
      <dgm:spPr/>
      <dgm:t>
        <a:bodyPr/>
        <a:lstStyle/>
        <a:p>
          <a:endParaRPr lang="en-AU"/>
        </a:p>
      </dgm:t>
    </dgm:pt>
    <dgm:pt modelId="{BE48C9F0-FEC0-4CC2-8C53-CA283F4C33A7}">
      <dgm:prSet/>
      <dgm:spPr/>
      <dgm:t>
        <a:bodyPr/>
        <a:lstStyle/>
        <a:p>
          <a:r>
            <a:rPr lang="en-AU" dirty="0" smtClean="0"/>
            <a:t>6</a:t>
          </a:r>
          <a:endParaRPr lang="en-AU" dirty="0"/>
        </a:p>
      </dgm:t>
    </dgm:pt>
    <dgm:pt modelId="{465AEC21-F535-4C7C-AE35-7625011584CC}" type="parTrans" cxnId="{683BB04A-51D9-437A-8DD3-56F61EC7AC4A}">
      <dgm:prSet/>
      <dgm:spPr/>
      <dgm:t>
        <a:bodyPr/>
        <a:lstStyle/>
        <a:p>
          <a:endParaRPr lang="en-AU"/>
        </a:p>
      </dgm:t>
    </dgm:pt>
    <dgm:pt modelId="{2BA64A77-53D5-42AB-988C-256E1F3168EB}" type="sibTrans" cxnId="{683BB04A-51D9-437A-8DD3-56F61EC7AC4A}">
      <dgm:prSet/>
      <dgm:spPr/>
      <dgm:t>
        <a:bodyPr/>
        <a:lstStyle/>
        <a:p>
          <a:endParaRPr lang="en-AU"/>
        </a:p>
      </dgm:t>
    </dgm:pt>
    <dgm:pt modelId="{26ABB988-B5E6-4342-8B9D-E2FCC39B174F}">
      <dgm:prSet/>
      <dgm:spPr/>
      <dgm:t>
        <a:bodyPr/>
        <a:lstStyle/>
        <a:p>
          <a:r>
            <a:rPr lang="en-AU" dirty="0" smtClean="0"/>
            <a:t>7</a:t>
          </a:r>
          <a:endParaRPr lang="en-AU" dirty="0"/>
        </a:p>
      </dgm:t>
    </dgm:pt>
    <dgm:pt modelId="{3EFE4BB5-F557-47F1-AF64-6AEB9F26C9E8}" type="parTrans" cxnId="{AC3C88DE-F4F8-42B3-A349-A8899C05667D}">
      <dgm:prSet/>
      <dgm:spPr/>
      <dgm:t>
        <a:bodyPr/>
        <a:lstStyle/>
        <a:p>
          <a:endParaRPr lang="en-AU"/>
        </a:p>
      </dgm:t>
    </dgm:pt>
    <dgm:pt modelId="{4FC0E802-32F9-4DE4-9984-7B77D4F3F29A}" type="sibTrans" cxnId="{AC3C88DE-F4F8-42B3-A349-A8899C05667D}">
      <dgm:prSet/>
      <dgm:spPr/>
      <dgm:t>
        <a:bodyPr/>
        <a:lstStyle/>
        <a:p>
          <a:endParaRPr lang="en-AU"/>
        </a:p>
      </dgm:t>
    </dgm:pt>
    <dgm:pt modelId="{EE1192BB-4A51-4ED6-8429-D89D0AFA6751}">
      <dgm:prSet/>
      <dgm:spPr/>
      <dgm:t>
        <a:bodyPr/>
        <a:lstStyle/>
        <a:p>
          <a:r>
            <a:rPr lang="en-AU" b="1" dirty="0" smtClean="0">
              <a:latin typeface="Arial Narrow" panose="020B0606020202030204" pitchFamily="34" charset="0"/>
            </a:rPr>
            <a:t>Normalisation</a:t>
          </a:r>
          <a:r>
            <a:rPr lang="en-AU" dirty="0" smtClean="0">
              <a:latin typeface="Arial Narrow" panose="020B0606020202030204" pitchFamily="34" charset="0"/>
            </a:rPr>
            <a:t>: expect values conflict</a:t>
          </a:r>
          <a:endParaRPr lang="en-AU" dirty="0">
            <a:latin typeface="Arial Narrow" panose="020B0606020202030204" pitchFamily="34" charset="0"/>
          </a:endParaRPr>
        </a:p>
      </dgm:t>
    </dgm:pt>
    <dgm:pt modelId="{0337FE3B-C617-420F-9F3A-36CFA97CF25B}" type="parTrans" cxnId="{B3D06312-7708-405C-B44A-1393B7693479}">
      <dgm:prSet/>
      <dgm:spPr/>
      <dgm:t>
        <a:bodyPr/>
        <a:lstStyle/>
        <a:p>
          <a:endParaRPr lang="en-AU"/>
        </a:p>
      </dgm:t>
    </dgm:pt>
    <dgm:pt modelId="{84C8C8E9-776A-4813-8589-E75F7D95BB36}" type="sibTrans" cxnId="{B3D06312-7708-405C-B44A-1393B7693479}">
      <dgm:prSet/>
      <dgm:spPr/>
      <dgm:t>
        <a:bodyPr/>
        <a:lstStyle/>
        <a:p>
          <a:endParaRPr lang="en-AU"/>
        </a:p>
      </dgm:t>
    </dgm:pt>
    <dgm:pt modelId="{850A1B7B-4BCB-4E7D-BF85-3A577DD9E8DE}">
      <dgm:prSet/>
      <dgm:spPr/>
      <dgm:t>
        <a:bodyPr/>
        <a:lstStyle/>
        <a:p>
          <a:r>
            <a:rPr lang="en-AU" b="1" dirty="0" smtClean="0">
              <a:latin typeface="Arial Narrow" panose="020B0606020202030204" pitchFamily="34" charset="0"/>
            </a:rPr>
            <a:t>Purpose</a:t>
          </a:r>
          <a:r>
            <a:rPr lang="en-AU" dirty="0" smtClean="0">
              <a:latin typeface="Arial Narrow" panose="020B0606020202030204" pitchFamily="34" charset="0"/>
            </a:rPr>
            <a:t>: define own broad ‘purpose’; appeal to other’s</a:t>
          </a:r>
          <a:endParaRPr lang="en-AU" dirty="0">
            <a:latin typeface="Arial Narrow" panose="020B0606020202030204" pitchFamily="34" charset="0"/>
          </a:endParaRPr>
        </a:p>
      </dgm:t>
    </dgm:pt>
    <dgm:pt modelId="{C5D22205-26A3-48FF-AF11-20780D2BC11E}" type="parTrans" cxnId="{ABBBB86F-0448-4D20-AB13-4D52D284F408}">
      <dgm:prSet/>
      <dgm:spPr/>
      <dgm:t>
        <a:bodyPr/>
        <a:lstStyle/>
        <a:p>
          <a:endParaRPr lang="en-AU"/>
        </a:p>
      </dgm:t>
    </dgm:pt>
    <dgm:pt modelId="{F2691E58-D539-45FE-AA66-A939BB1A11FA}" type="sibTrans" cxnId="{ABBBB86F-0448-4D20-AB13-4D52D284F408}">
      <dgm:prSet/>
      <dgm:spPr/>
      <dgm:t>
        <a:bodyPr/>
        <a:lstStyle/>
        <a:p>
          <a:endParaRPr lang="en-AU"/>
        </a:p>
      </dgm:t>
    </dgm:pt>
    <dgm:pt modelId="{42213BAE-753B-43A4-9886-60BC9D6E3B52}">
      <dgm:prSet/>
      <dgm:spPr/>
      <dgm:t>
        <a:bodyPr/>
        <a:lstStyle/>
        <a:p>
          <a:r>
            <a:rPr lang="en-AU" b="1" dirty="0" smtClean="0">
              <a:latin typeface="Arial Narrow" panose="020B0606020202030204" pitchFamily="34" charset="0"/>
            </a:rPr>
            <a:t>Self Knowledge &amp; Alignment</a:t>
          </a:r>
          <a:r>
            <a:rPr lang="en-AU" dirty="0" smtClean="0">
              <a:latin typeface="Arial Narrow" panose="020B0606020202030204" pitchFamily="34" charset="0"/>
            </a:rPr>
            <a:t>: build on your strengths</a:t>
          </a:r>
          <a:endParaRPr lang="en-AU" dirty="0">
            <a:latin typeface="Arial Narrow" panose="020B0606020202030204" pitchFamily="34" charset="0"/>
          </a:endParaRPr>
        </a:p>
      </dgm:t>
    </dgm:pt>
    <dgm:pt modelId="{85FE3F41-4AEF-4277-95E9-33CD73880B53}" type="parTrans" cxnId="{1BD58078-963E-4883-AF81-5AC9AB8E9FBE}">
      <dgm:prSet/>
      <dgm:spPr/>
      <dgm:t>
        <a:bodyPr/>
        <a:lstStyle/>
        <a:p>
          <a:endParaRPr lang="en-AU"/>
        </a:p>
      </dgm:t>
    </dgm:pt>
    <dgm:pt modelId="{66DF04FE-822D-451B-B7CF-286AA6BEE64E}" type="sibTrans" cxnId="{1BD58078-963E-4883-AF81-5AC9AB8E9FBE}">
      <dgm:prSet/>
      <dgm:spPr/>
      <dgm:t>
        <a:bodyPr/>
        <a:lstStyle/>
        <a:p>
          <a:endParaRPr lang="en-AU"/>
        </a:p>
      </dgm:t>
    </dgm:pt>
    <dgm:pt modelId="{AA3FBCDB-415F-4D1C-8709-C0ADCA745BA7}">
      <dgm:prSet/>
      <dgm:spPr>
        <a:solidFill>
          <a:schemeClr val="accent2">
            <a:alpha val="90000"/>
          </a:schemeClr>
        </a:solidFill>
      </dgm:spPr>
      <dgm:t>
        <a:bodyPr/>
        <a:lstStyle/>
        <a:p>
          <a:r>
            <a:rPr lang="en-AU" b="1" dirty="0" smtClean="0">
              <a:latin typeface="Arial Narrow" panose="020B0606020202030204" pitchFamily="34" charset="0"/>
            </a:rPr>
            <a:t>Voice</a:t>
          </a:r>
          <a:r>
            <a:rPr lang="en-AU" dirty="0" smtClean="0">
              <a:latin typeface="Arial Narrow" panose="020B0606020202030204" pitchFamily="34" charset="0"/>
            </a:rPr>
            <a:t>: practise!</a:t>
          </a:r>
          <a:endParaRPr lang="en-AU" dirty="0">
            <a:latin typeface="Arial Narrow" panose="020B0606020202030204" pitchFamily="34" charset="0"/>
          </a:endParaRPr>
        </a:p>
      </dgm:t>
    </dgm:pt>
    <dgm:pt modelId="{A0873C69-9AA6-4272-9D1A-9BC1ACB377D5}" type="parTrans" cxnId="{B29F6897-E888-4C03-8D70-639E7A2B07E8}">
      <dgm:prSet/>
      <dgm:spPr/>
      <dgm:t>
        <a:bodyPr/>
        <a:lstStyle/>
        <a:p>
          <a:endParaRPr lang="en-AU"/>
        </a:p>
      </dgm:t>
    </dgm:pt>
    <dgm:pt modelId="{DAD5AC8B-3F86-4D67-98AB-3796570BC0B4}" type="sibTrans" cxnId="{B29F6897-E888-4C03-8D70-639E7A2B07E8}">
      <dgm:prSet/>
      <dgm:spPr/>
      <dgm:t>
        <a:bodyPr/>
        <a:lstStyle/>
        <a:p>
          <a:endParaRPr lang="en-AU"/>
        </a:p>
      </dgm:t>
    </dgm:pt>
    <dgm:pt modelId="{5D6E735D-CE88-4458-9686-58F0538BD854}">
      <dgm:prSet/>
      <dgm:spPr>
        <a:solidFill>
          <a:schemeClr val="accent2">
            <a:alpha val="90000"/>
          </a:schemeClr>
        </a:solidFill>
      </dgm:spPr>
      <dgm:t>
        <a:bodyPr/>
        <a:lstStyle/>
        <a:p>
          <a:r>
            <a:rPr lang="en-AU" b="1" dirty="0" smtClean="0">
              <a:latin typeface="Arial Narrow" panose="020B0606020202030204" pitchFamily="34" charset="0"/>
            </a:rPr>
            <a:t>Reasons and Rationalisations</a:t>
          </a:r>
          <a:r>
            <a:rPr lang="en-AU" dirty="0" smtClean="0">
              <a:latin typeface="Arial Narrow" panose="020B0606020202030204" pitchFamily="34" charset="0"/>
            </a:rPr>
            <a:t>: anticipate these</a:t>
          </a:r>
          <a:endParaRPr lang="en-AU" dirty="0">
            <a:latin typeface="Arial Narrow" panose="020B0606020202030204" pitchFamily="34" charset="0"/>
          </a:endParaRPr>
        </a:p>
      </dgm:t>
    </dgm:pt>
    <dgm:pt modelId="{60B7C28B-2331-4FDF-87BA-BCCDF4AFF65E}" type="parTrans" cxnId="{1DBDFAB0-C469-490F-8F84-CADF54D1127A}">
      <dgm:prSet/>
      <dgm:spPr/>
      <dgm:t>
        <a:bodyPr/>
        <a:lstStyle/>
        <a:p>
          <a:endParaRPr lang="en-AU"/>
        </a:p>
      </dgm:t>
    </dgm:pt>
    <dgm:pt modelId="{618886D2-93CE-4D19-B70B-E85C261C85BE}" type="sibTrans" cxnId="{1DBDFAB0-C469-490F-8F84-CADF54D1127A}">
      <dgm:prSet/>
      <dgm:spPr/>
      <dgm:t>
        <a:bodyPr/>
        <a:lstStyle/>
        <a:p>
          <a:endParaRPr lang="en-AU"/>
        </a:p>
      </dgm:t>
    </dgm:pt>
    <dgm:pt modelId="{8277FCDB-0D79-470B-B313-0F55DD6C2B02}" type="pres">
      <dgm:prSet presAssocID="{217BF370-0DEC-414C-8BE9-F6B2AABC8710}" presName="linearFlow" presStyleCnt="0">
        <dgm:presLayoutVars>
          <dgm:dir/>
          <dgm:animLvl val="lvl"/>
          <dgm:resizeHandles val="exact"/>
        </dgm:presLayoutVars>
      </dgm:prSet>
      <dgm:spPr/>
      <dgm:t>
        <a:bodyPr/>
        <a:lstStyle/>
        <a:p>
          <a:endParaRPr lang="en-AU"/>
        </a:p>
      </dgm:t>
    </dgm:pt>
    <dgm:pt modelId="{11B6F1D2-0C72-41C2-B8C7-9BBB8B023625}" type="pres">
      <dgm:prSet presAssocID="{EB9639C4-E481-4BDC-B000-71B951ED89E1}" presName="composite" presStyleCnt="0"/>
      <dgm:spPr/>
    </dgm:pt>
    <dgm:pt modelId="{D341001A-778C-4B1D-8A51-3848B55AFABB}" type="pres">
      <dgm:prSet presAssocID="{EB9639C4-E481-4BDC-B000-71B951ED89E1}" presName="parentText" presStyleLbl="alignNode1" presStyleIdx="0" presStyleCnt="7">
        <dgm:presLayoutVars>
          <dgm:chMax val="1"/>
          <dgm:bulletEnabled val="1"/>
        </dgm:presLayoutVars>
      </dgm:prSet>
      <dgm:spPr/>
      <dgm:t>
        <a:bodyPr/>
        <a:lstStyle/>
        <a:p>
          <a:endParaRPr lang="en-AU"/>
        </a:p>
      </dgm:t>
    </dgm:pt>
    <dgm:pt modelId="{7D558EF5-F16E-4D62-8D8B-C35CBB3222CA}" type="pres">
      <dgm:prSet presAssocID="{EB9639C4-E481-4BDC-B000-71B951ED89E1}" presName="descendantText" presStyleLbl="alignAcc1" presStyleIdx="0" presStyleCnt="7">
        <dgm:presLayoutVars>
          <dgm:bulletEnabled val="1"/>
        </dgm:presLayoutVars>
      </dgm:prSet>
      <dgm:spPr/>
      <dgm:t>
        <a:bodyPr/>
        <a:lstStyle/>
        <a:p>
          <a:endParaRPr lang="en-AU"/>
        </a:p>
      </dgm:t>
    </dgm:pt>
    <dgm:pt modelId="{CCC8AAEF-4CD3-4AC4-B94C-25B4774BAD37}" type="pres">
      <dgm:prSet presAssocID="{C54D6218-CF58-4F2F-8C48-6979BB159D6F}" presName="sp" presStyleCnt="0"/>
      <dgm:spPr/>
    </dgm:pt>
    <dgm:pt modelId="{DD6BB999-CAF9-4BC0-AB31-BAA52EE6C266}" type="pres">
      <dgm:prSet presAssocID="{BF988913-0887-4C10-A5B7-F4B80AD79E35}" presName="composite" presStyleCnt="0"/>
      <dgm:spPr/>
    </dgm:pt>
    <dgm:pt modelId="{1D64CBA0-9A8B-48CC-8556-AF948AC44490}" type="pres">
      <dgm:prSet presAssocID="{BF988913-0887-4C10-A5B7-F4B80AD79E35}" presName="parentText" presStyleLbl="alignNode1" presStyleIdx="1" presStyleCnt="7">
        <dgm:presLayoutVars>
          <dgm:chMax val="1"/>
          <dgm:bulletEnabled val="1"/>
        </dgm:presLayoutVars>
      </dgm:prSet>
      <dgm:spPr/>
      <dgm:t>
        <a:bodyPr/>
        <a:lstStyle/>
        <a:p>
          <a:endParaRPr lang="en-AU"/>
        </a:p>
      </dgm:t>
    </dgm:pt>
    <dgm:pt modelId="{0D0488FF-C632-4BAF-B600-B926561AA842}" type="pres">
      <dgm:prSet presAssocID="{BF988913-0887-4C10-A5B7-F4B80AD79E35}" presName="descendantText" presStyleLbl="alignAcc1" presStyleIdx="1" presStyleCnt="7">
        <dgm:presLayoutVars>
          <dgm:bulletEnabled val="1"/>
        </dgm:presLayoutVars>
      </dgm:prSet>
      <dgm:spPr/>
      <dgm:t>
        <a:bodyPr/>
        <a:lstStyle/>
        <a:p>
          <a:endParaRPr lang="en-AU"/>
        </a:p>
      </dgm:t>
    </dgm:pt>
    <dgm:pt modelId="{1007A505-26B8-46B3-BE21-34EC050EC602}" type="pres">
      <dgm:prSet presAssocID="{B892B472-569D-4859-B71A-0FE1237EFBB8}" presName="sp" presStyleCnt="0"/>
      <dgm:spPr/>
    </dgm:pt>
    <dgm:pt modelId="{214D3D76-86B3-481A-BCF0-190E3C9F5414}" type="pres">
      <dgm:prSet presAssocID="{A1D6B92E-F174-4E9A-BDB5-38478CDA75DB}" presName="composite" presStyleCnt="0"/>
      <dgm:spPr/>
    </dgm:pt>
    <dgm:pt modelId="{7955273D-E939-43AE-9FAF-10B362C7A0CD}" type="pres">
      <dgm:prSet presAssocID="{A1D6B92E-F174-4E9A-BDB5-38478CDA75DB}" presName="parentText" presStyleLbl="alignNode1" presStyleIdx="2" presStyleCnt="7">
        <dgm:presLayoutVars>
          <dgm:chMax val="1"/>
          <dgm:bulletEnabled val="1"/>
        </dgm:presLayoutVars>
      </dgm:prSet>
      <dgm:spPr/>
      <dgm:t>
        <a:bodyPr/>
        <a:lstStyle/>
        <a:p>
          <a:endParaRPr lang="en-AU"/>
        </a:p>
      </dgm:t>
    </dgm:pt>
    <dgm:pt modelId="{4E22E24F-FBCE-4647-9E8A-BA18BFA5DC60}" type="pres">
      <dgm:prSet presAssocID="{A1D6B92E-F174-4E9A-BDB5-38478CDA75DB}" presName="descendantText" presStyleLbl="alignAcc1" presStyleIdx="2" presStyleCnt="7">
        <dgm:presLayoutVars>
          <dgm:bulletEnabled val="1"/>
        </dgm:presLayoutVars>
      </dgm:prSet>
      <dgm:spPr/>
      <dgm:t>
        <a:bodyPr/>
        <a:lstStyle/>
        <a:p>
          <a:endParaRPr lang="en-AU"/>
        </a:p>
      </dgm:t>
    </dgm:pt>
    <dgm:pt modelId="{2D978ED5-F9C7-4B84-B5DE-C82E8ED8F940}" type="pres">
      <dgm:prSet presAssocID="{720960D8-A8BA-4849-82D6-5DC1B170565A}" presName="sp" presStyleCnt="0"/>
      <dgm:spPr/>
    </dgm:pt>
    <dgm:pt modelId="{AA682DC0-AD31-428B-A69F-E4CB90551646}" type="pres">
      <dgm:prSet presAssocID="{FA682EB8-BB25-4654-9CF3-3CE44147FE81}" presName="composite" presStyleCnt="0"/>
      <dgm:spPr/>
    </dgm:pt>
    <dgm:pt modelId="{F7A789D0-EB3B-44C0-9745-BB2ECB1F76D5}" type="pres">
      <dgm:prSet presAssocID="{FA682EB8-BB25-4654-9CF3-3CE44147FE81}" presName="parentText" presStyleLbl="alignNode1" presStyleIdx="3" presStyleCnt="7">
        <dgm:presLayoutVars>
          <dgm:chMax val="1"/>
          <dgm:bulletEnabled val="1"/>
        </dgm:presLayoutVars>
      </dgm:prSet>
      <dgm:spPr/>
      <dgm:t>
        <a:bodyPr/>
        <a:lstStyle/>
        <a:p>
          <a:endParaRPr lang="en-AU"/>
        </a:p>
      </dgm:t>
    </dgm:pt>
    <dgm:pt modelId="{7B6FD950-B189-4B55-BAE0-4DE24D006792}" type="pres">
      <dgm:prSet presAssocID="{FA682EB8-BB25-4654-9CF3-3CE44147FE81}" presName="descendantText" presStyleLbl="alignAcc1" presStyleIdx="3" presStyleCnt="7">
        <dgm:presLayoutVars>
          <dgm:bulletEnabled val="1"/>
        </dgm:presLayoutVars>
      </dgm:prSet>
      <dgm:spPr/>
      <dgm:t>
        <a:bodyPr/>
        <a:lstStyle/>
        <a:p>
          <a:endParaRPr lang="en-AU"/>
        </a:p>
      </dgm:t>
    </dgm:pt>
    <dgm:pt modelId="{E4CB626B-EB5C-4E8E-A21A-3764BB0553D5}" type="pres">
      <dgm:prSet presAssocID="{98395BE1-EC6A-459B-862F-4549804C9336}" presName="sp" presStyleCnt="0"/>
      <dgm:spPr/>
    </dgm:pt>
    <dgm:pt modelId="{26D55B80-1874-4DDE-9BA0-5879D49F84EB}" type="pres">
      <dgm:prSet presAssocID="{E1C21238-F238-46D0-9EDC-7D9B9EF9105E}" presName="composite" presStyleCnt="0"/>
      <dgm:spPr/>
    </dgm:pt>
    <dgm:pt modelId="{7E2F622B-B955-4222-A754-42B17495BB50}" type="pres">
      <dgm:prSet presAssocID="{E1C21238-F238-46D0-9EDC-7D9B9EF9105E}" presName="parentText" presStyleLbl="alignNode1" presStyleIdx="4" presStyleCnt="7">
        <dgm:presLayoutVars>
          <dgm:chMax val="1"/>
          <dgm:bulletEnabled val="1"/>
        </dgm:presLayoutVars>
      </dgm:prSet>
      <dgm:spPr/>
      <dgm:t>
        <a:bodyPr/>
        <a:lstStyle/>
        <a:p>
          <a:endParaRPr lang="en-AU"/>
        </a:p>
      </dgm:t>
    </dgm:pt>
    <dgm:pt modelId="{7A5A19BA-EB6A-442A-9494-D9BD180E3737}" type="pres">
      <dgm:prSet presAssocID="{E1C21238-F238-46D0-9EDC-7D9B9EF9105E}" presName="descendantText" presStyleLbl="alignAcc1" presStyleIdx="4" presStyleCnt="7">
        <dgm:presLayoutVars>
          <dgm:bulletEnabled val="1"/>
        </dgm:presLayoutVars>
      </dgm:prSet>
      <dgm:spPr/>
      <dgm:t>
        <a:bodyPr/>
        <a:lstStyle/>
        <a:p>
          <a:endParaRPr lang="en-AU"/>
        </a:p>
      </dgm:t>
    </dgm:pt>
    <dgm:pt modelId="{1AF0DBD4-FE80-422A-A423-86AA4E657681}" type="pres">
      <dgm:prSet presAssocID="{B662D3A1-4F70-49AD-89BB-0B8ACCA039D7}" presName="sp" presStyleCnt="0"/>
      <dgm:spPr/>
    </dgm:pt>
    <dgm:pt modelId="{1F5A47E8-B220-4D31-980A-E84587E32A04}" type="pres">
      <dgm:prSet presAssocID="{BE48C9F0-FEC0-4CC2-8C53-CA283F4C33A7}" presName="composite" presStyleCnt="0"/>
      <dgm:spPr/>
    </dgm:pt>
    <dgm:pt modelId="{56649238-9418-47C7-8C66-B3773FAE35D9}" type="pres">
      <dgm:prSet presAssocID="{BE48C9F0-FEC0-4CC2-8C53-CA283F4C33A7}" presName="parentText" presStyleLbl="alignNode1" presStyleIdx="5" presStyleCnt="7">
        <dgm:presLayoutVars>
          <dgm:chMax val="1"/>
          <dgm:bulletEnabled val="1"/>
        </dgm:presLayoutVars>
      </dgm:prSet>
      <dgm:spPr/>
      <dgm:t>
        <a:bodyPr/>
        <a:lstStyle/>
        <a:p>
          <a:endParaRPr lang="en-AU"/>
        </a:p>
      </dgm:t>
    </dgm:pt>
    <dgm:pt modelId="{427F94D7-1E8F-4373-B073-EF14B1801326}" type="pres">
      <dgm:prSet presAssocID="{BE48C9F0-FEC0-4CC2-8C53-CA283F4C33A7}" presName="descendantText" presStyleLbl="alignAcc1" presStyleIdx="5" presStyleCnt="7" custLinFactY="33313" custLinFactNeighborX="-1310" custLinFactNeighborY="100000">
        <dgm:presLayoutVars>
          <dgm:bulletEnabled val="1"/>
        </dgm:presLayoutVars>
      </dgm:prSet>
      <dgm:spPr/>
      <dgm:t>
        <a:bodyPr/>
        <a:lstStyle/>
        <a:p>
          <a:endParaRPr lang="en-AU"/>
        </a:p>
      </dgm:t>
    </dgm:pt>
    <dgm:pt modelId="{42795CA7-6CC8-44B5-B0D2-8D1FC43FEB16}" type="pres">
      <dgm:prSet presAssocID="{2BA64A77-53D5-42AB-988C-256E1F3168EB}" presName="sp" presStyleCnt="0"/>
      <dgm:spPr/>
    </dgm:pt>
    <dgm:pt modelId="{F889B6D0-21AC-4499-8A31-2C19CB2C44EC}" type="pres">
      <dgm:prSet presAssocID="{26ABB988-B5E6-4342-8B9D-E2FCC39B174F}" presName="composite" presStyleCnt="0"/>
      <dgm:spPr/>
    </dgm:pt>
    <dgm:pt modelId="{5BFD9B08-6841-4919-9081-AC3393C285E2}" type="pres">
      <dgm:prSet presAssocID="{26ABB988-B5E6-4342-8B9D-E2FCC39B174F}" presName="parentText" presStyleLbl="alignNode1" presStyleIdx="6" presStyleCnt="7">
        <dgm:presLayoutVars>
          <dgm:chMax val="1"/>
          <dgm:bulletEnabled val="1"/>
        </dgm:presLayoutVars>
      </dgm:prSet>
      <dgm:spPr/>
      <dgm:t>
        <a:bodyPr/>
        <a:lstStyle/>
        <a:p>
          <a:endParaRPr lang="en-AU"/>
        </a:p>
      </dgm:t>
    </dgm:pt>
    <dgm:pt modelId="{E36CBE22-5D57-4AE4-BAAA-85372920472E}" type="pres">
      <dgm:prSet presAssocID="{26ABB988-B5E6-4342-8B9D-E2FCC39B174F}" presName="descendantText" presStyleLbl="alignAcc1" presStyleIdx="6" presStyleCnt="7" custLinFactY="-32398" custLinFactNeighborX="-381" custLinFactNeighborY="-100000">
        <dgm:presLayoutVars>
          <dgm:bulletEnabled val="1"/>
        </dgm:presLayoutVars>
      </dgm:prSet>
      <dgm:spPr/>
      <dgm:t>
        <a:bodyPr/>
        <a:lstStyle/>
        <a:p>
          <a:endParaRPr lang="en-AU"/>
        </a:p>
      </dgm:t>
    </dgm:pt>
  </dgm:ptLst>
  <dgm:cxnLst>
    <dgm:cxn modelId="{9CFE100A-68BE-4DD0-91E5-70F969373B03}" type="presOf" srcId="{50642FE8-1DA0-40EA-94C4-64B6B0675DEB}" destId="{7D558EF5-F16E-4D62-8D8B-C35CBB3222CA}" srcOrd="0" destOrd="0" presId="urn:microsoft.com/office/officeart/2005/8/layout/chevron2"/>
    <dgm:cxn modelId="{BD11ACC3-B27B-4711-9814-71A7670C9114}" type="presOf" srcId="{42213BAE-753B-43A4-9886-60BC9D6E3B52}" destId="{7A5A19BA-EB6A-442A-9494-D9BD180E3737}" srcOrd="0" destOrd="0" presId="urn:microsoft.com/office/officeart/2005/8/layout/chevron2"/>
    <dgm:cxn modelId="{2B206873-5E1C-4B86-83DF-CAAF032989FD}" type="presOf" srcId="{26ABB988-B5E6-4342-8B9D-E2FCC39B174F}" destId="{5BFD9B08-6841-4919-9081-AC3393C285E2}" srcOrd="0" destOrd="0" presId="urn:microsoft.com/office/officeart/2005/8/layout/chevron2"/>
    <dgm:cxn modelId="{1CDBEDB7-A810-4043-8DB7-85FA6958B050}" type="presOf" srcId="{BE48C9F0-FEC0-4CC2-8C53-CA283F4C33A7}" destId="{56649238-9418-47C7-8C66-B3773FAE35D9}" srcOrd="0" destOrd="0" presId="urn:microsoft.com/office/officeart/2005/8/layout/chevron2"/>
    <dgm:cxn modelId="{A127B36D-769F-4DB5-8BA2-E768621EABAF}" type="presOf" srcId="{5D6E735D-CE88-4458-9686-58F0538BD854}" destId="{E36CBE22-5D57-4AE4-BAAA-85372920472E}" srcOrd="0" destOrd="0" presId="urn:microsoft.com/office/officeart/2005/8/layout/chevron2"/>
    <dgm:cxn modelId="{A752E502-BD25-464F-9769-193D6773B916}" type="presOf" srcId="{850A1B7B-4BCB-4E7D-BF85-3A577DD9E8DE}" destId="{7B6FD950-B189-4B55-BAE0-4DE24D006792}" srcOrd="0" destOrd="0" presId="urn:microsoft.com/office/officeart/2005/8/layout/chevron2"/>
    <dgm:cxn modelId="{AC3C88DE-F4F8-42B3-A349-A8899C05667D}" srcId="{217BF370-0DEC-414C-8BE9-F6B2AABC8710}" destId="{26ABB988-B5E6-4342-8B9D-E2FCC39B174F}" srcOrd="6" destOrd="0" parTransId="{3EFE4BB5-F557-47F1-AF64-6AEB9F26C9E8}" sibTransId="{4FC0E802-32F9-4DE4-9984-7B77D4F3F29A}"/>
    <dgm:cxn modelId="{1F1FE9EE-9408-41AF-B18A-6AABDEF33A2D}" type="presOf" srcId="{A1D6B92E-F174-4E9A-BDB5-38478CDA75DB}" destId="{7955273D-E939-43AE-9FAF-10B362C7A0CD}" srcOrd="0" destOrd="0" presId="urn:microsoft.com/office/officeart/2005/8/layout/chevron2"/>
    <dgm:cxn modelId="{92EBA0DA-FAD8-4947-87AA-6FF7BF60ADD5}" type="presOf" srcId="{FA682EB8-BB25-4654-9CF3-3CE44147FE81}" destId="{F7A789D0-EB3B-44C0-9745-BB2ECB1F76D5}" srcOrd="0" destOrd="0" presId="urn:microsoft.com/office/officeart/2005/8/layout/chevron2"/>
    <dgm:cxn modelId="{F10FCF84-6618-411D-8564-73F36B6812FE}" srcId="{217BF370-0DEC-414C-8BE9-F6B2AABC8710}" destId="{BF988913-0887-4C10-A5B7-F4B80AD79E35}" srcOrd="1" destOrd="0" parTransId="{1F5361D4-BBAD-48BC-974A-826671BD3593}" sibTransId="{B892B472-569D-4859-B71A-0FE1237EFBB8}"/>
    <dgm:cxn modelId="{FBD36164-76F6-4209-989C-7E3F655C26C8}" type="presOf" srcId="{AA3FBCDB-415F-4D1C-8709-C0ADCA745BA7}" destId="{427F94D7-1E8F-4373-B073-EF14B1801326}" srcOrd="0" destOrd="0" presId="urn:microsoft.com/office/officeart/2005/8/layout/chevron2"/>
    <dgm:cxn modelId="{A3287C31-38A9-403E-B1B2-CF0A5B0A7F1C}" type="presOf" srcId="{EE1192BB-4A51-4ED6-8429-D89D0AFA6751}" destId="{4E22E24F-FBCE-4647-9E8A-BA18BFA5DC60}" srcOrd="0" destOrd="0" presId="urn:microsoft.com/office/officeart/2005/8/layout/chevron2"/>
    <dgm:cxn modelId="{9984ED16-5305-42F5-9FC5-55E3D5594A8E}" type="presOf" srcId="{9DD53ACE-8A88-4D0A-9B0C-B76EC295EF91}" destId="{0D0488FF-C632-4BAF-B600-B926561AA842}" srcOrd="0" destOrd="0" presId="urn:microsoft.com/office/officeart/2005/8/layout/chevron2"/>
    <dgm:cxn modelId="{D8E6F4E8-F95E-4245-B364-2E1379915D41}" srcId="{217BF370-0DEC-414C-8BE9-F6B2AABC8710}" destId="{EB9639C4-E481-4BDC-B000-71B951ED89E1}" srcOrd="0" destOrd="0" parTransId="{8E9D203D-C415-4D6A-894F-12942A7553AD}" sibTransId="{C54D6218-CF58-4F2F-8C48-6979BB159D6F}"/>
    <dgm:cxn modelId="{1F1DAA25-3DE8-4E50-9D3D-7824782CB93D}" srcId="{217BF370-0DEC-414C-8BE9-F6B2AABC8710}" destId="{A1D6B92E-F174-4E9A-BDB5-38478CDA75DB}" srcOrd="2" destOrd="0" parTransId="{BA57C2DF-6B50-48AE-8226-2FAE152C01FA}" sibTransId="{720960D8-A8BA-4849-82D6-5DC1B170565A}"/>
    <dgm:cxn modelId="{36497651-44AB-441A-B50C-1023E053198C}" type="presOf" srcId="{BF988913-0887-4C10-A5B7-F4B80AD79E35}" destId="{1D64CBA0-9A8B-48CC-8556-AF948AC44490}" srcOrd="0" destOrd="0" presId="urn:microsoft.com/office/officeart/2005/8/layout/chevron2"/>
    <dgm:cxn modelId="{683BB04A-51D9-437A-8DD3-56F61EC7AC4A}" srcId="{217BF370-0DEC-414C-8BE9-F6B2AABC8710}" destId="{BE48C9F0-FEC0-4CC2-8C53-CA283F4C33A7}" srcOrd="5" destOrd="0" parTransId="{465AEC21-F535-4C7C-AE35-7625011584CC}" sibTransId="{2BA64A77-53D5-42AB-988C-256E1F3168EB}"/>
    <dgm:cxn modelId="{5F43E737-ABDD-4E7D-B0AE-6AB18CAAD8B2}" srcId="{BF988913-0887-4C10-A5B7-F4B80AD79E35}" destId="{9DD53ACE-8A88-4D0A-9B0C-B76EC295EF91}" srcOrd="0" destOrd="0" parTransId="{3FFAA74B-7650-4B1F-BC5A-17EF95519BD2}" sibTransId="{9B5B7B77-AEC8-4F47-B769-D0686F65EAC7}"/>
    <dgm:cxn modelId="{7DDC174D-BE60-4F45-8552-924E30E848B4}" srcId="{217BF370-0DEC-414C-8BE9-F6B2AABC8710}" destId="{E1C21238-F238-46D0-9EDC-7D9B9EF9105E}" srcOrd="4" destOrd="0" parTransId="{797F8D25-29B7-4ADF-ADB6-3A732FD06C99}" sibTransId="{B662D3A1-4F70-49AD-89BB-0B8ACCA039D7}"/>
    <dgm:cxn modelId="{CA4EB303-9B0C-400F-93B4-9AAC3B9C22D1}" srcId="{EB9639C4-E481-4BDC-B000-71B951ED89E1}" destId="{50642FE8-1DA0-40EA-94C4-64B6B0675DEB}" srcOrd="0" destOrd="0" parTransId="{15082A6F-30B0-4154-8671-4048BFE49C23}" sibTransId="{F7956E0D-BD16-4DEF-A3AA-1B5B9939DFE0}"/>
    <dgm:cxn modelId="{62DA8812-847F-4F7F-84BE-68CE3F0E3B06}" type="presOf" srcId="{EB9639C4-E481-4BDC-B000-71B951ED89E1}" destId="{D341001A-778C-4B1D-8A51-3848B55AFABB}" srcOrd="0" destOrd="0" presId="urn:microsoft.com/office/officeart/2005/8/layout/chevron2"/>
    <dgm:cxn modelId="{B3D06312-7708-405C-B44A-1393B7693479}" srcId="{A1D6B92E-F174-4E9A-BDB5-38478CDA75DB}" destId="{EE1192BB-4A51-4ED6-8429-D89D0AFA6751}" srcOrd="0" destOrd="0" parTransId="{0337FE3B-C617-420F-9F3A-36CFA97CF25B}" sibTransId="{84C8C8E9-776A-4813-8589-E75F7D95BB36}"/>
    <dgm:cxn modelId="{1BD58078-963E-4883-AF81-5AC9AB8E9FBE}" srcId="{E1C21238-F238-46D0-9EDC-7D9B9EF9105E}" destId="{42213BAE-753B-43A4-9886-60BC9D6E3B52}" srcOrd="0" destOrd="0" parTransId="{85FE3F41-4AEF-4277-95E9-33CD73880B53}" sibTransId="{66DF04FE-822D-451B-B7CF-286AA6BEE64E}"/>
    <dgm:cxn modelId="{9FC6B89E-11CA-41D4-BF78-6667C68B1BC9}" type="presOf" srcId="{217BF370-0DEC-414C-8BE9-F6B2AABC8710}" destId="{8277FCDB-0D79-470B-B313-0F55DD6C2B02}" srcOrd="0" destOrd="0" presId="urn:microsoft.com/office/officeart/2005/8/layout/chevron2"/>
    <dgm:cxn modelId="{BC6FE85C-E16D-4339-B96D-335A65E91A36}" type="presOf" srcId="{E1C21238-F238-46D0-9EDC-7D9B9EF9105E}" destId="{7E2F622B-B955-4222-A754-42B17495BB50}" srcOrd="0" destOrd="0" presId="urn:microsoft.com/office/officeart/2005/8/layout/chevron2"/>
    <dgm:cxn modelId="{1DBDFAB0-C469-490F-8F84-CADF54D1127A}" srcId="{26ABB988-B5E6-4342-8B9D-E2FCC39B174F}" destId="{5D6E735D-CE88-4458-9686-58F0538BD854}" srcOrd="0" destOrd="0" parTransId="{60B7C28B-2331-4FDF-87BA-BCCDF4AFF65E}" sibTransId="{618886D2-93CE-4D19-B70B-E85C261C85BE}"/>
    <dgm:cxn modelId="{ABBBB86F-0448-4D20-AB13-4D52D284F408}" srcId="{FA682EB8-BB25-4654-9CF3-3CE44147FE81}" destId="{850A1B7B-4BCB-4E7D-BF85-3A577DD9E8DE}" srcOrd="0" destOrd="0" parTransId="{C5D22205-26A3-48FF-AF11-20780D2BC11E}" sibTransId="{F2691E58-D539-45FE-AA66-A939BB1A11FA}"/>
    <dgm:cxn modelId="{5C45B924-808B-414C-A0C1-30F197ED7307}" srcId="{217BF370-0DEC-414C-8BE9-F6B2AABC8710}" destId="{FA682EB8-BB25-4654-9CF3-3CE44147FE81}" srcOrd="3" destOrd="0" parTransId="{6522BC19-9BF7-46EB-8AD0-EE8F7AC7D7A3}" sibTransId="{98395BE1-EC6A-459B-862F-4549804C9336}"/>
    <dgm:cxn modelId="{B29F6897-E888-4C03-8D70-639E7A2B07E8}" srcId="{BE48C9F0-FEC0-4CC2-8C53-CA283F4C33A7}" destId="{AA3FBCDB-415F-4D1C-8709-C0ADCA745BA7}" srcOrd="0" destOrd="0" parTransId="{A0873C69-9AA6-4272-9D1A-9BC1ACB377D5}" sibTransId="{DAD5AC8B-3F86-4D67-98AB-3796570BC0B4}"/>
    <dgm:cxn modelId="{32D3E21E-F9F6-43A9-A998-6E19040421F5}" type="presParOf" srcId="{8277FCDB-0D79-470B-B313-0F55DD6C2B02}" destId="{11B6F1D2-0C72-41C2-B8C7-9BBB8B023625}" srcOrd="0" destOrd="0" presId="urn:microsoft.com/office/officeart/2005/8/layout/chevron2"/>
    <dgm:cxn modelId="{9F60DA21-C411-49F4-B2F0-030078A97025}" type="presParOf" srcId="{11B6F1D2-0C72-41C2-B8C7-9BBB8B023625}" destId="{D341001A-778C-4B1D-8A51-3848B55AFABB}" srcOrd="0" destOrd="0" presId="urn:microsoft.com/office/officeart/2005/8/layout/chevron2"/>
    <dgm:cxn modelId="{188E4504-5EF7-4D52-B71B-75C05BE03CA9}" type="presParOf" srcId="{11B6F1D2-0C72-41C2-B8C7-9BBB8B023625}" destId="{7D558EF5-F16E-4D62-8D8B-C35CBB3222CA}" srcOrd="1" destOrd="0" presId="urn:microsoft.com/office/officeart/2005/8/layout/chevron2"/>
    <dgm:cxn modelId="{F18304F5-AC40-4FF1-92D4-F358E17E9C08}" type="presParOf" srcId="{8277FCDB-0D79-470B-B313-0F55DD6C2B02}" destId="{CCC8AAEF-4CD3-4AC4-B94C-25B4774BAD37}" srcOrd="1" destOrd="0" presId="urn:microsoft.com/office/officeart/2005/8/layout/chevron2"/>
    <dgm:cxn modelId="{6B2986A1-6DDF-485C-8E8B-EC200B6A2841}" type="presParOf" srcId="{8277FCDB-0D79-470B-B313-0F55DD6C2B02}" destId="{DD6BB999-CAF9-4BC0-AB31-BAA52EE6C266}" srcOrd="2" destOrd="0" presId="urn:microsoft.com/office/officeart/2005/8/layout/chevron2"/>
    <dgm:cxn modelId="{760E2AC3-4377-4308-9783-C3BE4F51DEE6}" type="presParOf" srcId="{DD6BB999-CAF9-4BC0-AB31-BAA52EE6C266}" destId="{1D64CBA0-9A8B-48CC-8556-AF948AC44490}" srcOrd="0" destOrd="0" presId="urn:microsoft.com/office/officeart/2005/8/layout/chevron2"/>
    <dgm:cxn modelId="{25E84354-ED6D-412F-A177-F85C6E0EE701}" type="presParOf" srcId="{DD6BB999-CAF9-4BC0-AB31-BAA52EE6C266}" destId="{0D0488FF-C632-4BAF-B600-B926561AA842}" srcOrd="1" destOrd="0" presId="urn:microsoft.com/office/officeart/2005/8/layout/chevron2"/>
    <dgm:cxn modelId="{5190B391-05DB-417B-96B4-49593B7038DD}" type="presParOf" srcId="{8277FCDB-0D79-470B-B313-0F55DD6C2B02}" destId="{1007A505-26B8-46B3-BE21-34EC050EC602}" srcOrd="3" destOrd="0" presId="urn:microsoft.com/office/officeart/2005/8/layout/chevron2"/>
    <dgm:cxn modelId="{E14412C4-1DEF-4FB8-A40B-91ACC0317DA4}" type="presParOf" srcId="{8277FCDB-0D79-470B-B313-0F55DD6C2B02}" destId="{214D3D76-86B3-481A-BCF0-190E3C9F5414}" srcOrd="4" destOrd="0" presId="urn:microsoft.com/office/officeart/2005/8/layout/chevron2"/>
    <dgm:cxn modelId="{80EF510C-B6C5-4DFE-A6A7-FFE51E364874}" type="presParOf" srcId="{214D3D76-86B3-481A-BCF0-190E3C9F5414}" destId="{7955273D-E939-43AE-9FAF-10B362C7A0CD}" srcOrd="0" destOrd="0" presId="urn:microsoft.com/office/officeart/2005/8/layout/chevron2"/>
    <dgm:cxn modelId="{74E0DB0B-0809-410D-934D-6023FBD6D081}" type="presParOf" srcId="{214D3D76-86B3-481A-BCF0-190E3C9F5414}" destId="{4E22E24F-FBCE-4647-9E8A-BA18BFA5DC60}" srcOrd="1" destOrd="0" presId="urn:microsoft.com/office/officeart/2005/8/layout/chevron2"/>
    <dgm:cxn modelId="{2373C129-2C49-4A7C-BE98-72CDB671905B}" type="presParOf" srcId="{8277FCDB-0D79-470B-B313-0F55DD6C2B02}" destId="{2D978ED5-F9C7-4B84-B5DE-C82E8ED8F940}" srcOrd="5" destOrd="0" presId="urn:microsoft.com/office/officeart/2005/8/layout/chevron2"/>
    <dgm:cxn modelId="{DA317BAC-861C-4A88-A331-035C582538DD}" type="presParOf" srcId="{8277FCDB-0D79-470B-B313-0F55DD6C2B02}" destId="{AA682DC0-AD31-428B-A69F-E4CB90551646}" srcOrd="6" destOrd="0" presId="urn:microsoft.com/office/officeart/2005/8/layout/chevron2"/>
    <dgm:cxn modelId="{429AB8EF-6CD6-4D7D-AC2E-CB644241796C}" type="presParOf" srcId="{AA682DC0-AD31-428B-A69F-E4CB90551646}" destId="{F7A789D0-EB3B-44C0-9745-BB2ECB1F76D5}" srcOrd="0" destOrd="0" presId="urn:microsoft.com/office/officeart/2005/8/layout/chevron2"/>
    <dgm:cxn modelId="{8D148C38-3902-44F7-A423-173481CCEF22}" type="presParOf" srcId="{AA682DC0-AD31-428B-A69F-E4CB90551646}" destId="{7B6FD950-B189-4B55-BAE0-4DE24D006792}" srcOrd="1" destOrd="0" presId="urn:microsoft.com/office/officeart/2005/8/layout/chevron2"/>
    <dgm:cxn modelId="{5209C584-3C64-4E57-92EB-A80062E5BE19}" type="presParOf" srcId="{8277FCDB-0D79-470B-B313-0F55DD6C2B02}" destId="{E4CB626B-EB5C-4E8E-A21A-3764BB0553D5}" srcOrd="7" destOrd="0" presId="urn:microsoft.com/office/officeart/2005/8/layout/chevron2"/>
    <dgm:cxn modelId="{197873C8-C3FF-49B8-A64E-AEFDF5FCCBC2}" type="presParOf" srcId="{8277FCDB-0D79-470B-B313-0F55DD6C2B02}" destId="{26D55B80-1874-4DDE-9BA0-5879D49F84EB}" srcOrd="8" destOrd="0" presId="urn:microsoft.com/office/officeart/2005/8/layout/chevron2"/>
    <dgm:cxn modelId="{7232B62C-6DEF-4980-971F-C1BC5464343B}" type="presParOf" srcId="{26D55B80-1874-4DDE-9BA0-5879D49F84EB}" destId="{7E2F622B-B955-4222-A754-42B17495BB50}" srcOrd="0" destOrd="0" presId="urn:microsoft.com/office/officeart/2005/8/layout/chevron2"/>
    <dgm:cxn modelId="{3DB3D88D-D5D5-4625-9B69-5CC45B68C693}" type="presParOf" srcId="{26D55B80-1874-4DDE-9BA0-5879D49F84EB}" destId="{7A5A19BA-EB6A-442A-9494-D9BD180E3737}" srcOrd="1" destOrd="0" presId="urn:microsoft.com/office/officeart/2005/8/layout/chevron2"/>
    <dgm:cxn modelId="{8B1633DA-E9AD-44EF-8C8C-2F2C1E2AE56A}" type="presParOf" srcId="{8277FCDB-0D79-470B-B313-0F55DD6C2B02}" destId="{1AF0DBD4-FE80-422A-A423-86AA4E657681}" srcOrd="9" destOrd="0" presId="urn:microsoft.com/office/officeart/2005/8/layout/chevron2"/>
    <dgm:cxn modelId="{6DFE9F38-FB20-47D2-8114-58966C9AFE6B}" type="presParOf" srcId="{8277FCDB-0D79-470B-B313-0F55DD6C2B02}" destId="{1F5A47E8-B220-4D31-980A-E84587E32A04}" srcOrd="10" destOrd="0" presId="urn:microsoft.com/office/officeart/2005/8/layout/chevron2"/>
    <dgm:cxn modelId="{35BDE26F-E40E-4A2D-9B33-DDC77B5273BD}" type="presParOf" srcId="{1F5A47E8-B220-4D31-980A-E84587E32A04}" destId="{56649238-9418-47C7-8C66-B3773FAE35D9}" srcOrd="0" destOrd="0" presId="urn:microsoft.com/office/officeart/2005/8/layout/chevron2"/>
    <dgm:cxn modelId="{C9D50506-69BE-4339-84AE-133747C7D6C7}" type="presParOf" srcId="{1F5A47E8-B220-4D31-980A-E84587E32A04}" destId="{427F94D7-1E8F-4373-B073-EF14B1801326}" srcOrd="1" destOrd="0" presId="urn:microsoft.com/office/officeart/2005/8/layout/chevron2"/>
    <dgm:cxn modelId="{97F78B7C-195A-4018-89FA-84694FBFA2FE}" type="presParOf" srcId="{8277FCDB-0D79-470B-B313-0F55DD6C2B02}" destId="{42795CA7-6CC8-44B5-B0D2-8D1FC43FEB16}" srcOrd="11" destOrd="0" presId="urn:microsoft.com/office/officeart/2005/8/layout/chevron2"/>
    <dgm:cxn modelId="{58F082FA-ADD2-4A6A-95AC-D4ABB606DF30}" type="presParOf" srcId="{8277FCDB-0D79-470B-B313-0F55DD6C2B02}" destId="{F889B6D0-21AC-4499-8A31-2C19CB2C44EC}" srcOrd="12" destOrd="0" presId="urn:microsoft.com/office/officeart/2005/8/layout/chevron2"/>
    <dgm:cxn modelId="{64FBF5E1-EF3A-47D8-AB1B-0D773F47DAF1}" type="presParOf" srcId="{F889B6D0-21AC-4499-8A31-2C19CB2C44EC}" destId="{5BFD9B08-6841-4919-9081-AC3393C285E2}" srcOrd="0" destOrd="0" presId="urn:microsoft.com/office/officeart/2005/8/layout/chevron2"/>
    <dgm:cxn modelId="{A94F304E-5926-41B3-A768-9565746E6CFB}" type="presParOf" srcId="{F889B6D0-21AC-4499-8A31-2C19CB2C44EC}" destId="{E36CBE22-5D57-4AE4-BAAA-85372920472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1001A-778C-4B1D-8A51-3848B55AFABB}">
      <dsp:nvSpPr>
        <dsp:cNvPr id="0" name=""/>
        <dsp:cNvSpPr/>
      </dsp:nvSpPr>
      <dsp:spPr>
        <a:xfrm rot="5400000">
          <a:off x="-101139" y="103612"/>
          <a:ext cx="674265" cy="47198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AU" sz="1300" kern="1200" dirty="0" smtClean="0"/>
            <a:t>1</a:t>
          </a:r>
          <a:endParaRPr lang="en-AU" sz="1300" kern="1200" dirty="0"/>
        </a:p>
      </dsp:txBody>
      <dsp:txXfrm rot="-5400000">
        <a:off x="1" y="238465"/>
        <a:ext cx="471986" cy="202279"/>
      </dsp:txXfrm>
    </dsp:sp>
    <dsp:sp modelId="{7D558EF5-F16E-4D62-8D8B-C35CBB3222CA}">
      <dsp:nvSpPr>
        <dsp:cNvPr id="0" name=""/>
        <dsp:cNvSpPr/>
      </dsp:nvSpPr>
      <dsp:spPr>
        <a:xfrm rot="5400000">
          <a:off x="4131656" y="-3657198"/>
          <a:ext cx="438272" cy="775761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AU" sz="2700" b="1" kern="1200" dirty="0" smtClean="0">
              <a:latin typeface="Arial Narrow" panose="020B0606020202030204" pitchFamily="34" charset="0"/>
            </a:rPr>
            <a:t>Values</a:t>
          </a:r>
          <a:r>
            <a:rPr lang="en-AU" sz="2700" kern="1200" dirty="0" smtClean="0">
              <a:latin typeface="Arial Narrow" panose="020B0606020202030204" pitchFamily="34" charset="0"/>
            </a:rPr>
            <a:t>: appeal to widely shared values</a:t>
          </a:r>
          <a:endParaRPr lang="en-AU" sz="2700" kern="1200" dirty="0">
            <a:latin typeface="Arial Narrow" panose="020B0606020202030204" pitchFamily="34" charset="0"/>
          </a:endParaRPr>
        </a:p>
      </dsp:txBody>
      <dsp:txXfrm rot="-5400000">
        <a:off x="471986" y="23867"/>
        <a:ext cx="7736218" cy="395482"/>
      </dsp:txXfrm>
    </dsp:sp>
    <dsp:sp modelId="{1D64CBA0-9A8B-48CC-8556-AF948AC44490}">
      <dsp:nvSpPr>
        <dsp:cNvPr id="0" name=""/>
        <dsp:cNvSpPr/>
      </dsp:nvSpPr>
      <dsp:spPr>
        <a:xfrm rot="5400000">
          <a:off x="-101139" y="692085"/>
          <a:ext cx="674265" cy="47198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AU" sz="1300" kern="1200" dirty="0" smtClean="0"/>
            <a:t>2</a:t>
          </a:r>
          <a:endParaRPr lang="en-AU" sz="1300" kern="1200" dirty="0"/>
        </a:p>
      </dsp:txBody>
      <dsp:txXfrm rot="-5400000">
        <a:off x="1" y="826938"/>
        <a:ext cx="471986" cy="202279"/>
      </dsp:txXfrm>
    </dsp:sp>
    <dsp:sp modelId="{0D0488FF-C632-4BAF-B600-B926561AA842}">
      <dsp:nvSpPr>
        <dsp:cNvPr id="0" name=""/>
        <dsp:cNvSpPr/>
      </dsp:nvSpPr>
      <dsp:spPr>
        <a:xfrm rot="5400000">
          <a:off x="4131656" y="-3068725"/>
          <a:ext cx="438272" cy="775761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AU" sz="2700" b="1" kern="1200" dirty="0" smtClean="0">
              <a:latin typeface="Arial Narrow" panose="020B0606020202030204" pitchFamily="34" charset="0"/>
            </a:rPr>
            <a:t>Choice</a:t>
          </a:r>
          <a:r>
            <a:rPr lang="en-AU" sz="2700" kern="1200" dirty="0" smtClean="0">
              <a:latin typeface="Arial Narrow" panose="020B0606020202030204" pitchFamily="34" charset="0"/>
            </a:rPr>
            <a:t>: believe you have a choice (reflect on your history)</a:t>
          </a:r>
          <a:endParaRPr lang="en-AU" sz="2700" kern="1200" dirty="0">
            <a:latin typeface="Arial Narrow" panose="020B0606020202030204" pitchFamily="34" charset="0"/>
          </a:endParaRPr>
        </a:p>
      </dsp:txBody>
      <dsp:txXfrm rot="-5400000">
        <a:off x="471986" y="612340"/>
        <a:ext cx="7736218" cy="395482"/>
      </dsp:txXfrm>
    </dsp:sp>
    <dsp:sp modelId="{7955273D-E939-43AE-9FAF-10B362C7A0CD}">
      <dsp:nvSpPr>
        <dsp:cNvPr id="0" name=""/>
        <dsp:cNvSpPr/>
      </dsp:nvSpPr>
      <dsp:spPr>
        <a:xfrm rot="5400000">
          <a:off x="-101139" y="1280558"/>
          <a:ext cx="674265" cy="47198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AU" sz="1300" kern="1200" dirty="0" smtClean="0"/>
            <a:t>3</a:t>
          </a:r>
          <a:endParaRPr lang="en-AU" sz="1300" kern="1200" dirty="0"/>
        </a:p>
      </dsp:txBody>
      <dsp:txXfrm rot="-5400000">
        <a:off x="1" y="1415411"/>
        <a:ext cx="471986" cy="202279"/>
      </dsp:txXfrm>
    </dsp:sp>
    <dsp:sp modelId="{4E22E24F-FBCE-4647-9E8A-BA18BFA5DC60}">
      <dsp:nvSpPr>
        <dsp:cNvPr id="0" name=""/>
        <dsp:cNvSpPr/>
      </dsp:nvSpPr>
      <dsp:spPr>
        <a:xfrm rot="5400000">
          <a:off x="4131656" y="-2480251"/>
          <a:ext cx="438272" cy="775761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AU" sz="2700" b="1" kern="1200" dirty="0" smtClean="0">
              <a:latin typeface="Arial Narrow" panose="020B0606020202030204" pitchFamily="34" charset="0"/>
            </a:rPr>
            <a:t>Normalisation</a:t>
          </a:r>
          <a:r>
            <a:rPr lang="en-AU" sz="2700" kern="1200" dirty="0" smtClean="0">
              <a:latin typeface="Arial Narrow" panose="020B0606020202030204" pitchFamily="34" charset="0"/>
            </a:rPr>
            <a:t>: expect values conflict</a:t>
          </a:r>
          <a:endParaRPr lang="en-AU" sz="2700" kern="1200" dirty="0">
            <a:latin typeface="Arial Narrow" panose="020B0606020202030204" pitchFamily="34" charset="0"/>
          </a:endParaRPr>
        </a:p>
      </dsp:txBody>
      <dsp:txXfrm rot="-5400000">
        <a:off x="471986" y="1200814"/>
        <a:ext cx="7736218" cy="395482"/>
      </dsp:txXfrm>
    </dsp:sp>
    <dsp:sp modelId="{F7A789D0-EB3B-44C0-9745-BB2ECB1F76D5}">
      <dsp:nvSpPr>
        <dsp:cNvPr id="0" name=""/>
        <dsp:cNvSpPr/>
      </dsp:nvSpPr>
      <dsp:spPr>
        <a:xfrm rot="5400000">
          <a:off x="-101139" y="1869031"/>
          <a:ext cx="674265" cy="47198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AU" sz="1300" kern="1200" dirty="0" smtClean="0"/>
            <a:t>4</a:t>
          </a:r>
          <a:endParaRPr lang="en-AU" sz="1300" kern="1200" dirty="0"/>
        </a:p>
      </dsp:txBody>
      <dsp:txXfrm rot="-5400000">
        <a:off x="1" y="2003884"/>
        <a:ext cx="471986" cy="202279"/>
      </dsp:txXfrm>
    </dsp:sp>
    <dsp:sp modelId="{7B6FD950-B189-4B55-BAE0-4DE24D006792}">
      <dsp:nvSpPr>
        <dsp:cNvPr id="0" name=""/>
        <dsp:cNvSpPr/>
      </dsp:nvSpPr>
      <dsp:spPr>
        <a:xfrm rot="5400000">
          <a:off x="4131656" y="-1891778"/>
          <a:ext cx="438272" cy="775761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AU" sz="2700" b="1" kern="1200" dirty="0" smtClean="0">
              <a:latin typeface="Arial Narrow" panose="020B0606020202030204" pitchFamily="34" charset="0"/>
            </a:rPr>
            <a:t>Purpose</a:t>
          </a:r>
          <a:r>
            <a:rPr lang="en-AU" sz="2700" kern="1200" dirty="0" smtClean="0">
              <a:latin typeface="Arial Narrow" panose="020B0606020202030204" pitchFamily="34" charset="0"/>
            </a:rPr>
            <a:t>: define own broad ‘purpose’; appeal to other’s</a:t>
          </a:r>
          <a:endParaRPr lang="en-AU" sz="2700" kern="1200" dirty="0">
            <a:latin typeface="Arial Narrow" panose="020B0606020202030204" pitchFamily="34" charset="0"/>
          </a:endParaRPr>
        </a:p>
      </dsp:txBody>
      <dsp:txXfrm rot="-5400000">
        <a:off x="471986" y="1789287"/>
        <a:ext cx="7736218" cy="395482"/>
      </dsp:txXfrm>
    </dsp:sp>
    <dsp:sp modelId="{7E2F622B-B955-4222-A754-42B17495BB50}">
      <dsp:nvSpPr>
        <dsp:cNvPr id="0" name=""/>
        <dsp:cNvSpPr/>
      </dsp:nvSpPr>
      <dsp:spPr>
        <a:xfrm rot="5400000">
          <a:off x="-101139" y="2457505"/>
          <a:ext cx="674265" cy="47198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AU" sz="1300" kern="1200" dirty="0" smtClean="0"/>
            <a:t>5</a:t>
          </a:r>
          <a:endParaRPr lang="en-AU" sz="1300" kern="1200" dirty="0"/>
        </a:p>
      </dsp:txBody>
      <dsp:txXfrm rot="-5400000">
        <a:off x="1" y="2592358"/>
        <a:ext cx="471986" cy="202279"/>
      </dsp:txXfrm>
    </dsp:sp>
    <dsp:sp modelId="{7A5A19BA-EB6A-442A-9494-D9BD180E3737}">
      <dsp:nvSpPr>
        <dsp:cNvPr id="0" name=""/>
        <dsp:cNvSpPr/>
      </dsp:nvSpPr>
      <dsp:spPr>
        <a:xfrm rot="5400000">
          <a:off x="4131656" y="-1303305"/>
          <a:ext cx="438272" cy="775761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AU" sz="2700" b="1" kern="1200" dirty="0" smtClean="0">
              <a:latin typeface="Arial Narrow" panose="020B0606020202030204" pitchFamily="34" charset="0"/>
            </a:rPr>
            <a:t>Self Knowledge &amp; Alignment</a:t>
          </a:r>
          <a:r>
            <a:rPr lang="en-AU" sz="2700" kern="1200" dirty="0" smtClean="0">
              <a:latin typeface="Arial Narrow" panose="020B0606020202030204" pitchFamily="34" charset="0"/>
            </a:rPr>
            <a:t>: build on your strengths</a:t>
          </a:r>
          <a:endParaRPr lang="en-AU" sz="2700" kern="1200" dirty="0">
            <a:latin typeface="Arial Narrow" panose="020B0606020202030204" pitchFamily="34" charset="0"/>
          </a:endParaRPr>
        </a:p>
      </dsp:txBody>
      <dsp:txXfrm rot="-5400000">
        <a:off x="471986" y="2377760"/>
        <a:ext cx="7736218" cy="395482"/>
      </dsp:txXfrm>
    </dsp:sp>
    <dsp:sp modelId="{56649238-9418-47C7-8C66-B3773FAE35D9}">
      <dsp:nvSpPr>
        <dsp:cNvPr id="0" name=""/>
        <dsp:cNvSpPr/>
      </dsp:nvSpPr>
      <dsp:spPr>
        <a:xfrm rot="5400000">
          <a:off x="-101139" y="3045978"/>
          <a:ext cx="674265" cy="47198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AU" sz="1300" kern="1200" dirty="0" smtClean="0"/>
            <a:t>6</a:t>
          </a:r>
          <a:endParaRPr lang="en-AU" sz="1300" kern="1200" dirty="0"/>
        </a:p>
      </dsp:txBody>
      <dsp:txXfrm rot="-5400000">
        <a:off x="1" y="3180831"/>
        <a:ext cx="471986" cy="202279"/>
      </dsp:txXfrm>
    </dsp:sp>
    <dsp:sp modelId="{427F94D7-1E8F-4373-B073-EF14B1801326}">
      <dsp:nvSpPr>
        <dsp:cNvPr id="0" name=""/>
        <dsp:cNvSpPr/>
      </dsp:nvSpPr>
      <dsp:spPr>
        <a:xfrm rot="5400000">
          <a:off x="4030031" y="-130557"/>
          <a:ext cx="438272" cy="7757613"/>
        </a:xfrm>
        <a:prstGeom prst="round2SameRect">
          <a:avLst/>
        </a:prstGeom>
        <a:solidFill>
          <a:schemeClr val="accent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AU" sz="2700" b="1" kern="1200" dirty="0" smtClean="0">
              <a:latin typeface="Arial Narrow" panose="020B0606020202030204" pitchFamily="34" charset="0"/>
            </a:rPr>
            <a:t>Voice</a:t>
          </a:r>
          <a:r>
            <a:rPr lang="en-AU" sz="2700" kern="1200" dirty="0" smtClean="0">
              <a:latin typeface="Arial Narrow" panose="020B0606020202030204" pitchFamily="34" charset="0"/>
            </a:rPr>
            <a:t>: practise!</a:t>
          </a:r>
          <a:endParaRPr lang="en-AU" sz="2700" kern="1200" dirty="0">
            <a:latin typeface="Arial Narrow" panose="020B0606020202030204" pitchFamily="34" charset="0"/>
          </a:endParaRPr>
        </a:p>
      </dsp:txBody>
      <dsp:txXfrm rot="-5400000">
        <a:off x="370361" y="3550508"/>
        <a:ext cx="7736218" cy="395482"/>
      </dsp:txXfrm>
    </dsp:sp>
    <dsp:sp modelId="{5BFD9B08-6841-4919-9081-AC3393C285E2}">
      <dsp:nvSpPr>
        <dsp:cNvPr id="0" name=""/>
        <dsp:cNvSpPr/>
      </dsp:nvSpPr>
      <dsp:spPr>
        <a:xfrm rot="5400000">
          <a:off x="-101139" y="3634451"/>
          <a:ext cx="674265" cy="47198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AU" sz="1300" kern="1200" dirty="0" smtClean="0"/>
            <a:t>7</a:t>
          </a:r>
          <a:endParaRPr lang="en-AU" sz="1300" kern="1200" dirty="0"/>
        </a:p>
      </dsp:txBody>
      <dsp:txXfrm rot="-5400000">
        <a:off x="1" y="3769304"/>
        <a:ext cx="471986" cy="202279"/>
      </dsp:txXfrm>
    </dsp:sp>
    <dsp:sp modelId="{E36CBE22-5D57-4AE4-BAAA-85372920472E}">
      <dsp:nvSpPr>
        <dsp:cNvPr id="0" name=""/>
        <dsp:cNvSpPr/>
      </dsp:nvSpPr>
      <dsp:spPr>
        <a:xfrm rot="5400000">
          <a:off x="4102100" y="-706622"/>
          <a:ext cx="438272" cy="7757613"/>
        </a:xfrm>
        <a:prstGeom prst="round2SameRect">
          <a:avLst/>
        </a:prstGeom>
        <a:solidFill>
          <a:schemeClr val="accent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AU" sz="2700" b="1" kern="1200" dirty="0" smtClean="0">
              <a:latin typeface="Arial Narrow" panose="020B0606020202030204" pitchFamily="34" charset="0"/>
            </a:rPr>
            <a:t>Reasons and Rationalisations</a:t>
          </a:r>
          <a:r>
            <a:rPr lang="en-AU" sz="2700" kern="1200" dirty="0" smtClean="0">
              <a:latin typeface="Arial Narrow" panose="020B0606020202030204" pitchFamily="34" charset="0"/>
            </a:rPr>
            <a:t>: anticipate these</a:t>
          </a:r>
          <a:endParaRPr lang="en-AU" sz="2700" kern="1200" dirty="0">
            <a:latin typeface="Arial Narrow" panose="020B0606020202030204" pitchFamily="34" charset="0"/>
          </a:endParaRPr>
        </a:p>
      </dsp:txBody>
      <dsp:txXfrm rot="-5400000">
        <a:off x="442430" y="2974443"/>
        <a:ext cx="7736218" cy="39548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4DEE918-1070-40CC-AAEF-2E15D92046AF}" type="datetimeFigureOut">
              <a:rPr lang="en-AU" smtClean="0"/>
              <a:t>8/08/2014</a:t>
            </a:fld>
            <a:endParaRPr lang="en-AU"/>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469BB73-FF55-41DD-B2B5-C80BBEB944AE}" type="slidenum">
              <a:rPr lang="en-AU" smtClean="0"/>
              <a:t>‹#›</a:t>
            </a:fld>
            <a:endParaRPr lang="en-AU"/>
          </a:p>
        </p:txBody>
      </p:sp>
    </p:spTree>
    <p:extLst>
      <p:ext uri="{BB962C8B-B14F-4D97-AF65-F5344CB8AC3E}">
        <p14:creationId xmlns:p14="http://schemas.microsoft.com/office/powerpoint/2010/main" val="1019354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A62E0A7-7F9C-47E6-A2A0-F79D4A5D5FF7}" type="datetimeFigureOut">
              <a:rPr lang="en-AU" smtClean="0"/>
              <a:t>8/08/2014</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ADB938A-40D0-4DEE-ACFE-C617341DA0C6}" type="slidenum">
              <a:rPr lang="en-AU" smtClean="0"/>
              <a:t>‹#›</a:t>
            </a:fld>
            <a:endParaRPr lang="en-AU"/>
          </a:p>
        </p:txBody>
      </p:sp>
    </p:spTree>
    <p:extLst>
      <p:ext uri="{BB962C8B-B14F-4D97-AF65-F5344CB8AC3E}">
        <p14:creationId xmlns:p14="http://schemas.microsoft.com/office/powerpoint/2010/main" val="554618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thicsunwrapped.utexas.edu/video/pillar-1-value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ADB938A-40D0-4DEE-ACFE-C617341DA0C6}" type="slidenum">
              <a:rPr lang="en-AU" smtClean="0"/>
              <a:t>1</a:t>
            </a:fld>
            <a:endParaRPr lang="en-AU"/>
          </a:p>
        </p:txBody>
      </p:sp>
    </p:spTree>
    <p:extLst>
      <p:ext uri="{BB962C8B-B14F-4D97-AF65-F5344CB8AC3E}">
        <p14:creationId xmlns:p14="http://schemas.microsoft.com/office/powerpoint/2010/main" val="1690970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Mary C Gentile.</a:t>
            </a:r>
            <a:r>
              <a:rPr lang="en-AU" baseline="0" dirty="0" smtClean="0"/>
              <a:t>  </a:t>
            </a:r>
            <a:r>
              <a:rPr lang="en-AU" i="1" baseline="0" dirty="0" smtClean="0"/>
              <a:t>Giving Voice to Values</a:t>
            </a:r>
            <a:r>
              <a:rPr lang="en-AU" baseline="0" dirty="0" smtClean="0"/>
              <a:t>. 2010 Yale </a:t>
            </a:r>
            <a:r>
              <a:rPr lang="en-AU" baseline="0" dirty="0" err="1" smtClean="0"/>
              <a:t>Uni</a:t>
            </a:r>
            <a:r>
              <a:rPr lang="en-AU" baseline="0" dirty="0" smtClean="0"/>
              <a:t> Press.</a:t>
            </a:r>
          </a:p>
          <a:p>
            <a:endParaRPr lang="en-AU" baseline="0" dirty="0" smtClean="0"/>
          </a:p>
          <a:p>
            <a:r>
              <a:rPr lang="en-AU" dirty="0" smtClean="0"/>
              <a:t>Emphasis not on</a:t>
            </a:r>
            <a:r>
              <a:rPr lang="en-AU" baseline="0" dirty="0" smtClean="0"/>
              <a:t> discussion of ‘what is right’ but how to do it.</a:t>
            </a:r>
            <a:endParaRPr lang="en-AU" dirty="0"/>
          </a:p>
        </p:txBody>
      </p:sp>
      <p:sp>
        <p:nvSpPr>
          <p:cNvPr id="4" name="Slide Number Placeholder 3"/>
          <p:cNvSpPr>
            <a:spLocks noGrp="1"/>
          </p:cNvSpPr>
          <p:nvPr>
            <p:ph type="sldNum" sz="quarter" idx="10"/>
          </p:nvPr>
        </p:nvSpPr>
        <p:spPr/>
        <p:txBody>
          <a:bodyPr/>
          <a:lstStyle/>
          <a:p>
            <a:fld id="{4ADB938A-40D0-4DEE-ACFE-C617341DA0C6}" type="slidenum">
              <a:rPr lang="en-AU" smtClean="0"/>
              <a:t>10</a:t>
            </a:fld>
            <a:endParaRPr lang="en-AU"/>
          </a:p>
        </p:txBody>
      </p:sp>
    </p:spTree>
    <p:extLst>
      <p:ext uri="{BB962C8B-B14F-4D97-AF65-F5344CB8AC3E}">
        <p14:creationId xmlns:p14="http://schemas.microsoft.com/office/powerpoint/2010/main" val="813412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b="1" dirty="0" smtClean="0">
                <a:hlinkClick r:id="rId3"/>
              </a:rPr>
              <a:t>G.V.V. Pillar 1: Values</a:t>
            </a:r>
          </a:p>
          <a:p>
            <a:r>
              <a:rPr lang="en-AU" sz="1400" dirty="0" smtClean="0"/>
              <a:t>1.Know and appeal to a short list of widely shared </a:t>
            </a:r>
            <a:r>
              <a:rPr lang="en-AU" sz="1400" b="1" dirty="0" smtClean="0"/>
              <a:t>values</a:t>
            </a:r>
            <a:r>
              <a:rPr lang="en-AU" sz="1400" dirty="0" smtClean="0"/>
              <a:t>. Don’t assume too little – or too much – commonality with the viewpoints of others.</a:t>
            </a:r>
          </a:p>
          <a:p>
            <a:endParaRPr lang="en-AU" sz="1400" dirty="0" smtClean="0"/>
          </a:p>
          <a:p>
            <a:r>
              <a:rPr lang="en-AU" sz="1400" dirty="0" smtClean="0"/>
              <a:t>2. Believe that you have a </a:t>
            </a:r>
            <a:r>
              <a:rPr lang="en-AU" sz="1400" b="1" dirty="0" smtClean="0"/>
              <a:t>choice</a:t>
            </a:r>
            <a:r>
              <a:rPr lang="en-AU" sz="1400" dirty="0" smtClean="0"/>
              <a:t> about voicing your values and know what has helped – and hindered you – in the past so you can work around these factors</a:t>
            </a:r>
          </a:p>
          <a:p>
            <a:endParaRPr lang="en-AU" sz="1400" dirty="0" smtClean="0"/>
          </a:p>
          <a:p>
            <a:r>
              <a:rPr lang="en-AU" sz="1400" dirty="0" smtClean="0"/>
              <a:t>3. </a:t>
            </a:r>
            <a:r>
              <a:rPr lang="en-AU" sz="1400" b="1" dirty="0" smtClean="0"/>
              <a:t>Normalization</a:t>
            </a:r>
            <a:r>
              <a:rPr lang="en-AU" sz="1400" dirty="0" smtClean="0"/>
              <a:t> means expecting values conflicts so that you approach them calmly and competently. Over-reaction can limit your choices unnecessarily</a:t>
            </a:r>
          </a:p>
          <a:p>
            <a:endParaRPr lang="en-AU" sz="1400" dirty="0" smtClean="0"/>
          </a:p>
          <a:p>
            <a:r>
              <a:rPr lang="en-AU" sz="1400" dirty="0" smtClean="0"/>
              <a:t>4. Define your personal and professional </a:t>
            </a:r>
            <a:r>
              <a:rPr lang="en-AU" sz="1400" b="1" dirty="0" smtClean="0"/>
              <a:t>purpose</a:t>
            </a:r>
            <a:r>
              <a:rPr lang="en-AU" sz="1400" dirty="0" smtClean="0"/>
              <a:t> explicitly and broadly before conflicts arise, and appeal to this sense of purpose in others. </a:t>
            </a:r>
          </a:p>
          <a:p>
            <a:endParaRPr lang="en-AU" sz="1400" dirty="0" smtClean="0"/>
          </a:p>
          <a:p>
            <a:r>
              <a:rPr lang="en-AU" sz="1400" dirty="0" smtClean="0"/>
              <a:t>5. </a:t>
            </a:r>
            <a:r>
              <a:rPr lang="en-AU" sz="1400" b="1" dirty="0" smtClean="0"/>
              <a:t>Self-knowledge and alignment :</a:t>
            </a:r>
            <a:r>
              <a:rPr lang="en-AU" sz="1400" dirty="0" smtClean="0"/>
              <a:t> voice and act on your values in a way that is consistent with who you are and builds on your strengths.</a:t>
            </a:r>
          </a:p>
          <a:p>
            <a:endParaRPr lang="en-AU"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6. By anticipating the typical </a:t>
            </a:r>
            <a:r>
              <a:rPr lang="en-AU" sz="1400" b="1" dirty="0" smtClean="0"/>
              <a:t>reasons &amp; rationalizations </a:t>
            </a:r>
            <a:r>
              <a:rPr lang="en-AU" sz="1400" dirty="0" smtClean="0"/>
              <a:t>given for ethically questionable </a:t>
            </a:r>
            <a:r>
              <a:rPr lang="en-AU" sz="1400" dirty="0" err="1" smtClean="0"/>
              <a:t>behavior</a:t>
            </a:r>
            <a:r>
              <a:rPr lang="en-AU" sz="1400" dirty="0" smtClean="0"/>
              <a:t>, you are able to identify and prepare well-reasoned responses.  Sometimes these ‘reasons’ are the</a:t>
            </a:r>
            <a:r>
              <a:rPr lang="en-AU" sz="1400" baseline="0" dirty="0" smtClean="0"/>
              <a:t> unspoken assumptions of an organisation.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400" dirty="0" smtClean="0"/>
          </a:p>
          <a:p>
            <a:r>
              <a:rPr lang="en-AU" sz="1400" dirty="0" smtClean="0"/>
              <a:t>7. </a:t>
            </a:r>
            <a:r>
              <a:rPr lang="en-AU" sz="1400" b="1" dirty="0" smtClean="0"/>
              <a:t>Practise</a:t>
            </a:r>
            <a:r>
              <a:rPr lang="en-AU" sz="1400" dirty="0" smtClean="0"/>
              <a:t>: You are more likely to say words that you’ve pre-scripted for yourself, and more likely to “voice” your values, with scripting and practice.</a:t>
            </a:r>
          </a:p>
          <a:p>
            <a:endParaRPr lang="en-AU" sz="1400" dirty="0"/>
          </a:p>
        </p:txBody>
      </p:sp>
      <p:sp>
        <p:nvSpPr>
          <p:cNvPr id="4" name="Slide Number Placeholder 3"/>
          <p:cNvSpPr>
            <a:spLocks noGrp="1"/>
          </p:cNvSpPr>
          <p:nvPr>
            <p:ph type="sldNum" sz="quarter" idx="10"/>
          </p:nvPr>
        </p:nvSpPr>
        <p:spPr/>
        <p:txBody>
          <a:bodyPr/>
          <a:lstStyle/>
          <a:p>
            <a:fld id="{E843417A-EE6C-495E-B945-1DF0F5660FA8}" type="slidenum">
              <a:rPr lang="en-AU" smtClean="0">
                <a:solidFill>
                  <a:prstClr val="black"/>
                </a:solidFill>
              </a:rPr>
              <a:pPr/>
              <a:t>11</a:t>
            </a:fld>
            <a:endParaRPr lang="en-AU">
              <a:solidFill>
                <a:prstClr val="black"/>
              </a:solidFill>
            </a:endParaRPr>
          </a:p>
        </p:txBody>
      </p:sp>
    </p:spTree>
    <p:extLst>
      <p:ext uri="{BB962C8B-B14F-4D97-AF65-F5344CB8AC3E}">
        <p14:creationId xmlns:p14="http://schemas.microsoft.com/office/powerpoint/2010/main" val="2255808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ADB938A-40D0-4DEE-ACFE-C617341DA0C6}" type="slidenum">
              <a:rPr lang="en-AU" smtClean="0"/>
              <a:t>12</a:t>
            </a:fld>
            <a:endParaRPr lang="en-AU"/>
          </a:p>
        </p:txBody>
      </p:sp>
    </p:spTree>
    <p:extLst>
      <p:ext uri="{BB962C8B-B14F-4D97-AF65-F5344CB8AC3E}">
        <p14:creationId xmlns:p14="http://schemas.microsoft.com/office/powerpoint/2010/main" val="168750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ADB938A-40D0-4DEE-ACFE-C617341DA0C6}" type="slidenum">
              <a:rPr lang="en-AU" smtClean="0"/>
              <a:t>14</a:t>
            </a:fld>
            <a:endParaRPr lang="en-AU"/>
          </a:p>
        </p:txBody>
      </p:sp>
    </p:spTree>
    <p:extLst>
      <p:ext uri="{BB962C8B-B14F-4D97-AF65-F5344CB8AC3E}">
        <p14:creationId xmlns:p14="http://schemas.microsoft.com/office/powerpoint/2010/main" val="3730419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ADB938A-40D0-4DEE-ACFE-C617341DA0C6}" type="slidenum">
              <a:rPr lang="en-AU" smtClean="0"/>
              <a:t>15</a:t>
            </a:fld>
            <a:endParaRPr lang="en-AU"/>
          </a:p>
        </p:txBody>
      </p:sp>
    </p:spTree>
    <p:extLst>
      <p:ext uri="{BB962C8B-B14F-4D97-AF65-F5344CB8AC3E}">
        <p14:creationId xmlns:p14="http://schemas.microsoft.com/office/powerpoint/2010/main" val="3600702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ADB938A-40D0-4DEE-ACFE-C617341DA0C6}" type="slidenum">
              <a:rPr lang="en-AU" smtClean="0"/>
              <a:t>16</a:t>
            </a:fld>
            <a:endParaRPr lang="en-AU"/>
          </a:p>
        </p:txBody>
      </p:sp>
    </p:spTree>
    <p:extLst>
      <p:ext uri="{BB962C8B-B14F-4D97-AF65-F5344CB8AC3E}">
        <p14:creationId xmlns:p14="http://schemas.microsoft.com/office/powerpoint/2010/main" val="1983821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ADB938A-40D0-4DEE-ACFE-C617341DA0C6}" type="slidenum">
              <a:rPr lang="en-AU" smtClean="0"/>
              <a:t>17</a:t>
            </a:fld>
            <a:endParaRPr lang="en-AU"/>
          </a:p>
        </p:txBody>
      </p:sp>
    </p:spTree>
    <p:extLst>
      <p:ext uri="{BB962C8B-B14F-4D97-AF65-F5344CB8AC3E}">
        <p14:creationId xmlns:p14="http://schemas.microsoft.com/office/powerpoint/2010/main" val="574379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ADB938A-40D0-4DEE-ACFE-C617341DA0C6}" type="slidenum">
              <a:rPr lang="en-AU" smtClean="0"/>
              <a:t>18</a:t>
            </a:fld>
            <a:endParaRPr lang="en-AU"/>
          </a:p>
        </p:txBody>
      </p:sp>
    </p:spTree>
    <p:extLst>
      <p:ext uri="{BB962C8B-B14F-4D97-AF65-F5344CB8AC3E}">
        <p14:creationId xmlns:p14="http://schemas.microsoft.com/office/powerpoint/2010/main" val="300863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ADB938A-40D0-4DEE-ACFE-C617341DA0C6}" type="slidenum">
              <a:rPr lang="en-AU" smtClean="0"/>
              <a:t>19</a:t>
            </a:fld>
            <a:endParaRPr lang="en-AU"/>
          </a:p>
        </p:txBody>
      </p:sp>
    </p:spTree>
    <p:extLst>
      <p:ext uri="{BB962C8B-B14F-4D97-AF65-F5344CB8AC3E}">
        <p14:creationId xmlns:p14="http://schemas.microsoft.com/office/powerpoint/2010/main" val="1116460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ADB938A-40D0-4DEE-ACFE-C617341DA0C6}" type="slidenum">
              <a:rPr lang="en-AU" smtClean="0"/>
              <a:t>20</a:t>
            </a:fld>
            <a:endParaRPr lang="en-AU"/>
          </a:p>
        </p:txBody>
      </p:sp>
    </p:spTree>
    <p:extLst>
      <p:ext uri="{BB962C8B-B14F-4D97-AF65-F5344CB8AC3E}">
        <p14:creationId xmlns:p14="http://schemas.microsoft.com/office/powerpoint/2010/main" val="2312916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NB – not</a:t>
            </a:r>
            <a:r>
              <a:rPr lang="en-AU" baseline="0" dirty="0" smtClean="0"/>
              <a:t> a psychologist.  What follows is a taster of main themes in the literature.  Important legal ethics teaching is informed by insights of other disciplines.</a:t>
            </a:r>
            <a:endParaRPr lang="en-AU" dirty="0"/>
          </a:p>
        </p:txBody>
      </p:sp>
      <p:sp>
        <p:nvSpPr>
          <p:cNvPr id="4" name="Slide Number Placeholder 3"/>
          <p:cNvSpPr>
            <a:spLocks noGrp="1"/>
          </p:cNvSpPr>
          <p:nvPr>
            <p:ph type="sldNum" sz="quarter" idx="10"/>
          </p:nvPr>
        </p:nvSpPr>
        <p:spPr/>
        <p:txBody>
          <a:bodyPr/>
          <a:lstStyle/>
          <a:p>
            <a:fld id="{4ADB938A-40D0-4DEE-ACFE-C617341DA0C6}" type="slidenum">
              <a:rPr lang="en-AU" smtClean="0"/>
              <a:t>2</a:t>
            </a:fld>
            <a:endParaRPr lang="en-AU"/>
          </a:p>
        </p:txBody>
      </p:sp>
    </p:spTree>
    <p:extLst>
      <p:ext uri="{BB962C8B-B14F-4D97-AF65-F5344CB8AC3E}">
        <p14:creationId xmlns:p14="http://schemas.microsoft.com/office/powerpoint/2010/main" val="571583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ADB938A-40D0-4DEE-ACFE-C617341DA0C6}" type="slidenum">
              <a:rPr lang="en-AU" smtClean="0"/>
              <a:t>21</a:t>
            </a:fld>
            <a:endParaRPr lang="en-AU"/>
          </a:p>
        </p:txBody>
      </p:sp>
    </p:spTree>
    <p:extLst>
      <p:ext uri="{BB962C8B-B14F-4D97-AF65-F5344CB8AC3E}">
        <p14:creationId xmlns:p14="http://schemas.microsoft.com/office/powerpoint/2010/main" val="3316130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ADB938A-40D0-4DEE-ACFE-C617341DA0C6}" type="slidenum">
              <a:rPr lang="en-AU" smtClean="0"/>
              <a:t>22</a:t>
            </a:fld>
            <a:endParaRPr lang="en-AU"/>
          </a:p>
        </p:txBody>
      </p:sp>
    </p:spTree>
    <p:extLst>
      <p:ext uri="{BB962C8B-B14F-4D97-AF65-F5344CB8AC3E}">
        <p14:creationId xmlns:p14="http://schemas.microsoft.com/office/powerpoint/2010/main" val="3014531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ADB938A-40D0-4DEE-ACFE-C617341DA0C6}" type="slidenum">
              <a:rPr lang="en-AU" smtClean="0"/>
              <a:t>23</a:t>
            </a:fld>
            <a:endParaRPr lang="en-AU"/>
          </a:p>
        </p:txBody>
      </p:sp>
    </p:spTree>
    <p:extLst>
      <p:ext uri="{BB962C8B-B14F-4D97-AF65-F5344CB8AC3E}">
        <p14:creationId xmlns:p14="http://schemas.microsoft.com/office/powerpoint/2010/main" val="2465730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ADB938A-40D0-4DEE-ACFE-C617341DA0C6}" type="slidenum">
              <a:rPr lang="en-AU" smtClean="0"/>
              <a:t>3</a:t>
            </a:fld>
            <a:endParaRPr lang="en-AU"/>
          </a:p>
        </p:txBody>
      </p:sp>
    </p:spTree>
    <p:extLst>
      <p:ext uri="{BB962C8B-B14F-4D97-AF65-F5344CB8AC3E}">
        <p14:creationId xmlns:p14="http://schemas.microsoft.com/office/powerpoint/2010/main" val="2042656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dirty="0" smtClean="0"/>
              <a:t>Appeals to Lawyers: It</a:t>
            </a:r>
            <a:r>
              <a:rPr lang="en-AU" sz="1600" baseline="0" dirty="0" smtClean="0"/>
              <a:t> is reason and rule based.  NB –ANU study by colleagues:  rational thinking increases over first year of study; experiential thinking decreases.  </a:t>
            </a:r>
          </a:p>
          <a:p>
            <a:endParaRPr lang="en-AU" sz="1600" baseline="0" dirty="0" smtClean="0"/>
          </a:p>
          <a:p>
            <a:r>
              <a:rPr lang="en-AU" sz="1600" dirty="0" smtClean="0"/>
              <a:t>O'Brien, M, Tang, S &amp; Hall, K 2011, 'Changing Our Thinking: Empirical Research on Law Student Wellbeing, Thinking Styles and the Law Curriculum', Legal Education Review, vol. 21, no. 2, pp. 149-182.:</a:t>
            </a:r>
            <a:r>
              <a:rPr lang="en-AU" sz="1600" baseline="0" dirty="0" smtClean="0"/>
              <a:t>  </a:t>
            </a:r>
            <a:r>
              <a:rPr lang="en-AU" sz="1600" b="0" i="0" u="none" strike="noStrike" kern="1200" baseline="0" dirty="0" smtClean="0">
                <a:solidFill>
                  <a:schemeClr val="tx1"/>
                </a:solidFill>
                <a:latin typeface="+mn-lt"/>
                <a:ea typeface="+mn-ea"/>
                <a:cs typeface="+mn-cs"/>
              </a:rPr>
              <a:t>‘In our sample, lower levels of experiential thinking were associated with increased symptoms of psychological distress by the end of the first year of law study.’ NB ‘rational and experiential modes of thought are effective in different ways. The quick and emotion-driven nature of the experiential system in no way makes it ‘irrational’ in the common meaning of the word; nor does the rational system imply that this is a way of thinking which always produces the ‘optimal’ result after exhaustive calculations. </a:t>
            </a:r>
            <a:endParaRPr lang="en-AU" sz="1600" baseline="0" dirty="0" smtClean="0"/>
          </a:p>
          <a:p>
            <a:endParaRPr lang="en-AU"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ADB938A-40D0-4DEE-ACFE-C617341DA0C6}" type="slidenum">
              <a:rPr lang="en-AU" smtClean="0"/>
              <a:t>4</a:t>
            </a:fld>
            <a:endParaRPr lang="en-AU"/>
          </a:p>
        </p:txBody>
      </p:sp>
    </p:spTree>
    <p:extLst>
      <p:ext uri="{BB962C8B-B14F-4D97-AF65-F5344CB8AC3E}">
        <p14:creationId xmlns:p14="http://schemas.microsoft.com/office/powerpoint/2010/main" val="1434489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dirty="0" smtClean="0"/>
              <a:t>Elephants rule: Jonathon</a:t>
            </a:r>
            <a:r>
              <a:rPr lang="en-AU" sz="1600" baseline="0" dirty="0" smtClean="0"/>
              <a:t> </a:t>
            </a:r>
            <a:r>
              <a:rPr lang="en-AU" sz="1600" dirty="0" err="1" smtClean="0"/>
              <a:t>Haidt</a:t>
            </a:r>
            <a:r>
              <a:rPr lang="en-AU" sz="1600" dirty="0" smtClean="0"/>
              <a:t> ‘the </a:t>
            </a:r>
            <a:r>
              <a:rPr lang="en-AU" sz="1600" dirty="0" smtClean="0"/>
              <a:t>elephant (automatic</a:t>
            </a:r>
            <a:r>
              <a:rPr lang="en-AU" sz="1600" baseline="0" dirty="0" smtClean="0"/>
              <a:t> processes) </a:t>
            </a:r>
            <a:r>
              <a:rPr lang="en-AU" sz="1600" baseline="0" dirty="0" smtClean="0"/>
              <a:t>is where most of the action is in moral psychology.’ </a:t>
            </a:r>
            <a:r>
              <a:rPr lang="en-AU" sz="1600" baseline="0" dirty="0" smtClean="0"/>
              <a:t>[p83]  </a:t>
            </a:r>
            <a:r>
              <a:rPr lang="en-AU" sz="1600" baseline="0" dirty="0" smtClean="0"/>
              <a:t>Rider is the less powerful player. J </a:t>
            </a:r>
            <a:r>
              <a:rPr lang="en-AU" sz="1600" baseline="0" dirty="0" err="1" smtClean="0"/>
              <a:t>Haidt</a:t>
            </a:r>
            <a:r>
              <a:rPr lang="en-AU" sz="1600" baseline="0" dirty="0" smtClean="0"/>
              <a:t> </a:t>
            </a:r>
            <a:r>
              <a:rPr lang="en-AU" sz="1600" i="1" baseline="0" dirty="0" smtClean="0"/>
              <a:t>The Righteous Mind. Why Good People are Divided by Politics and Religion. </a:t>
            </a:r>
            <a:r>
              <a:rPr lang="en-AU" sz="1600" i="0" baseline="0" dirty="0" smtClean="0"/>
              <a:t>Vintage 2012</a:t>
            </a:r>
          </a:p>
          <a:p>
            <a:endParaRPr lang="en-AU" sz="1600" i="1" baseline="0" dirty="0" smtClean="0"/>
          </a:p>
          <a:p>
            <a:r>
              <a:rPr lang="en-AU" sz="1600" baseline="0" dirty="0" smtClean="0"/>
              <a:t> Reasoning matters </a:t>
            </a:r>
            <a:r>
              <a:rPr lang="en-AU" sz="1600" baseline="0" dirty="0" smtClean="0"/>
              <a:t>:’ </a:t>
            </a:r>
            <a:r>
              <a:rPr lang="en-AU" sz="1600" baseline="0" dirty="0" smtClean="0"/>
              <a:t>intuitions can be shaped by reasoning, especially when reasons are embedded in a friendly conversation, or an emotionally compelling novel, film or news </a:t>
            </a:r>
            <a:r>
              <a:rPr lang="en-AU" sz="1600" baseline="0" dirty="0" smtClean="0"/>
              <a:t>story’ (J </a:t>
            </a:r>
            <a:r>
              <a:rPr lang="en-AU" sz="1600" baseline="0" dirty="0" err="1" smtClean="0"/>
              <a:t>Haidt</a:t>
            </a:r>
            <a:r>
              <a:rPr lang="en-AU" sz="1600" baseline="0" dirty="0" smtClean="0"/>
              <a:t> p83). </a:t>
            </a:r>
            <a:r>
              <a:rPr lang="en-AU" sz="1600" baseline="0" dirty="0" smtClean="0"/>
              <a:t>Complicated feedback loop</a:t>
            </a:r>
          </a:p>
          <a:p>
            <a:endParaRPr lang="en-AU" sz="1600" baseline="0" dirty="0" smtClean="0"/>
          </a:p>
        </p:txBody>
      </p:sp>
      <p:sp>
        <p:nvSpPr>
          <p:cNvPr id="4" name="Slide Number Placeholder 3"/>
          <p:cNvSpPr>
            <a:spLocks noGrp="1"/>
          </p:cNvSpPr>
          <p:nvPr>
            <p:ph type="sldNum" sz="quarter" idx="10"/>
          </p:nvPr>
        </p:nvSpPr>
        <p:spPr/>
        <p:txBody>
          <a:bodyPr/>
          <a:lstStyle/>
          <a:p>
            <a:fld id="{4ADB938A-40D0-4DEE-ACFE-C617341DA0C6}" type="slidenum">
              <a:rPr lang="en-AU" smtClean="0"/>
              <a:t>5</a:t>
            </a:fld>
            <a:endParaRPr lang="en-AU"/>
          </a:p>
        </p:txBody>
      </p:sp>
    </p:spTree>
    <p:extLst>
      <p:ext uri="{BB962C8B-B14F-4D97-AF65-F5344CB8AC3E}">
        <p14:creationId xmlns:p14="http://schemas.microsoft.com/office/powerpoint/2010/main" val="4274890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ADB938A-40D0-4DEE-ACFE-C617341DA0C6}" type="slidenum">
              <a:rPr lang="en-AU" smtClean="0"/>
              <a:t>6</a:t>
            </a:fld>
            <a:endParaRPr lang="en-AU"/>
          </a:p>
        </p:txBody>
      </p:sp>
    </p:spTree>
    <p:extLst>
      <p:ext uri="{BB962C8B-B14F-4D97-AF65-F5344CB8AC3E}">
        <p14:creationId xmlns:p14="http://schemas.microsoft.com/office/powerpoint/2010/main" val="2820518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sz="1600" dirty="0"/>
          </a:p>
        </p:txBody>
      </p:sp>
      <p:sp>
        <p:nvSpPr>
          <p:cNvPr id="4" name="Slide Number Placeholder 3"/>
          <p:cNvSpPr>
            <a:spLocks noGrp="1"/>
          </p:cNvSpPr>
          <p:nvPr>
            <p:ph type="sldNum" sz="quarter" idx="10"/>
          </p:nvPr>
        </p:nvSpPr>
        <p:spPr/>
        <p:txBody>
          <a:bodyPr/>
          <a:lstStyle/>
          <a:p>
            <a:fld id="{4ADB938A-40D0-4DEE-ACFE-C617341DA0C6}" type="slidenum">
              <a:rPr lang="en-AU" smtClean="0"/>
              <a:t>7</a:t>
            </a:fld>
            <a:endParaRPr lang="en-AU"/>
          </a:p>
        </p:txBody>
      </p:sp>
    </p:spTree>
    <p:extLst>
      <p:ext uri="{BB962C8B-B14F-4D97-AF65-F5344CB8AC3E}">
        <p14:creationId xmlns:p14="http://schemas.microsoft.com/office/powerpoint/2010/main" val="3535042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ADB938A-40D0-4DEE-ACFE-C617341DA0C6}" type="slidenum">
              <a:rPr lang="en-AU" smtClean="0"/>
              <a:t>8</a:t>
            </a:fld>
            <a:endParaRPr lang="en-AU"/>
          </a:p>
        </p:txBody>
      </p:sp>
    </p:spTree>
    <p:extLst>
      <p:ext uri="{BB962C8B-B14F-4D97-AF65-F5344CB8AC3E}">
        <p14:creationId xmlns:p14="http://schemas.microsoft.com/office/powerpoint/2010/main" val="3564356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Quote</a:t>
            </a:r>
            <a:r>
              <a:rPr lang="en-AU" baseline="0" dirty="0" smtClean="0"/>
              <a:t> is from </a:t>
            </a:r>
            <a:r>
              <a:rPr lang="en-AU" sz="1200" kern="1200" dirty="0" smtClean="0">
                <a:solidFill>
                  <a:schemeClr val="tx1"/>
                </a:solidFill>
                <a:effectLst/>
                <a:latin typeface="+mn-lt"/>
                <a:ea typeface="+mn-ea"/>
                <a:cs typeface="+mn-cs"/>
              </a:rPr>
              <a:t>Mary C Gentile, ‘Values-Driven Leadership Development: Where We Have Been and Where We Could Go’ (2012) 9 </a:t>
            </a:r>
            <a:r>
              <a:rPr lang="en-AU" sz="1200" i="1" kern="1200" dirty="0" smtClean="0">
                <a:solidFill>
                  <a:schemeClr val="tx1"/>
                </a:solidFill>
                <a:effectLst/>
                <a:latin typeface="+mn-lt"/>
                <a:ea typeface="+mn-ea"/>
                <a:cs typeface="+mn-cs"/>
              </a:rPr>
              <a:t>Organization Management Journal</a:t>
            </a:r>
            <a:r>
              <a:rPr lang="en-AU" sz="1200" kern="1200" dirty="0" smtClean="0">
                <a:solidFill>
                  <a:schemeClr val="tx1"/>
                </a:solidFill>
                <a:effectLst/>
                <a:latin typeface="+mn-lt"/>
                <a:ea typeface="+mn-ea"/>
                <a:cs typeface="+mn-cs"/>
              </a:rPr>
              <a:t> 188, 194- 195.</a:t>
            </a:r>
            <a:endParaRPr lang="en-AU" dirty="0"/>
          </a:p>
        </p:txBody>
      </p:sp>
      <p:sp>
        <p:nvSpPr>
          <p:cNvPr id="4" name="Slide Number Placeholder 3"/>
          <p:cNvSpPr>
            <a:spLocks noGrp="1"/>
          </p:cNvSpPr>
          <p:nvPr>
            <p:ph type="sldNum" sz="quarter" idx="10"/>
          </p:nvPr>
        </p:nvSpPr>
        <p:spPr/>
        <p:txBody>
          <a:bodyPr/>
          <a:lstStyle/>
          <a:p>
            <a:fld id="{4ADB938A-40D0-4DEE-ACFE-C617341DA0C6}" type="slidenum">
              <a:rPr lang="en-AU" smtClean="0"/>
              <a:t>9</a:t>
            </a:fld>
            <a:endParaRPr lang="en-AU"/>
          </a:p>
        </p:txBody>
      </p:sp>
    </p:spTree>
    <p:extLst>
      <p:ext uri="{BB962C8B-B14F-4D97-AF65-F5344CB8AC3E}">
        <p14:creationId xmlns:p14="http://schemas.microsoft.com/office/powerpoint/2010/main" val="3368058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7D527FFA-44BD-4BB3-9FA1-08960E6592A0}" type="datetimeFigureOut">
              <a:rPr lang="en-AU" smtClean="0"/>
              <a:t>8/08/2014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51D8DFD-C39F-417D-9945-DA989310354D}" type="slidenum">
              <a:rPr lang="en-AU" smtClean="0"/>
              <a:t>‹#›</a:t>
            </a:fld>
            <a:endParaRPr lang="en-AU"/>
          </a:p>
        </p:txBody>
      </p:sp>
    </p:spTree>
    <p:extLst>
      <p:ext uri="{BB962C8B-B14F-4D97-AF65-F5344CB8AC3E}">
        <p14:creationId xmlns:p14="http://schemas.microsoft.com/office/powerpoint/2010/main" val="829713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D527FFA-44BD-4BB3-9FA1-08960E6592A0}" type="datetimeFigureOut">
              <a:rPr lang="en-AU" smtClean="0"/>
              <a:t>8/08/2014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51D8DFD-C39F-417D-9945-DA989310354D}" type="slidenum">
              <a:rPr lang="en-AU" smtClean="0"/>
              <a:t>‹#›</a:t>
            </a:fld>
            <a:endParaRPr lang="en-AU"/>
          </a:p>
        </p:txBody>
      </p:sp>
    </p:spTree>
    <p:extLst>
      <p:ext uri="{BB962C8B-B14F-4D97-AF65-F5344CB8AC3E}">
        <p14:creationId xmlns:p14="http://schemas.microsoft.com/office/powerpoint/2010/main" val="3197106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D527FFA-44BD-4BB3-9FA1-08960E6592A0}" type="datetimeFigureOut">
              <a:rPr lang="en-AU" smtClean="0"/>
              <a:t>8/08/2014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51D8DFD-C39F-417D-9945-DA989310354D}" type="slidenum">
              <a:rPr lang="en-AU" smtClean="0"/>
              <a:t>‹#›</a:t>
            </a:fld>
            <a:endParaRPr lang="en-AU"/>
          </a:p>
        </p:txBody>
      </p:sp>
    </p:spTree>
    <p:extLst>
      <p:ext uri="{BB962C8B-B14F-4D97-AF65-F5344CB8AC3E}">
        <p14:creationId xmlns:p14="http://schemas.microsoft.com/office/powerpoint/2010/main" val="1381788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4652963"/>
            <a:ext cx="9144000" cy="2205037"/>
          </a:xfrm>
          <a:prstGeom prst="rect">
            <a:avLst/>
          </a:prstGeom>
          <a:solidFill>
            <a:srgbClr val="94B0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smtClean="0">
              <a:solidFill>
                <a:srgbClr val="000000"/>
              </a:solidFill>
            </a:endParaRPr>
          </a:p>
        </p:txBody>
      </p:sp>
      <p:sp>
        <p:nvSpPr>
          <p:cNvPr id="8196" name="Rectangle 4"/>
          <p:cNvSpPr>
            <a:spLocks noGrp="1" noChangeArrowheads="1"/>
          </p:cNvSpPr>
          <p:nvPr>
            <p:ph type="subTitle" idx="1"/>
          </p:nvPr>
        </p:nvSpPr>
        <p:spPr>
          <a:xfrm>
            <a:off x="468313" y="4652963"/>
            <a:ext cx="8280400" cy="519112"/>
          </a:xfrm>
        </p:spPr>
        <p:txBody>
          <a:bodyPr>
            <a:spAutoFit/>
          </a:bodyPr>
          <a:lstStyle>
            <a:lvl1pPr marL="0" indent="0">
              <a:buFontTx/>
              <a:buNone/>
              <a:defRPr sz="2800"/>
            </a:lvl1pPr>
          </a:lstStyle>
          <a:p>
            <a:pPr lvl="0"/>
            <a:r>
              <a:rPr lang="en-AU" altLang="en-US" noProof="0" smtClean="0"/>
              <a:t>Click to edit Master subtitle style</a:t>
            </a:r>
          </a:p>
        </p:txBody>
      </p:sp>
      <p:sp>
        <p:nvSpPr>
          <p:cNvPr id="8197" name="Rectangle 5"/>
          <p:cNvSpPr>
            <a:spLocks noGrp="1" noChangeArrowheads="1"/>
          </p:cNvSpPr>
          <p:nvPr>
            <p:ph type="dt" sz="half" idx="2"/>
          </p:nvPr>
        </p:nvSpPr>
        <p:spPr>
          <a:xfrm>
            <a:off x="457200" y="6245225"/>
            <a:ext cx="2133600" cy="476250"/>
          </a:xfrm>
        </p:spPr>
        <p:txBody>
          <a:bodyPr/>
          <a:lstStyle>
            <a:lvl1pPr algn="l">
              <a:defRPr/>
            </a:lvl1pPr>
          </a:lstStyle>
          <a:p>
            <a:endParaRPr lang="en-AU" altLang="en-US">
              <a:solidFill>
                <a:srgbClr val="000000"/>
              </a:solidFill>
            </a:endParaRPr>
          </a:p>
        </p:txBody>
      </p:sp>
      <p:sp>
        <p:nvSpPr>
          <p:cNvPr id="8198" name="Rectangle 6"/>
          <p:cNvSpPr>
            <a:spLocks noGrp="1" noChangeArrowheads="1"/>
          </p:cNvSpPr>
          <p:nvPr>
            <p:ph type="ftr" sz="quarter" idx="3"/>
          </p:nvPr>
        </p:nvSpPr>
        <p:spPr>
          <a:xfrm>
            <a:off x="3124200" y="6245225"/>
            <a:ext cx="2895600" cy="476250"/>
          </a:xfrm>
        </p:spPr>
        <p:txBody>
          <a:bodyPr/>
          <a:lstStyle>
            <a:lvl1pPr algn="ctr">
              <a:defRPr/>
            </a:lvl1pPr>
          </a:lstStyle>
          <a:p>
            <a:r>
              <a:rPr lang="en-AU" altLang="en-US">
                <a:solidFill>
                  <a:srgbClr val="000000"/>
                </a:solidFill>
              </a:rPr>
              <a:t>Footer text goes in here</a:t>
            </a:r>
          </a:p>
        </p:txBody>
      </p:sp>
      <p:sp>
        <p:nvSpPr>
          <p:cNvPr id="8199" name="Rectangle 7"/>
          <p:cNvSpPr>
            <a:spLocks noGrp="1" noChangeArrowheads="1"/>
          </p:cNvSpPr>
          <p:nvPr>
            <p:ph type="sldNum" sz="quarter" idx="4"/>
          </p:nvPr>
        </p:nvSpPr>
        <p:spPr>
          <a:xfrm>
            <a:off x="6553200" y="6245225"/>
            <a:ext cx="2133600" cy="476250"/>
          </a:xfrm>
        </p:spPr>
        <p:txBody>
          <a:bodyPr/>
          <a:lstStyle>
            <a:lvl1pPr>
              <a:defRPr/>
            </a:lvl1pPr>
          </a:lstStyle>
          <a:p>
            <a:fld id="{B0DAD706-3E42-45B8-8C6A-14E4CFEF3139}" type="slidenum">
              <a:rPr lang="en-AU" altLang="en-US">
                <a:solidFill>
                  <a:srgbClr val="000000"/>
                </a:solidFill>
              </a:rPr>
              <a:pPr/>
              <a:t>‹#›</a:t>
            </a:fld>
            <a:endParaRPr lang="en-AU" altLang="en-US">
              <a:solidFill>
                <a:srgbClr val="000000"/>
              </a:solidFill>
            </a:endParaRPr>
          </a:p>
        </p:txBody>
      </p:sp>
      <p:sp>
        <p:nvSpPr>
          <p:cNvPr id="8200" name="Rectangle 8"/>
          <p:cNvSpPr>
            <a:spLocks noChangeArrowheads="1"/>
          </p:cNvSpPr>
          <p:nvPr/>
        </p:nvSpPr>
        <p:spPr bwMode="auto">
          <a:xfrm>
            <a:off x="0" y="0"/>
            <a:ext cx="9144000" cy="765175"/>
          </a:xfrm>
          <a:prstGeom prst="rect">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mtClean="0">
              <a:solidFill>
                <a:srgbClr val="000000"/>
              </a:solidFill>
            </a:endParaRPr>
          </a:p>
        </p:txBody>
      </p:sp>
      <p:pic>
        <p:nvPicPr>
          <p:cNvPr id="8201" name="Picture 9" descr="ANU_LOGO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115888"/>
            <a:ext cx="1511300" cy="525462"/>
          </a:xfrm>
          <a:prstGeom prst="rect">
            <a:avLst/>
          </a:prstGeom>
          <a:noFill/>
          <a:extLst>
            <a:ext uri="{909E8E84-426E-40DD-AFC4-6F175D3DCCD1}">
              <a14:hiddenFill xmlns:a14="http://schemas.microsoft.com/office/drawing/2010/main">
                <a:solidFill>
                  <a:srgbClr val="FFFFFF"/>
                </a:solidFill>
              </a14:hiddenFill>
            </a:ext>
          </a:extLst>
        </p:spPr>
      </p:pic>
      <p:sp>
        <p:nvSpPr>
          <p:cNvPr id="8195" name="Rectangle 3"/>
          <p:cNvSpPr>
            <a:spLocks noGrp="1" noChangeArrowheads="1"/>
          </p:cNvSpPr>
          <p:nvPr>
            <p:ph type="ctrTitle"/>
          </p:nvPr>
        </p:nvSpPr>
        <p:spPr>
          <a:xfrm>
            <a:off x="468313" y="1919288"/>
            <a:ext cx="8207375" cy="641350"/>
          </a:xfrm>
        </p:spPr>
        <p:txBody>
          <a:bodyPr>
            <a:spAutoFit/>
          </a:bodyPr>
          <a:lstStyle>
            <a:lvl1pPr>
              <a:defRPr>
                <a:solidFill>
                  <a:schemeClr val="tx1"/>
                </a:solidFill>
              </a:defRPr>
            </a:lvl1pPr>
          </a:lstStyle>
          <a:p>
            <a:pPr lvl="0"/>
            <a:r>
              <a:rPr lang="en-AU" altLang="en-US" noProof="0" smtClean="0"/>
              <a:t>Click to edit Master title style</a:t>
            </a:r>
          </a:p>
        </p:txBody>
      </p:sp>
    </p:spTree>
    <p:extLst>
      <p:ext uri="{BB962C8B-B14F-4D97-AF65-F5344CB8AC3E}">
        <p14:creationId xmlns:p14="http://schemas.microsoft.com/office/powerpoint/2010/main" val="713823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AU" altLang="en-US">
                <a:solidFill>
                  <a:srgbClr val="000000"/>
                </a:solidFill>
              </a:rPr>
              <a:t>Footer text goes in here</a:t>
            </a:r>
          </a:p>
        </p:txBody>
      </p:sp>
      <p:sp>
        <p:nvSpPr>
          <p:cNvPr id="6" name="Slide Number Placeholder 5"/>
          <p:cNvSpPr>
            <a:spLocks noGrp="1"/>
          </p:cNvSpPr>
          <p:nvPr>
            <p:ph type="sldNum" sz="quarter" idx="12"/>
          </p:nvPr>
        </p:nvSpPr>
        <p:spPr/>
        <p:txBody>
          <a:bodyPr/>
          <a:lstStyle>
            <a:lvl1pPr>
              <a:defRPr/>
            </a:lvl1pPr>
          </a:lstStyle>
          <a:p>
            <a:fld id="{D9AB5C11-BDB8-4BD4-A260-5A0FC01547E9}"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982479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AU" altLang="en-US">
                <a:solidFill>
                  <a:srgbClr val="000000"/>
                </a:solidFill>
              </a:rPr>
              <a:t>Footer text goes in here</a:t>
            </a:r>
          </a:p>
        </p:txBody>
      </p:sp>
      <p:sp>
        <p:nvSpPr>
          <p:cNvPr id="6" name="Slide Number Placeholder 5"/>
          <p:cNvSpPr>
            <a:spLocks noGrp="1"/>
          </p:cNvSpPr>
          <p:nvPr>
            <p:ph type="sldNum" sz="quarter" idx="12"/>
          </p:nvPr>
        </p:nvSpPr>
        <p:spPr/>
        <p:txBody>
          <a:bodyPr/>
          <a:lstStyle>
            <a:lvl1pPr>
              <a:defRPr/>
            </a:lvl1pPr>
          </a:lstStyle>
          <a:p>
            <a:fld id="{6D4CC2AF-16FD-4722-969A-A6B8AEAEA819}"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3146740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916113"/>
            <a:ext cx="4038600" cy="4210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916113"/>
            <a:ext cx="4038600" cy="4210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endParaRPr lang="en-AU"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AU" altLang="en-US">
                <a:solidFill>
                  <a:srgbClr val="000000"/>
                </a:solidFill>
              </a:rPr>
              <a:t>Footer text goes in here</a:t>
            </a:r>
          </a:p>
        </p:txBody>
      </p:sp>
      <p:sp>
        <p:nvSpPr>
          <p:cNvPr id="7" name="Slide Number Placeholder 6"/>
          <p:cNvSpPr>
            <a:spLocks noGrp="1"/>
          </p:cNvSpPr>
          <p:nvPr>
            <p:ph type="sldNum" sz="quarter" idx="12"/>
          </p:nvPr>
        </p:nvSpPr>
        <p:spPr/>
        <p:txBody>
          <a:bodyPr/>
          <a:lstStyle>
            <a:lvl1pPr>
              <a:defRPr/>
            </a:lvl1pPr>
          </a:lstStyle>
          <a:p>
            <a:fld id="{004A918A-3052-41C2-B2B5-4687F7487649}"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2935360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endParaRPr lang="en-AU"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en-AU" altLang="en-US">
                <a:solidFill>
                  <a:srgbClr val="000000"/>
                </a:solidFill>
              </a:rPr>
              <a:t>Footer text goes in here</a:t>
            </a:r>
          </a:p>
        </p:txBody>
      </p:sp>
      <p:sp>
        <p:nvSpPr>
          <p:cNvPr id="9" name="Slide Number Placeholder 8"/>
          <p:cNvSpPr>
            <a:spLocks noGrp="1"/>
          </p:cNvSpPr>
          <p:nvPr>
            <p:ph type="sldNum" sz="quarter" idx="12"/>
          </p:nvPr>
        </p:nvSpPr>
        <p:spPr/>
        <p:txBody>
          <a:bodyPr/>
          <a:lstStyle>
            <a:lvl1pPr>
              <a:defRPr/>
            </a:lvl1pPr>
          </a:lstStyle>
          <a:p>
            <a:fld id="{AF8021DD-D555-4218-80DA-B8ABD32558B7}"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1475267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endParaRPr lang="en-AU"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AU" altLang="en-US">
                <a:solidFill>
                  <a:srgbClr val="000000"/>
                </a:solidFill>
              </a:rPr>
              <a:t>Footer text goes in here</a:t>
            </a:r>
          </a:p>
        </p:txBody>
      </p:sp>
      <p:sp>
        <p:nvSpPr>
          <p:cNvPr id="5" name="Slide Number Placeholder 4"/>
          <p:cNvSpPr>
            <a:spLocks noGrp="1"/>
          </p:cNvSpPr>
          <p:nvPr>
            <p:ph type="sldNum" sz="quarter" idx="12"/>
          </p:nvPr>
        </p:nvSpPr>
        <p:spPr/>
        <p:txBody>
          <a:bodyPr/>
          <a:lstStyle>
            <a:lvl1pPr>
              <a:defRPr/>
            </a:lvl1pPr>
          </a:lstStyle>
          <a:p>
            <a:fld id="{11449CD9-4515-4038-B48B-1E46289D7B66}"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1426467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AU" altLang="en-US">
                <a:solidFill>
                  <a:srgbClr val="000000"/>
                </a:solidFill>
              </a:rPr>
              <a:t>Footer text goes in here</a:t>
            </a:r>
          </a:p>
        </p:txBody>
      </p:sp>
      <p:sp>
        <p:nvSpPr>
          <p:cNvPr id="4" name="Slide Number Placeholder 3"/>
          <p:cNvSpPr>
            <a:spLocks noGrp="1"/>
          </p:cNvSpPr>
          <p:nvPr>
            <p:ph type="sldNum" sz="quarter" idx="12"/>
          </p:nvPr>
        </p:nvSpPr>
        <p:spPr/>
        <p:txBody>
          <a:bodyPr/>
          <a:lstStyle>
            <a:lvl1pPr>
              <a:defRPr/>
            </a:lvl1pPr>
          </a:lstStyle>
          <a:p>
            <a:fld id="{43E46110-C3B5-4C6C-B318-1DDE67F6BF46}"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4113922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AU" altLang="en-US">
                <a:solidFill>
                  <a:srgbClr val="000000"/>
                </a:solidFill>
              </a:rPr>
              <a:t>Footer text goes in here</a:t>
            </a:r>
          </a:p>
        </p:txBody>
      </p:sp>
      <p:sp>
        <p:nvSpPr>
          <p:cNvPr id="7" name="Slide Number Placeholder 6"/>
          <p:cNvSpPr>
            <a:spLocks noGrp="1"/>
          </p:cNvSpPr>
          <p:nvPr>
            <p:ph type="sldNum" sz="quarter" idx="12"/>
          </p:nvPr>
        </p:nvSpPr>
        <p:spPr/>
        <p:txBody>
          <a:bodyPr/>
          <a:lstStyle>
            <a:lvl1pPr>
              <a:defRPr/>
            </a:lvl1pPr>
          </a:lstStyle>
          <a:p>
            <a:fld id="{8F003B07-E9CA-43A7-A163-EDE3321986F8}"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753032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D527FFA-44BD-4BB3-9FA1-08960E6592A0}" type="datetimeFigureOut">
              <a:rPr lang="en-AU" smtClean="0"/>
              <a:t>8/08/2014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51D8DFD-C39F-417D-9945-DA989310354D}" type="slidenum">
              <a:rPr lang="en-AU" smtClean="0"/>
              <a:t>‹#›</a:t>
            </a:fld>
            <a:endParaRPr lang="en-AU"/>
          </a:p>
        </p:txBody>
      </p:sp>
    </p:spTree>
    <p:extLst>
      <p:ext uri="{BB962C8B-B14F-4D97-AF65-F5344CB8AC3E}">
        <p14:creationId xmlns:p14="http://schemas.microsoft.com/office/powerpoint/2010/main" val="2752230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AU" altLang="en-US">
                <a:solidFill>
                  <a:srgbClr val="000000"/>
                </a:solidFill>
              </a:rPr>
              <a:t>Footer text goes in here</a:t>
            </a:r>
          </a:p>
        </p:txBody>
      </p:sp>
      <p:sp>
        <p:nvSpPr>
          <p:cNvPr id="7" name="Slide Number Placeholder 6"/>
          <p:cNvSpPr>
            <a:spLocks noGrp="1"/>
          </p:cNvSpPr>
          <p:nvPr>
            <p:ph type="sldNum" sz="quarter" idx="12"/>
          </p:nvPr>
        </p:nvSpPr>
        <p:spPr/>
        <p:txBody>
          <a:bodyPr/>
          <a:lstStyle>
            <a:lvl1pPr>
              <a:defRPr/>
            </a:lvl1pPr>
          </a:lstStyle>
          <a:p>
            <a:fld id="{45295741-921B-4BEC-A296-43C9B91ED6D5}"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2958946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AU" altLang="en-US">
                <a:solidFill>
                  <a:srgbClr val="000000"/>
                </a:solidFill>
              </a:rPr>
              <a:t>Footer text goes in here</a:t>
            </a:r>
          </a:p>
        </p:txBody>
      </p:sp>
      <p:sp>
        <p:nvSpPr>
          <p:cNvPr id="6" name="Slide Number Placeholder 5"/>
          <p:cNvSpPr>
            <a:spLocks noGrp="1"/>
          </p:cNvSpPr>
          <p:nvPr>
            <p:ph type="sldNum" sz="quarter" idx="12"/>
          </p:nvPr>
        </p:nvSpPr>
        <p:spPr/>
        <p:txBody>
          <a:bodyPr/>
          <a:lstStyle>
            <a:lvl1pPr>
              <a:defRPr/>
            </a:lvl1pPr>
          </a:lstStyle>
          <a:p>
            <a:fld id="{CBAFA59E-2E50-4CD4-81E5-3D301C6A5BC7}"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1766646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765175"/>
            <a:ext cx="2058988" cy="536098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765175"/>
            <a:ext cx="6029325" cy="53609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AU" altLang="en-US">
                <a:solidFill>
                  <a:srgbClr val="000000"/>
                </a:solidFill>
              </a:rPr>
              <a:t>Footer text goes in here</a:t>
            </a:r>
          </a:p>
        </p:txBody>
      </p:sp>
      <p:sp>
        <p:nvSpPr>
          <p:cNvPr id="6" name="Slide Number Placeholder 5"/>
          <p:cNvSpPr>
            <a:spLocks noGrp="1"/>
          </p:cNvSpPr>
          <p:nvPr>
            <p:ph type="sldNum" sz="quarter" idx="12"/>
          </p:nvPr>
        </p:nvSpPr>
        <p:spPr/>
        <p:txBody>
          <a:bodyPr/>
          <a:lstStyle>
            <a:lvl1pPr>
              <a:defRPr/>
            </a:lvl1pPr>
          </a:lstStyle>
          <a:p>
            <a:fld id="{357A3F63-1397-4AD8-921C-D008232B9DB8}"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3352578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527FFA-44BD-4BB3-9FA1-08960E6592A0}" type="datetimeFigureOut">
              <a:rPr lang="en-AU" smtClean="0"/>
              <a:t>8/08/2014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51D8DFD-C39F-417D-9945-DA989310354D}" type="slidenum">
              <a:rPr lang="en-AU" smtClean="0"/>
              <a:t>‹#›</a:t>
            </a:fld>
            <a:endParaRPr lang="en-AU"/>
          </a:p>
        </p:txBody>
      </p:sp>
    </p:spTree>
    <p:extLst>
      <p:ext uri="{BB962C8B-B14F-4D97-AF65-F5344CB8AC3E}">
        <p14:creationId xmlns:p14="http://schemas.microsoft.com/office/powerpoint/2010/main" val="2224752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7D527FFA-44BD-4BB3-9FA1-08960E6592A0}" type="datetimeFigureOut">
              <a:rPr lang="en-AU" smtClean="0"/>
              <a:t>8/08/2014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51D8DFD-C39F-417D-9945-DA989310354D}" type="slidenum">
              <a:rPr lang="en-AU" smtClean="0"/>
              <a:t>‹#›</a:t>
            </a:fld>
            <a:endParaRPr lang="en-AU"/>
          </a:p>
        </p:txBody>
      </p:sp>
    </p:spTree>
    <p:extLst>
      <p:ext uri="{BB962C8B-B14F-4D97-AF65-F5344CB8AC3E}">
        <p14:creationId xmlns:p14="http://schemas.microsoft.com/office/powerpoint/2010/main" val="400668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7D527FFA-44BD-4BB3-9FA1-08960E6592A0}" type="datetimeFigureOut">
              <a:rPr lang="en-AU" smtClean="0"/>
              <a:t>8/08/2014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51D8DFD-C39F-417D-9945-DA989310354D}" type="slidenum">
              <a:rPr lang="en-AU" smtClean="0"/>
              <a:t>‹#›</a:t>
            </a:fld>
            <a:endParaRPr lang="en-AU"/>
          </a:p>
        </p:txBody>
      </p:sp>
    </p:spTree>
    <p:extLst>
      <p:ext uri="{BB962C8B-B14F-4D97-AF65-F5344CB8AC3E}">
        <p14:creationId xmlns:p14="http://schemas.microsoft.com/office/powerpoint/2010/main" val="682522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7D527FFA-44BD-4BB3-9FA1-08960E6592A0}" type="datetimeFigureOut">
              <a:rPr lang="en-AU" smtClean="0"/>
              <a:t>8/08/2014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51D8DFD-C39F-417D-9945-DA989310354D}" type="slidenum">
              <a:rPr lang="en-AU" smtClean="0"/>
              <a:t>‹#›</a:t>
            </a:fld>
            <a:endParaRPr lang="en-AU"/>
          </a:p>
        </p:txBody>
      </p:sp>
    </p:spTree>
    <p:extLst>
      <p:ext uri="{BB962C8B-B14F-4D97-AF65-F5344CB8AC3E}">
        <p14:creationId xmlns:p14="http://schemas.microsoft.com/office/powerpoint/2010/main" val="904514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527FFA-44BD-4BB3-9FA1-08960E6592A0}" type="datetimeFigureOut">
              <a:rPr lang="en-AU" smtClean="0"/>
              <a:t>8/08/2014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51D8DFD-C39F-417D-9945-DA989310354D}" type="slidenum">
              <a:rPr lang="en-AU" smtClean="0"/>
              <a:t>‹#›</a:t>
            </a:fld>
            <a:endParaRPr lang="en-AU"/>
          </a:p>
        </p:txBody>
      </p:sp>
    </p:spTree>
    <p:extLst>
      <p:ext uri="{BB962C8B-B14F-4D97-AF65-F5344CB8AC3E}">
        <p14:creationId xmlns:p14="http://schemas.microsoft.com/office/powerpoint/2010/main" val="679388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527FFA-44BD-4BB3-9FA1-08960E6592A0}" type="datetimeFigureOut">
              <a:rPr lang="en-AU" smtClean="0"/>
              <a:t>8/08/2014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51D8DFD-C39F-417D-9945-DA989310354D}" type="slidenum">
              <a:rPr lang="en-AU" smtClean="0"/>
              <a:t>‹#›</a:t>
            </a:fld>
            <a:endParaRPr lang="en-AU"/>
          </a:p>
        </p:txBody>
      </p:sp>
    </p:spTree>
    <p:extLst>
      <p:ext uri="{BB962C8B-B14F-4D97-AF65-F5344CB8AC3E}">
        <p14:creationId xmlns:p14="http://schemas.microsoft.com/office/powerpoint/2010/main" val="170672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527FFA-44BD-4BB3-9FA1-08960E6592A0}" type="datetimeFigureOut">
              <a:rPr lang="en-AU" smtClean="0"/>
              <a:t>8/08/2014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51D8DFD-C39F-417D-9945-DA989310354D}" type="slidenum">
              <a:rPr lang="en-AU" smtClean="0"/>
              <a:t>‹#›</a:t>
            </a:fld>
            <a:endParaRPr lang="en-AU"/>
          </a:p>
        </p:txBody>
      </p:sp>
    </p:spTree>
    <p:extLst>
      <p:ext uri="{BB962C8B-B14F-4D97-AF65-F5344CB8AC3E}">
        <p14:creationId xmlns:p14="http://schemas.microsoft.com/office/powerpoint/2010/main" val="3975087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527FFA-44BD-4BB3-9FA1-08960E6592A0}" type="datetimeFigureOut">
              <a:rPr lang="en-AU" smtClean="0"/>
              <a:t>8/08/2014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1D8DFD-C39F-417D-9945-DA989310354D}" type="slidenum">
              <a:rPr lang="en-AU" smtClean="0"/>
              <a:t>‹#›</a:t>
            </a:fld>
            <a:endParaRPr lang="en-AU"/>
          </a:p>
        </p:txBody>
      </p:sp>
    </p:spTree>
    <p:extLst>
      <p:ext uri="{BB962C8B-B14F-4D97-AF65-F5344CB8AC3E}">
        <p14:creationId xmlns:p14="http://schemas.microsoft.com/office/powerpoint/2010/main" val="1748738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597650"/>
            <a:ext cx="9144000" cy="260350"/>
          </a:xfrm>
          <a:prstGeom prst="rect">
            <a:avLst/>
          </a:prstGeom>
          <a:solidFill>
            <a:srgbClr val="94B0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smtClean="0">
              <a:solidFill>
                <a:srgbClr val="000000"/>
              </a:solidFill>
            </a:endParaRPr>
          </a:p>
        </p:txBody>
      </p:sp>
      <p:sp>
        <p:nvSpPr>
          <p:cNvPr id="1026" name="Rectangle 2"/>
          <p:cNvSpPr>
            <a:spLocks noGrp="1" noChangeArrowheads="1"/>
          </p:cNvSpPr>
          <p:nvPr>
            <p:ph type="title"/>
          </p:nvPr>
        </p:nvSpPr>
        <p:spPr bwMode="auto">
          <a:xfrm>
            <a:off x="468313" y="765175"/>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p>
        </p:txBody>
      </p:sp>
      <p:sp>
        <p:nvSpPr>
          <p:cNvPr id="1027" name="Rectangle 3"/>
          <p:cNvSpPr>
            <a:spLocks noGrp="1" noChangeArrowheads="1"/>
          </p:cNvSpPr>
          <p:nvPr>
            <p:ph type="body" idx="1"/>
          </p:nvPr>
        </p:nvSpPr>
        <p:spPr bwMode="auto">
          <a:xfrm>
            <a:off x="457200" y="1916113"/>
            <a:ext cx="8229600"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
        <p:nvSpPr>
          <p:cNvPr id="1028" name="Rectangle 4"/>
          <p:cNvSpPr>
            <a:spLocks noGrp="1" noChangeArrowheads="1"/>
          </p:cNvSpPr>
          <p:nvPr>
            <p:ph type="dt" sz="half" idx="2"/>
          </p:nvPr>
        </p:nvSpPr>
        <p:spPr bwMode="auto">
          <a:xfrm>
            <a:off x="5724525" y="6597650"/>
            <a:ext cx="21336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AU" altLang="en-US" smtClean="0">
              <a:solidFill>
                <a:srgbClr val="000000"/>
              </a:solidFill>
            </a:endParaRPr>
          </a:p>
        </p:txBody>
      </p:sp>
      <p:sp>
        <p:nvSpPr>
          <p:cNvPr id="1029" name="Rectangle 5"/>
          <p:cNvSpPr>
            <a:spLocks noGrp="1" noChangeArrowheads="1"/>
          </p:cNvSpPr>
          <p:nvPr>
            <p:ph type="ftr" sz="quarter" idx="3"/>
          </p:nvPr>
        </p:nvSpPr>
        <p:spPr bwMode="auto">
          <a:xfrm>
            <a:off x="395288" y="6597650"/>
            <a:ext cx="5040312"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r>
              <a:rPr lang="en-AU" altLang="en-US" smtClean="0">
                <a:solidFill>
                  <a:srgbClr val="000000"/>
                </a:solidFill>
              </a:rPr>
              <a:t>Footer text goes in here</a:t>
            </a:r>
          </a:p>
        </p:txBody>
      </p:sp>
      <p:sp>
        <p:nvSpPr>
          <p:cNvPr id="1030" name="Rectangle 6"/>
          <p:cNvSpPr>
            <a:spLocks noGrp="1" noChangeArrowheads="1"/>
          </p:cNvSpPr>
          <p:nvPr>
            <p:ph type="sldNum" sz="quarter" idx="4"/>
          </p:nvPr>
        </p:nvSpPr>
        <p:spPr bwMode="auto">
          <a:xfrm>
            <a:off x="8101013" y="6597650"/>
            <a:ext cx="58578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F16CBA6-C726-4E56-B455-666CFC893D00}" type="slidenum">
              <a:rPr lang="en-AU" altLang="en-US" smtClean="0">
                <a:solidFill>
                  <a:srgbClr val="000000"/>
                </a:solidFill>
              </a:rPr>
              <a:pPr fontAlgn="base">
                <a:spcBef>
                  <a:spcPct val="0"/>
                </a:spcBef>
                <a:spcAft>
                  <a:spcPct val="0"/>
                </a:spcAft>
              </a:pPr>
              <a:t>‹#›</a:t>
            </a:fld>
            <a:endParaRPr lang="en-AU" altLang="en-US" smtClean="0">
              <a:solidFill>
                <a:srgbClr val="000000"/>
              </a:solidFill>
            </a:endParaRPr>
          </a:p>
        </p:txBody>
      </p:sp>
      <p:sp>
        <p:nvSpPr>
          <p:cNvPr id="1031" name="Rectangle 7"/>
          <p:cNvSpPr>
            <a:spLocks noChangeArrowheads="1"/>
          </p:cNvSpPr>
          <p:nvPr/>
        </p:nvSpPr>
        <p:spPr bwMode="auto">
          <a:xfrm>
            <a:off x="0" y="0"/>
            <a:ext cx="9144000" cy="765175"/>
          </a:xfrm>
          <a:prstGeom prst="rect">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mtClean="0">
              <a:solidFill>
                <a:srgbClr val="000000"/>
              </a:solidFill>
            </a:endParaRPr>
          </a:p>
        </p:txBody>
      </p:sp>
      <p:pic>
        <p:nvPicPr>
          <p:cNvPr id="1033" name="Picture 9" descr="ANU_LOGO_WHIT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8313" y="115888"/>
            <a:ext cx="1511300" cy="525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9258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fontAlgn="base">
        <a:spcBef>
          <a:spcPct val="0"/>
        </a:spcBef>
        <a:spcAft>
          <a:spcPct val="0"/>
        </a:spcAft>
        <a:defRPr sz="3600">
          <a:solidFill>
            <a:srgbClr val="527688"/>
          </a:solidFill>
          <a:latin typeface="+mj-lt"/>
          <a:ea typeface="+mj-ea"/>
          <a:cs typeface="+mj-cs"/>
        </a:defRPr>
      </a:lvl1pPr>
      <a:lvl2pPr algn="l" rtl="0" fontAlgn="base">
        <a:spcBef>
          <a:spcPct val="0"/>
        </a:spcBef>
        <a:spcAft>
          <a:spcPct val="0"/>
        </a:spcAft>
        <a:defRPr sz="3600">
          <a:solidFill>
            <a:srgbClr val="527688"/>
          </a:solidFill>
          <a:latin typeface="Arial" charset="0"/>
          <a:cs typeface="Arial" charset="0"/>
        </a:defRPr>
      </a:lvl2pPr>
      <a:lvl3pPr algn="l" rtl="0" fontAlgn="base">
        <a:spcBef>
          <a:spcPct val="0"/>
        </a:spcBef>
        <a:spcAft>
          <a:spcPct val="0"/>
        </a:spcAft>
        <a:defRPr sz="3600">
          <a:solidFill>
            <a:srgbClr val="527688"/>
          </a:solidFill>
          <a:latin typeface="Arial" charset="0"/>
          <a:cs typeface="Arial" charset="0"/>
        </a:defRPr>
      </a:lvl3pPr>
      <a:lvl4pPr algn="l" rtl="0" fontAlgn="base">
        <a:spcBef>
          <a:spcPct val="0"/>
        </a:spcBef>
        <a:spcAft>
          <a:spcPct val="0"/>
        </a:spcAft>
        <a:defRPr sz="3600">
          <a:solidFill>
            <a:srgbClr val="527688"/>
          </a:solidFill>
          <a:latin typeface="Arial" charset="0"/>
          <a:cs typeface="Arial" charset="0"/>
        </a:defRPr>
      </a:lvl4pPr>
      <a:lvl5pPr algn="l" rtl="0" fontAlgn="base">
        <a:spcBef>
          <a:spcPct val="0"/>
        </a:spcBef>
        <a:spcAft>
          <a:spcPct val="0"/>
        </a:spcAft>
        <a:defRPr sz="3600">
          <a:solidFill>
            <a:srgbClr val="527688"/>
          </a:solidFill>
          <a:latin typeface="Arial" charset="0"/>
          <a:cs typeface="Arial" charset="0"/>
        </a:defRPr>
      </a:lvl5pPr>
      <a:lvl6pPr marL="457200" algn="l" rtl="0" fontAlgn="base">
        <a:spcBef>
          <a:spcPct val="0"/>
        </a:spcBef>
        <a:spcAft>
          <a:spcPct val="0"/>
        </a:spcAft>
        <a:defRPr sz="3600">
          <a:solidFill>
            <a:srgbClr val="527688"/>
          </a:solidFill>
          <a:latin typeface="Arial" charset="0"/>
          <a:cs typeface="Arial" charset="0"/>
        </a:defRPr>
      </a:lvl6pPr>
      <a:lvl7pPr marL="914400" algn="l" rtl="0" fontAlgn="base">
        <a:spcBef>
          <a:spcPct val="0"/>
        </a:spcBef>
        <a:spcAft>
          <a:spcPct val="0"/>
        </a:spcAft>
        <a:defRPr sz="3600">
          <a:solidFill>
            <a:srgbClr val="527688"/>
          </a:solidFill>
          <a:latin typeface="Arial" charset="0"/>
          <a:cs typeface="Arial" charset="0"/>
        </a:defRPr>
      </a:lvl7pPr>
      <a:lvl8pPr marL="1371600" algn="l" rtl="0" fontAlgn="base">
        <a:spcBef>
          <a:spcPct val="0"/>
        </a:spcBef>
        <a:spcAft>
          <a:spcPct val="0"/>
        </a:spcAft>
        <a:defRPr sz="3600">
          <a:solidFill>
            <a:srgbClr val="527688"/>
          </a:solidFill>
          <a:latin typeface="Arial" charset="0"/>
          <a:cs typeface="Arial" charset="0"/>
        </a:defRPr>
      </a:lvl8pPr>
      <a:lvl9pPr marL="1828800" algn="l" rtl="0" fontAlgn="base">
        <a:spcBef>
          <a:spcPct val="0"/>
        </a:spcBef>
        <a:spcAft>
          <a:spcPct val="0"/>
        </a:spcAft>
        <a:defRPr sz="3600">
          <a:solidFill>
            <a:srgbClr val="527688"/>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ethicsunwrapped.utexas.edu/series/giving-voice-to-value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behaviorallegalethics.wordpress.com/" TargetMode="External"/><Relationship Id="rId4" Type="http://schemas.openxmlformats.org/officeDocument/2006/relationships/hyperlink" Target="http://www.babson.edu/Academics/teaching-research/gvv/Pages/home.asp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ctrTitle"/>
          </p:nvPr>
        </p:nvSpPr>
        <p:spPr>
          <a:xfrm>
            <a:off x="468313" y="1129098"/>
            <a:ext cx="8207375" cy="3231654"/>
          </a:xfrm>
        </p:spPr>
        <p:txBody>
          <a:bodyPr/>
          <a:lstStyle/>
          <a:p>
            <a:r>
              <a:rPr lang="en-US" altLang="en-US" b="1" dirty="0" smtClean="0">
                <a:solidFill>
                  <a:srgbClr val="002060"/>
                </a:solidFill>
                <a:latin typeface="Arial Narrow" panose="020B0606020202030204" pitchFamily="34" charset="0"/>
              </a:rPr>
              <a:t>Riding the Elephant and Giving Voice to Values:</a:t>
            </a:r>
            <a:br>
              <a:rPr lang="en-US" altLang="en-US" b="1" dirty="0" smtClean="0">
                <a:solidFill>
                  <a:srgbClr val="002060"/>
                </a:solidFill>
                <a:latin typeface="Arial Narrow" panose="020B0606020202030204" pitchFamily="34" charset="0"/>
              </a:rPr>
            </a:br>
            <a:r>
              <a:rPr lang="en-US" altLang="en-US" dirty="0">
                <a:solidFill>
                  <a:srgbClr val="002060"/>
                </a:solidFill>
                <a:latin typeface="Arial Narrow" panose="020B0606020202030204" pitchFamily="34" charset="0"/>
              </a:rPr>
              <a:t/>
            </a:r>
            <a:br>
              <a:rPr lang="en-US" altLang="en-US" dirty="0">
                <a:solidFill>
                  <a:srgbClr val="002060"/>
                </a:solidFill>
                <a:latin typeface="Arial Narrow" panose="020B0606020202030204" pitchFamily="34" charset="0"/>
              </a:rPr>
            </a:br>
            <a:r>
              <a:rPr lang="en-AU" sz="3200" dirty="0" smtClean="0">
                <a:solidFill>
                  <a:srgbClr val="0070C0"/>
                </a:solidFill>
                <a:latin typeface="Arial Narrow" panose="020B0606020202030204" pitchFamily="34" charset="0"/>
                <a:ea typeface="Times New Roman"/>
                <a:cs typeface="Times New Roman"/>
              </a:rPr>
              <a:t>Developing </a:t>
            </a:r>
            <a:r>
              <a:rPr lang="en-AU" sz="3200" dirty="0">
                <a:solidFill>
                  <a:srgbClr val="0070C0"/>
                </a:solidFill>
                <a:latin typeface="Arial Narrow" panose="020B0606020202030204" pitchFamily="34" charset="0"/>
                <a:ea typeface="Times New Roman"/>
                <a:cs typeface="Times New Roman"/>
              </a:rPr>
              <a:t>Students’ Capacity to Cope with Ethical Dilemmas in Legal </a:t>
            </a:r>
            <a:r>
              <a:rPr lang="en-AU" sz="3200" dirty="0" smtClean="0">
                <a:solidFill>
                  <a:srgbClr val="0070C0"/>
                </a:solidFill>
                <a:latin typeface="Arial Narrow" panose="020B0606020202030204" pitchFamily="34" charset="0"/>
                <a:ea typeface="Times New Roman"/>
                <a:cs typeface="Times New Roman"/>
              </a:rPr>
              <a:t>Practice</a:t>
            </a:r>
            <a:r>
              <a:rPr lang="en-US" altLang="en-US" sz="3200" dirty="0" smtClean="0">
                <a:solidFill>
                  <a:srgbClr val="0070C0"/>
                </a:solidFill>
                <a:latin typeface="Arial Narrow" panose="020B0606020202030204" pitchFamily="34" charset="0"/>
              </a:rPr>
              <a:t/>
            </a:r>
            <a:br>
              <a:rPr lang="en-US" altLang="en-US" sz="3200" dirty="0" smtClean="0">
                <a:solidFill>
                  <a:srgbClr val="0070C0"/>
                </a:solidFill>
                <a:latin typeface="Arial Narrow" panose="020B0606020202030204" pitchFamily="34" charset="0"/>
              </a:rPr>
            </a:br>
            <a:endParaRPr lang="en-US" altLang="en-US" sz="3200" dirty="0">
              <a:solidFill>
                <a:srgbClr val="0070C0"/>
              </a:solidFill>
              <a:latin typeface="Arial Narrow" panose="020B0606020202030204" pitchFamily="34" charset="0"/>
            </a:endParaRPr>
          </a:p>
        </p:txBody>
      </p:sp>
      <p:sp>
        <p:nvSpPr>
          <p:cNvPr id="20485" name="Rectangle 5"/>
          <p:cNvSpPr>
            <a:spLocks noGrp="1" noChangeArrowheads="1"/>
          </p:cNvSpPr>
          <p:nvPr>
            <p:ph type="subTitle" idx="1"/>
          </p:nvPr>
        </p:nvSpPr>
        <p:spPr>
          <a:xfrm>
            <a:off x="468313" y="4652962"/>
            <a:ext cx="8280400" cy="523220"/>
          </a:xfrm>
        </p:spPr>
        <p:txBody>
          <a:bodyPr/>
          <a:lstStyle/>
          <a:p>
            <a:r>
              <a:rPr lang="en-US" altLang="en-US" dirty="0">
                <a:latin typeface="Arial Narrow" panose="020B0606020202030204" pitchFamily="34" charset="0"/>
              </a:rPr>
              <a:t>Elizabeth </a:t>
            </a:r>
            <a:r>
              <a:rPr lang="en-US" altLang="en-US" dirty="0" smtClean="0">
                <a:latin typeface="Arial Narrow" panose="020B0606020202030204" pitchFamily="34" charset="0"/>
              </a:rPr>
              <a:t>Curran and Vivien Holmes</a:t>
            </a:r>
          </a:p>
        </p:txBody>
      </p:sp>
    </p:spTree>
    <p:extLst>
      <p:ext uri="{BB962C8B-B14F-4D97-AF65-F5344CB8AC3E}">
        <p14:creationId xmlns:p14="http://schemas.microsoft.com/office/powerpoint/2010/main" val="2361493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eaLnBrk="1" hangingPunct="1"/>
            <a:r>
              <a:rPr lang="en-US" dirty="0" smtClean="0">
                <a:solidFill>
                  <a:srgbClr val="002060"/>
                </a:solidFill>
                <a:latin typeface="Arial Narrow" panose="020B0606020202030204" pitchFamily="34" charset="0"/>
              </a:rPr>
              <a:t>Giving Voice to Values</a:t>
            </a:r>
            <a:endParaRPr lang="en-AU" dirty="0" smtClean="0">
              <a:solidFill>
                <a:srgbClr val="002060"/>
              </a:solidFill>
              <a:latin typeface="Arial Narrow" panose="020B0606020202030204" pitchFamily="34" charset="0"/>
            </a:endParaRPr>
          </a:p>
        </p:txBody>
      </p:sp>
      <p:sp>
        <p:nvSpPr>
          <p:cNvPr id="9219" name="Content Placeholder 2"/>
          <p:cNvSpPr>
            <a:spLocks noGrp="1"/>
          </p:cNvSpPr>
          <p:nvPr>
            <p:ph sz="half" idx="1"/>
          </p:nvPr>
        </p:nvSpPr>
        <p:spPr>
          <a:xfrm>
            <a:off x="3779838" y="1916113"/>
            <a:ext cx="5364162" cy="4210050"/>
          </a:xfrm>
        </p:spPr>
        <p:txBody>
          <a:bodyPr/>
          <a:lstStyle/>
          <a:p>
            <a:pPr marL="0" indent="0" eaLnBrk="1" hangingPunct="1">
              <a:buFontTx/>
              <a:buNone/>
            </a:pPr>
            <a:endParaRPr lang="en-US" dirty="0" smtClean="0"/>
          </a:p>
          <a:p>
            <a:pPr marL="0" indent="0" eaLnBrk="1" hangingPunct="1">
              <a:buFontTx/>
              <a:buNone/>
            </a:pPr>
            <a:r>
              <a:rPr lang="en-US" sz="3200" i="1" dirty="0" smtClean="0">
                <a:latin typeface="Arial Narrow" panose="020B0606020202030204" pitchFamily="34" charset="0"/>
                <a:cs typeface="Calibri" pitchFamily="34" charset="0"/>
              </a:rPr>
              <a:t>‘Not </a:t>
            </a:r>
            <a:r>
              <a:rPr lang="en-US" sz="3200" i="1" dirty="0" smtClean="0">
                <a:latin typeface="Arial Narrow" panose="020B0606020202030204" pitchFamily="34" charset="0"/>
                <a:cs typeface="Calibri" pitchFamily="34" charset="0"/>
              </a:rPr>
              <a:t>about deciding what is the right thing to do,…</a:t>
            </a:r>
          </a:p>
          <a:p>
            <a:pPr marL="0" indent="0" eaLnBrk="1" hangingPunct="1">
              <a:buFontTx/>
              <a:buNone/>
            </a:pPr>
            <a:r>
              <a:rPr lang="en-US" sz="3200" i="1" dirty="0" smtClean="0">
                <a:latin typeface="Arial Narrow" panose="020B0606020202030204" pitchFamily="34" charset="0"/>
                <a:cs typeface="Calibri" pitchFamily="34" charset="0"/>
              </a:rPr>
              <a:t>but about how to get it </a:t>
            </a:r>
            <a:r>
              <a:rPr lang="en-US" sz="3200" i="1" dirty="0" smtClean="0">
                <a:latin typeface="Arial Narrow" panose="020B0606020202030204" pitchFamily="34" charset="0"/>
                <a:cs typeface="Calibri" pitchFamily="34" charset="0"/>
              </a:rPr>
              <a:t>done’</a:t>
            </a:r>
            <a:r>
              <a:rPr lang="en-US" i="1" dirty="0" smtClean="0">
                <a:latin typeface="Arial Narrow" panose="020B0606020202030204" pitchFamily="34" charset="0"/>
                <a:cs typeface="Calibri" pitchFamily="34" charset="0"/>
              </a:rPr>
              <a:t>.</a:t>
            </a:r>
            <a:r>
              <a:rPr lang="en-US" i="1" dirty="0" smtClean="0">
                <a:latin typeface="Arial Narrow" panose="020B0606020202030204" pitchFamily="34" charset="0"/>
                <a:cs typeface="Calibri" pitchFamily="34" charset="0"/>
              </a:rPr>
              <a:t/>
            </a:r>
            <a:br>
              <a:rPr lang="en-US" i="1" dirty="0" smtClean="0">
                <a:latin typeface="Arial Narrow" panose="020B0606020202030204" pitchFamily="34" charset="0"/>
                <a:cs typeface="Calibri" pitchFamily="34" charset="0"/>
              </a:rPr>
            </a:br>
            <a:endParaRPr lang="en-AU" i="1" dirty="0" smtClean="0">
              <a:latin typeface="Arial Narrow" panose="020B0606020202030204" pitchFamily="34" charset="0"/>
              <a:cs typeface="Calibri" pitchFamily="34" charset="0"/>
            </a:endParaRPr>
          </a:p>
          <a:p>
            <a:pPr marL="0" indent="0" eaLnBrk="1" hangingPunct="1">
              <a:buFontTx/>
              <a:buNone/>
            </a:pPr>
            <a:endParaRPr lang="en-AU" dirty="0" smtClean="0"/>
          </a:p>
          <a:p>
            <a:pPr marL="0" indent="0" eaLnBrk="1" hangingPunct="1">
              <a:buFontTx/>
              <a:buNone/>
            </a:pPr>
            <a:endParaRPr lang="en-US" sz="2000" dirty="0" smtClean="0"/>
          </a:p>
        </p:txBody>
      </p:sp>
      <p:sp>
        <p:nvSpPr>
          <p:cNvPr id="9220" name="Slide Number Placeholder 3"/>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8693D5D-F01A-4F87-9011-AF0432341A77}" type="slidenum">
              <a:rPr lang="en-AU" smtClean="0">
                <a:solidFill>
                  <a:prstClr val="black"/>
                </a:solidFill>
              </a:rPr>
              <a:pPr eaLnBrk="1" hangingPunct="1"/>
              <a:t>10</a:t>
            </a:fld>
            <a:endParaRPr lang="en-AU" smtClean="0">
              <a:solidFill>
                <a:prstClr val="black"/>
              </a:solidFill>
            </a:endParaRPr>
          </a:p>
        </p:txBody>
      </p:sp>
      <p:pic>
        <p:nvPicPr>
          <p:cNvPr id="9221"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1188" y="1916113"/>
            <a:ext cx="3155950" cy="4210050"/>
          </a:xfrm>
          <a:noFill/>
        </p:spPr>
      </p:pic>
    </p:spTree>
    <p:extLst>
      <p:ext uri="{BB962C8B-B14F-4D97-AF65-F5344CB8AC3E}">
        <p14:creationId xmlns:p14="http://schemas.microsoft.com/office/powerpoint/2010/main" val="3246408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002060"/>
                </a:solidFill>
                <a:latin typeface="Arial Narrow" panose="020B0606020202030204" pitchFamily="34" charset="0"/>
              </a:rPr>
              <a:t>7 Pillars of GVV</a:t>
            </a:r>
            <a:endParaRPr lang="en-AU" dirty="0">
              <a:solidFill>
                <a:srgbClr val="002060"/>
              </a:solidFill>
              <a:latin typeface="Arial Narrow" panose="020B0606020202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14937058"/>
              </p:ext>
            </p:extLst>
          </p:nvPr>
        </p:nvGraphicFramePr>
        <p:xfrm>
          <a:off x="457200" y="1916113"/>
          <a:ext cx="8229600" cy="4210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8422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 </a:t>
            </a:r>
            <a:r>
              <a:rPr lang="en-AU" dirty="0" smtClean="0">
                <a:solidFill>
                  <a:srgbClr val="002060"/>
                </a:solidFill>
                <a:latin typeface="Arial Narrow" panose="020B0606020202030204" pitchFamily="34" charset="0"/>
              </a:rPr>
              <a:t>Reasons and Rationalisations: </a:t>
            </a:r>
            <a:br>
              <a:rPr lang="en-AU" dirty="0" smtClean="0">
                <a:solidFill>
                  <a:srgbClr val="002060"/>
                </a:solidFill>
                <a:latin typeface="Arial Narrow" panose="020B0606020202030204" pitchFamily="34" charset="0"/>
              </a:rPr>
            </a:br>
            <a:r>
              <a:rPr lang="en-AU" dirty="0" smtClean="0">
                <a:solidFill>
                  <a:srgbClr val="002060"/>
                </a:solidFill>
                <a:latin typeface="Arial Narrow" panose="020B0606020202030204" pitchFamily="34" charset="0"/>
              </a:rPr>
              <a:t>What’s going on here?</a:t>
            </a:r>
            <a:endParaRPr lang="en-AU" dirty="0">
              <a:solidFill>
                <a:srgbClr val="002060"/>
              </a:solidFill>
              <a:latin typeface="Arial Narrow" panose="020B0606020202030204" pitchFamily="34" charset="0"/>
            </a:endParaRPr>
          </a:p>
        </p:txBody>
      </p:sp>
      <p:sp>
        <p:nvSpPr>
          <p:cNvPr id="3" name="Content Placeholder 2"/>
          <p:cNvSpPr>
            <a:spLocks noGrp="1"/>
          </p:cNvSpPr>
          <p:nvPr>
            <p:ph idx="1"/>
          </p:nvPr>
        </p:nvSpPr>
        <p:spPr/>
        <p:txBody>
          <a:bodyPr>
            <a:normAutofit/>
          </a:bodyPr>
          <a:lstStyle/>
          <a:p>
            <a:r>
              <a:rPr lang="en-AU" dirty="0" smtClean="0">
                <a:latin typeface="Arial Narrow" panose="020B0606020202030204" pitchFamily="34" charset="0"/>
              </a:rPr>
              <a:t>Be mindful of what is influencing yourself and others:</a:t>
            </a:r>
          </a:p>
          <a:p>
            <a:pPr lvl="1"/>
            <a:r>
              <a:rPr lang="en-AU" dirty="0" smtClean="0">
                <a:latin typeface="Arial Narrow" panose="020B0606020202030204" pitchFamily="34" charset="0"/>
              </a:rPr>
              <a:t> Obedience </a:t>
            </a:r>
            <a:r>
              <a:rPr lang="en-AU" dirty="0">
                <a:latin typeface="Arial Narrow" panose="020B0606020202030204" pitchFamily="34" charset="0"/>
              </a:rPr>
              <a:t>to authority? </a:t>
            </a:r>
            <a:r>
              <a:rPr lang="en-AU" dirty="0" smtClean="0">
                <a:latin typeface="Arial Narrow" panose="020B0606020202030204" pitchFamily="34" charset="0"/>
              </a:rPr>
              <a:t>Overconfidence bias?</a:t>
            </a:r>
          </a:p>
          <a:p>
            <a:pPr lvl="1"/>
            <a:r>
              <a:rPr lang="en-AU" dirty="0" smtClean="0">
                <a:latin typeface="Arial Narrow" panose="020B0606020202030204" pitchFamily="34" charset="0"/>
              </a:rPr>
              <a:t>Common rationalisations: </a:t>
            </a:r>
          </a:p>
          <a:p>
            <a:pPr lvl="2"/>
            <a:r>
              <a:rPr lang="en-AU" dirty="0" smtClean="0">
                <a:latin typeface="Arial Narrow" panose="020B0606020202030204" pitchFamily="34" charset="0"/>
              </a:rPr>
              <a:t>No one will know</a:t>
            </a:r>
          </a:p>
          <a:p>
            <a:pPr lvl="2"/>
            <a:r>
              <a:rPr lang="en-AU" dirty="0" smtClean="0">
                <a:latin typeface="Arial Narrow" panose="020B0606020202030204" pitchFamily="34" charset="0"/>
              </a:rPr>
              <a:t>It’s standard practice</a:t>
            </a:r>
          </a:p>
          <a:p>
            <a:pPr lvl="2"/>
            <a:r>
              <a:rPr lang="en-AU" dirty="0" smtClean="0">
                <a:latin typeface="Arial Narrow" panose="020B0606020202030204" pitchFamily="34" charset="0"/>
              </a:rPr>
              <a:t>It’s not my responsibility</a:t>
            </a:r>
          </a:p>
          <a:p>
            <a:pPr lvl="2"/>
            <a:r>
              <a:rPr lang="en-AU" dirty="0" smtClean="0">
                <a:latin typeface="Arial Narrow" panose="020B0606020202030204" pitchFamily="34" charset="0"/>
              </a:rPr>
              <a:t>This is in the client’s best interests</a:t>
            </a:r>
          </a:p>
          <a:p>
            <a:pPr lvl="1"/>
            <a:r>
              <a:rPr lang="en-AU" dirty="0" smtClean="0">
                <a:latin typeface="Arial Narrow" panose="020B0606020202030204" pitchFamily="34" charset="0"/>
              </a:rPr>
              <a:t>Situation ? urgency can shift our focus</a:t>
            </a:r>
          </a:p>
          <a:p>
            <a:endParaRPr lang="en-AU" dirty="0"/>
          </a:p>
        </p:txBody>
      </p:sp>
    </p:spTree>
    <p:extLst>
      <p:ext uri="{BB962C8B-B14F-4D97-AF65-F5344CB8AC3E}">
        <p14:creationId xmlns:p14="http://schemas.microsoft.com/office/powerpoint/2010/main" val="4247294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dirty="0" smtClean="0"/>
              <a:t>[ ‘Belated Witness’ video – you are asked to ‘witness’ </a:t>
            </a:r>
            <a:r>
              <a:rPr lang="en-AU" dirty="0" err="1" smtClean="0"/>
              <a:t>etc</a:t>
            </a:r>
            <a:r>
              <a:rPr lang="en-AU" dirty="0" smtClean="0"/>
              <a:t> an affidavit that has been signed by the client.  You did not see the client sign, nor take the oath/affirmation.]</a:t>
            </a:r>
            <a:endParaRPr lang="en-AU" dirty="0"/>
          </a:p>
        </p:txBody>
      </p:sp>
    </p:spTree>
    <p:extLst>
      <p:ext uri="{BB962C8B-B14F-4D97-AF65-F5344CB8AC3E}">
        <p14:creationId xmlns:p14="http://schemas.microsoft.com/office/powerpoint/2010/main" val="810634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002060"/>
                </a:solidFill>
                <a:latin typeface="Arial Narrow" panose="020B0606020202030204" pitchFamily="34" charset="0"/>
              </a:rPr>
              <a:t>Practise a GVV approach</a:t>
            </a:r>
            <a:r>
              <a:rPr lang="en-AU" dirty="0" smtClean="0"/>
              <a:t>:</a:t>
            </a:r>
            <a:endParaRPr lang="en-AU" dirty="0"/>
          </a:p>
        </p:txBody>
      </p:sp>
      <p:sp>
        <p:nvSpPr>
          <p:cNvPr id="3" name="Content Placeholder 2"/>
          <p:cNvSpPr>
            <a:spLocks noGrp="1"/>
          </p:cNvSpPr>
          <p:nvPr>
            <p:ph idx="1"/>
          </p:nvPr>
        </p:nvSpPr>
        <p:spPr/>
        <p:txBody>
          <a:bodyPr>
            <a:normAutofit fontScale="77500" lnSpcReduction="20000"/>
          </a:bodyPr>
          <a:lstStyle/>
          <a:p>
            <a:pPr marL="571500" indent="-514350">
              <a:buFont typeface="+mj-lt"/>
              <a:buAutoNum type="arabicPeriod"/>
            </a:pPr>
            <a:r>
              <a:rPr lang="en-AU" dirty="0" smtClean="0">
                <a:latin typeface="Arial Narrow" panose="020B0606020202030204" pitchFamily="34" charset="0"/>
              </a:rPr>
              <a:t>Assume you will not witness the document.  </a:t>
            </a:r>
          </a:p>
          <a:p>
            <a:pPr marL="571500" indent="-514350">
              <a:buFont typeface="+mj-lt"/>
              <a:buAutoNum type="arabicPeriod"/>
            </a:pPr>
            <a:r>
              <a:rPr lang="en-AU" dirty="0" smtClean="0">
                <a:latin typeface="Arial Narrow" panose="020B0606020202030204" pitchFamily="34" charset="0"/>
              </a:rPr>
              <a:t>Who </a:t>
            </a:r>
            <a:r>
              <a:rPr lang="en-AU" dirty="0">
                <a:latin typeface="Arial Narrow" panose="020B0606020202030204" pitchFamily="34" charset="0"/>
              </a:rPr>
              <a:t>are the key </a:t>
            </a:r>
            <a:r>
              <a:rPr lang="en-AU" dirty="0" smtClean="0">
                <a:latin typeface="Arial Narrow" panose="020B0606020202030204" pitchFamily="34" charset="0"/>
              </a:rPr>
              <a:t>stakeholders and what is at stake for them? </a:t>
            </a:r>
            <a:endParaRPr lang="en-AU" dirty="0">
              <a:latin typeface="Arial Narrow" panose="020B0606020202030204" pitchFamily="34" charset="0"/>
            </a:endParaRPr>
          </a:p>
          <a:p>
            <a:pPr marL="571500" indent="-514350">
              <a:buFont typeface="+mj-lt"/>
              <a:buAutoNum type="arabicPeriod"/>
            </a:pPr>
            <a:r>
              <a:rPr lang="en-AU" dirty="0" smtClean="0">
                <a:solidFill>
                  <a:srgbClr val="002060"/>
                </a:solidFill>
                <a:latin typeface="Arial Narrow" panose="020B0606020202030204" pitchFamily="34" charset="0"/>
              </a:rPr>
              <a:t>What </a:t>
            </a:r>
            <a:r>
              <a:rPr lang="en-AU" dirty="0">
                <a:solidFill>
                  <a:srgbClr val="002060"/>
                </a:solidFill>
                <a:latin typeface="Arial Narrow" panose="020B0606020202030204" pitchFamily="34" charset="0"/>
              </a:rPr>
              <a:t>are the main arguments you are trying to counter? </a:t>
            </a:r>
            <a:r>
              <a:rPr lang="en-AU" dirty="0" smtClean="0">
                <a:solidFill>
                  <a:srgbClr val="002060"/>
                </a:solidFill>
                <a:latin typeface="Arial Narrow" panose="020B0606020202030204" pitchFamily="34" charset="0"/>
              </a:rPr>
              <a:t>What </a:t>
            </a:r>
            <a:r>
              <a:rPr lang="en-AU" dirty="0">
                <a:solidFill>
                  <a:srgbClr val="002060"/>
                </a:solidFill>
                <a:latin typeface="Arial Narrow" panose="020B0606020202030204" pitchFamily="34" charset="0"/>
              </a:rPr>
              <a:t>are the reasons and rationalisations others may have to encourage you to ‘witness’ the document?</a:t>
            </a:r>
          </a:p>
          <a:p>
            <a:pPr marL="571500" indent="-514350">
              <a:buFont typeface="+mj-lt"/>
              <a:buAutoNum type="arabicPeriod"/>
            </a:pPr>
            <a:r>
              <a:rPr lang="en-AU" dirty="0">
                <a:latin typeface="Arial Narrow" panose="020B0606020202030204" pitchFamily="34" charset="0"/>
              </a:rPr>
              <a:t>What are you most powerful and persuasive response to these reasons and rationalisations?  </a:t>
            </a:r>
          </a:p>
          <a:p>
            <a:pPr marL="571500" indent="-514350">
              <a:buFont typeface="+mj-lt"/>
              <a:buAutoNum type="arabicPeriod"/>
            </a:pPr>
            <a:r>
              <a:rPr lang="en-AU" dirty="0">
                <a:solidFill>
                  <a:srgbClr val="002060"/>
                </a:solidFill>
                <a:latin typeface="Arial Narrow" panose="020B0606020202030204" pitchFamily="34" charset="0"/>
              </a:rPr>
              <a:t>To whom should your argument be made?  When and in what context?</a:t>
            </a:r>
          </a:p>
          <a:p>
            <a:pPr marL="571500" indent="-514350">
              <a:buFont typeface="+mj-lt"/>
              <a:buAutoNum type="arabicPeriod"/>
            </a:pPr>
            <a:r>
              <a:rPr lang="en-AU" dirty="0">
                <a:latin typeface="Arial Narrow" panose="020B0606020202030204" pitchFamily="34" charset="0"/>
              </a:rPr>
              <a:t>Prepare to make your argument: to whom will you talk and what will you say? How will you frame the issue?  </a:t>
            </a:r>
          </a:p>
          <a:p>
            <a:pPr marL="571500" indent="-514350">
              <a:buFont typeface="+mj-lt"/>
              <a:buAutoNum type="arabicPeriod"/>
            </a:pPr>
            <a:r>
              <a:rPr lang="en-AU" dirty="0">
                <a:solidFill>
                  <a:srgbClr val="002060"/>
                </a:solidFill>
                <a:latin typeface="Arial Narrow" panose="020B0606020202030204" pitchFamily="34" charset="0"/>
              </a:rPr>
              <a:t>Discuss your dialogue plan with a colleague and then test it out.  The colleague’s role is that of a joint problem </a:t>
            </a:r>
            <a:r>
              <a:rPr lang="en-AU" dirty="0" smtClean="0">
                <a:solidFill>
                  <a:srgbClr val="002060"/>
                </a:solidFill>
                <a:latin typeface="Arial Narrow" panose="020B0606020202030204" pitchFamily="34" charset="0"/>
              </a:rPr>
              <a:t>solver.</a:t>
            </a:r>
            <a:endParaRPr lang="en-AU" dirty="0">
              <a:solidFill>
                <a:srgbClr val="002060"/>
              </a:solidFill>
              <a:latin typeface="Arial Narrow" panose="020B0606020202030204" pitchFamily="34" charset="0"/>
            </a:endParaRPr>
          </a:p>
          <a:p>
            <a:endParaRPr lang="en-AU"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0564" y="116633"/>
            <a:ext cx="1353515"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0617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dirty="0" smtClean="0"/>
              <a:t>[ ‘Underfunded’ video – scenario based on James </a:t>
            </a:r>
            <a:r>
              <a:rPr lang="en-AU" dirty="0" err="1" smtClean="0"/>
              <a:t>Hardie</a:t>
            </a:r>
            <a:r>
              <a:rPr lang="en-AU" dirty="0" smtClean="0"/>
              <a:t> case study.  CEO tells you as senior (outside) lawyer not to worry about whether compensation fund is underfunded.  Stick to the law.]</a:t>
            </a:r>
            <a:endParaRPr lang="en-AU" dirty="0"/>
          </a:p>
        </p:txBody>
      </p:sp>
    </p:spTree>
    <p:extLst>
      <p:ext uri="{BB962C8B-B14F-4D97-AF65-F5344CB8AC3E}">
        <p14:creationId xmlns:p14="http://schemas.microsoft.com/office/powerpoint/2010/main" val="188406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solidFill>
                  <a:srgbClr val="002060"/>
                </a:solidFill>
                <a:latin typeface="Arial Narrow" panose="020B0606020202030204" pitchFamily="34" charset="0"/>
              </a:rPr>
              <a:t>Practise a GVV approach:</a:t>
            </a:r>
            <a:endParaRPr lang="en-AU" dirty="0">
              <a:solidFill>
                <a:srgbClr val="002060"/>
              </a:solidFill>
              <a:latin typeface="Arial Narrow" panose="020B0606020202030204" pitchFamily="34" charset="0"/>
            </a:endParaRPr>
          </a:p>
        </p:txBody>
      </p:sp>
      <p:sp>
        <p:nvSpPr>
          <p:cNvPr id="6" name="Content Placeholder 5"/>
          <p:cNvSpPr>
            <a:spLocks noGrp="1"/>
          </p:cNvSpPr>
          <p:nvPr>
            <p:ph idx="1"/>
          </p:nvPr>
        </p:nvSpPr>
        <p:spPr/>
        <p:txBody>
          <a:bodyPr>
            <a:normAutofit fontScale="77500" lnSpcReduction="20000"/>
          </a:bodyPr>
          <a:lstStyle/>
          <a:p>
            <a:pPr marL="571500" indent="-514350">
              <a:buFont typeface="+mj-lt"/>
              <a:buAutoNum type="arabicPeriod"/>
            </a:pPr>
            <a:r>
              <a:rPr lang="en-AU" dirty="0">
                <a:latin typeface="Arial Narrow" panose="020B0606020202030204" pitchFamily="34" charset="0"/>
              </a:rPr>
              <a:t>Assume you </a:t>
            </a:r>
            <a:r>
              <a:rPr lang="en-AU" dirty="0" smtClean="0">
                <a:latin typeface="Arial Narrow" panose="020B0606020202030204" pitchFamily="34" charset="0"/>
              </a:rPr>
              <a:t>do not think you should just ‘stick to the law’.  </a:t>
            </a:r>
            <a:endParaRPr lang="en-AU" dirty="0">
              <a:latin typeface="Arial Narrow" panose="020B0606020202030204" pitchFamily="34" charset="0"/>
            </a:endParaRPr>
          </a:p>
          <a:p>
            <a:pPr marL="571500" indent="-514350">
              <a:buFont typeface="+mj-lt"/>
              <a:buAutoNum type="arabicPeriod"/>
            </a:pPr>
            <a:r>
              <a:rPr lang="en-AU" dirty="0">
                <a:latin typeface="Arial Narrow" panose="020B0606020202030204" pitchFamily="34" charset="0"/>
              </a:rPr>
              <a:t>Who are the key stakeholders and what is at stake for them? </a:t>
            </a:r>
          </a:p>
          <a:p>
            <a:pPr marL="571500" indent="-514350">
              <a:buFont typeface="+mj-lt"/>
              <a:buAutoNum type="arabicPeriod"/>
            </a:pPr>
            <a:r>
              <a:rPr lang="en-AU" dirty="0">
                <a:solidFill>
                  <a:srgbClr val="002060"/>
                </a:solidFill>
                <a:latin typeface="Arial Narrow" panose="020B0606020202030204" pitchFamily="34" charset="0"/>
              </a:rPr>
              <a:t>What are the main arguments you are trying to counter? What are the reasons and </a:t>
            </a:r>
            <a:r>
              <a:rPr lang="en-AU" dirty="0" smtClean="0">
                <a:solidFill>
                  <a:srgbClr val="002060"/>
                </a:solidFill>
                <a:latin typeface="Arial Narrow" panose="020B0606020202030204" pitchFamily="34" charset="0"/>
              </a:rPr>
              <a:t>rationalisations the CEO is employing to justify his stance?</a:t>
            </a:r>
            <a:endParaRPr lang="en-AU" dirty="0">
              <a:solidFill>
                <a:srgbClr val="002060"/>
              </a:solidFill>
              <a:latin typeface="Arial Narrow" panose="020B0606020202030204" pitchFamily="34" charset="0"/>
            </a:endParaRPr>
          </a:p>
          <a:p>
            <a:pPr marL="571500" indent="-514350">
              <a:buFont typeface="+mj-lt"/>
              <a:buAutoNum type="arabicPeriod"/>
            </a:pPr>
            <a:r>
              <a:rPr lang="en-AU" dirty="0">
                <a:latin typeface="Arial Narrow" panose="020B0606020202030204" pitchFamily="34" charset="0"/>
              </a:rPr>
              <a:t>What are you most powerful and persuasive response to these reasons and rationalisations?  </a:t>
            </a:r>
          </a:p>
          <a:p>
            <a:pPr marL="571500" indent="-514350">
              <a:buFont typeface="+mj-lt"/>
              <a:buAutoNum type="arabicPeriod"/>
            </a:pPr>
            <a:r>
              <a:rPr lang="en-AU" dirty="0">
                <a:solidFill>
                  <a:srgbClr val="002060"/>
                </a:solidFill>
                <a:latin typeface="Arial Narrow" panose="020B0606020202030204" pitchFamily="34" charset="0"/>
              </a:rPr>
              <a:t>To whom should your argument be made?  When and in what context?</a:t>
            </a:r>
          </a:p>
          <a:p>
            <a:pPr marL="571500" indent="-514350">
              <a:buFont typeface="+mj-lt"/>
              <a:buAutoNum type="arabicPeriod"/>
            </a:pPr>
            <a:r>
              <a:rPr lang="en-AU" dirty="0">
                <a:latin typeface="Arial Narrow" panose="020B0606020202030204" pitchFamily="34" charset="0"/>
              </a:rPr>
              <a:t>Prepare to make your argument: to whom will you talk and what will you say? How will you frame the issue?  </a:t>
            </a:r>
          </a:p>
          <a:p>
            <a:pPr marL="571500" indent="-514350">
              <a:buFont typeface="+mj-lt"/>
              <a:buAutoNum type="arabicPeriod"/>
            </a:pPr>
            <a:r>
              <a:rPr lang="en-AU" dirty="0">
                <a:solidFill>
                  <a:srgbClr val="002060"/>
                </a:solidFill>
                <a:latin typeface="Arial Narrow" panose="020B0606020202030204" pitchFamily="34" charset="0"/>
              </a:rPr>
              <a:t>Discuss your dialogue plan with a colleague and then test it out.  The colleague’s role is that of a joint problem solver.</a:t>
            </a:r>
          </a:p>
          <a:p>
            <a:endParaRPr lang="en-AU"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44624"/>
            <a:ext cx="1353514" cy="18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0869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002060"/>
                </a:solidFill>
                <a:latin typeface="Arial Narrow" panose="020B0606020202030204" pitchFamily="34" charset="0"/>
              </a:rPr>
              <a:t>Student feedback:</a:t>
            </a:r>
            <a:endParaRPr lang="en-AU" dirty="0">
              <a:solidFill>
                <a:srgbClr val="002060"/>
              </a:solidFill>
              <a:latin typeface="Arial Narrow" panose="020B0606020202030204" pitchFamily="34" charset="0"/>
            </a:endParaRPr>
          </a:p>
        </p:txBody>
      </p:sp>
      <p:sp>
        <p:nvSpPr>
          <p:cNvPr id="3" name="Content Placeholder 2"/>
          <p:cNvSpPr>
            <a:spLocks noGrp="1"/>
          </p:cNvSpPr>
          <p:nvPr>
            <p:ph idx="1"/>
          </p:nvPr>
        </p:nvSpPr>
        <p:spPr/>
        <p:txBody>
          <a:bodyPr/>
          <a:lstStyle/>
          <a:p>
            <a:r>
              <a:rPr lang="en-AU" dirty="0" smtClean="0">
                <a:latin typeface="Arial Narrow" panose="020B0606020202030204" pitchFamily="34" charset="0"/>
              </a:rPr>
              <a:t>Student: </a:t>
            </a:r>
            <a:r>
              <a:rPr lang="en-AU" i="1" dirty="0" smtClean="0">
                <a:latin typeface="Arial Narrow" panose="020B0606020202030204" pitchFamily="34" charset="0"/>
              </a:rPr>
              <a:t>the </a:t>
            </a:r>
            <a:r>
              <a:rPr lang="en-AU" i="1" dirty="0">
                <a:latin typeface="Arial Narrow" panose="020B0606020202030204" pitchFamily="34" charset="0"/>
              </a:rPr>
              <a:t>role plays, although people don’t like them, I think they’re really valuable </a:t>
            </a:r>
            <a:endParaRPr lang="en-AU" i="1" dirty="0" smtClean="0">
              <a:latin typeface="Arial Narrow" panose="020B0606020202030204" pitchFamily="34" charset="0"/>
            </a:endParaRPr>
          </a:p>
          <a:p>
            <a:r>
              <a:rPr lang="en-AU" dirty="0" smtClean="0">
                <a:latin typeface="Arial Narrow" panose="020B0606020202030204" pitchFamily="34" charset="0"/>
              </a:rPr>
              <a:t>Interviewer</a:t>
            </a:r>
            <a:r>
              <a:rPr lang="en-AU" dirty="0">
                <a:latin typeface="Arial Narrow" panose="020B0606020202030204" pitchFamily="34" charset="0"/>
              </a:rPr>
              <a:t>:	Do you think that you might use some of the giving voice to values approaches in the future in your workplace</a:t>
            </a:r>
            <a:r>
              <a:rPr lang="en-AU" dirty="0" smtClean="0">
                <a:latin typeface="Arial Narrow" panose="020B0606020202030204" pitchFamily="34" charset="0"/>
              </a:rPr>
              <a:t>?</a:t>
            </a:r>
            <a:endParaRPr lang="en-AU" dirty="0">
              <a:latin typeface="Arial Narrow" panose="020B0606020202030204" pitchFamily="34" charset="0"/>
            </a:endParaRPr>
          </a:p>
          <a:p>
            <a:r>
              <a:rPr lang="en-AU" dirty="0" smtClean="0">
                <a:latin typeface="Arial Narrow" panose="020B0606020202030204" pitchFamily="34" charset="0"/>
              </a:rPr>
              <a:t>Student</a:t>
            </a:r>
            <a:r>
              <a:rPr lang="en-AU" dirty="0">
                <a:latin typeface="Arial Narrow" panose="020B0606020202030204" pitchFamily="34" charset="0"/>
              </a:rPr>
              <a:t>:    </a:t>
            </a:r>
            <a:r>
              <a:rPr lang="en-AU" i="1" dirty="0" smtClean="0">
                <a:latin typeface="Arial Narrow" panose="020B0606020202030204" pitchFamily="34" charset="0"/>
              </a:rPr>
              <a:t>No doubt </a:t>
            </a:r>
            <a:r>
              <a:rPr lang="en-AU" i="1" dirty="0">
                <a:latin typeface="Arial Narrow" panose="020B0606020202030204" pitchFamily="34" charset="0"/>
              </a:rPr>
              <a:t>about it. I certainly </a:t>
            </a:r>
            <a:r>
              <a:rPr lang="en-AU" i="1" dirty="0" smtClean="0">
                <a:latin typeface="Arial Narrow" panose="020B0606020202030204" pitchFamily="34" charset="0"/>
              </a:rPr>
              <a:t>will.</a:t>
            </a:r>
            <a:endParaRPr lang="en-AU" i="1" dirty="0">
              <a:latin typeface="Arial Narrow" panose="020B0606020202030204" pitchFamily="34" charset="0"/>
            </a:endParaRPr>
          </a:p>
          <a:p>
            <a:endParaRPr lang="en-AU" dirty="0"/>
          </a:p>
        </p:txBody>
      </p:sp>
    </p:spTree>
    <p:extLst>
      <p:ext uri="{BB962C8B-B14F-4D97-AF65-F5344CB8AC3E}">
        <p14:creationId xmlns:p14="http://schemas.microsoft.com/office/powerpoint/2010/main" val="217045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002060"/>
                </a:solidFill>
              </a:rPr>
              <a:t>Student feedback:</a:t>
            </a:r>
            <a:endParaRPr lang="en-AU" dirty="0">
              <a:solidFill>
                <a:srgbClr val="002060"/>
              </a:solidFill>
            </a:endParaRPr>
          </a:p>
        </p:txBody>
      </p:sp>
      <p:sp>
        <p:nvSpPr>
          <p:cNvPr id="3" name="Content Placeholder 2"/>
          <p:cNvSpPr>
            <a:spLocks noGrp="1"/>
          </p:cNvSpPr>
          <p:nvPr>
            <p:ph idx="1"/>
          </p:nvPr>
        </p:nvSpPr>
        <p:spPr/>
        <p:txBody>
          <a:bodyPr/>
          <a:lstStyle/>
          <a:p>
            <a:pPr marL="0" indent="0">
              <a:buNone/>
            </a:pPr>
            <a:r>
              <a:rPr lang="en-AU" i="1" dirty="0" smtClean="0"/>
              <a:t>‘</a:t>
            </a:r>
            <a:r>
              <a:rPr lang="en-AU" sz="3600" i="1" dirty="0" smtClean="0">
                <a:latin typeface="Arial Narrow" panose="020B0606020202030204" pitchFamily="34" charset="0"/>
              </a:rPr>
              <a:t>I </a:t>
            </a:r>
            <a:r>
              <a:rPr lang="en-AU" sz="3600" i="1" dirty="0">
                <a:latin typeface="Arial Narrow" panose="020B0606020202030204" pitchFamily="34" charset="0"/>
              </a:rPr>
              <a:t>did have a few value </a:t>
            </a:r>
            <a:r>
              <a:rPr lang="en-AU" sz="3600" i="1" dirty="0" smtClean="0">
                <a:latin typeface="Arial Narrow" panose="020B0606020202030204" pitchFamily="34" charset="0"/>
              </a:rPr>
              <a:t>conflicts, [but] </a:t>
            </a:r>
            <a:r>
              <a:rPr lang="en-AU" sz="3600" i="1" dirty="0">
                <a:latin typeface="Arial Narrow" panose="020B0606020202030204" pitchFamily="34" charset="0"/>
              </a:rPr>
              <a:t>I never had a plan or an idea or a focus on how actually these things can be dealt and I was confused.  I always thought that, you know, it’s probably best to leave it</a:t>
            </a:r>
            <a:r>
              <a:rPr lang="en-AU" sz="3600" i="1" dirty="0" smtClean="0">
                <a:latin typeface="Arial Narrow" panose="020B0606020202030204" pitchFamily="34" charset="0"/>
              </a:rPr>
              <a:t>…  [</a:t>
            </a:r>
            <a:r>
              <a:rPr lang="en-AU" sz="3600" i="1" dirty="0">
                <a:latin typeface="Arial Narrow" panose="020B0606020202030204" pitchFamily="34" charset="0"/>
              </a:rPr>
              <a:t>the GVV exercises] gave me some </a:t>
            </a:r>
            <a:r>
              <a:rPr lang="en-AU" sz="3600" i="1" dirty="0" smtClean="0">
                <a:latin typeface="Arial Narrow" panose="020B0606020202030204" pitchFamily="34" charset="0"/>
              </a:rPr>
              <a:t>inputs… </a:t>
            </a:r>
            <a:r>
              <a:rPr lang="en-AU" sz="3600" i="1" dirty="0">
                <a:latin typeface="Arial Narrow" panose="020B0606020202030204" pitchFamily="34" charset="0"/>
              </a:rPr>
              <a:t>in that I can do something</a:t>
            </a:r>
            <a:r>
              <a:rPr lang="en-AU" sz="3600" i="1" dirty="0" smtClean="0">
                <a:latin typeface="Arial Narrow" panose="020B0606020202030204" pitchFamily="34" charset="0"/>
              </a:rPr>
              <a:t>.’</a:t>
            </a:r>
            <a:endParaRPr lang="en-AU" sz="3600" i="1" dirty="0">
              <a:latin typeface="Arial Narrow" panose="020B0606020202030204" pitchFamily="34" charset="0"/>
            </a:endParaRPr>
          </a:p>
          <a:p>
            <a:endParaRPr lang="en-AU" dirty="0"/>
          </a:p>
        </p:txBody>
      </p:sp>
    </p:spTree>
    <p:extLst>
      <p:ext uri="{BB962C8B-B14F-4D97-AF65-F5344CB8AC3E}">
        <p14:creationId xmlns:p14="http://schemas.microsoft.com/office/powerpoint/2010/main" val="32736082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002060"/>
                </a:solidFill>
              </a:rPr>
              <a:t>Student feedback:</a:t>
            </a:r>
            <a:endParaRPr lang="en-AU" dirty="0">
              <a:solidFill>
                <a:srgbClr val="002060"/>
              </a:solidFill>
            </a:endParaRPr>
          </a:p>
        </p:txBody>
      </p:sp>
      <p:sp>
        <p:nvSpPr>
          <p:cNvPr id="3" name="Content Placeholder 2"/>
          <p:cNvSpPr>
            <a:spLocks noGrp="1"/>
          </p:cNvSpPr>
          <p:nvPr>
            <p:ph idx="1"/>
          </p:nvPr>
        </p:nvSpPr>
        <p:spPr/>
        <p:txBody>
          <a:bodyPr>
            <a:normAutofit lnSpcReduction="10000"/>
          </a:bodyPr>
          <a:lstStyle/>
          <a:p>
            <a:pPr marL="0" indent="0">
              <a:buNone/>
            </a:pPr>
            <a:r>
              <a:rPr lang="en-AU" sz="3600" i="1" dirty="0">
                <a:latin typeface="Arial Narrow" panose="020B0606020202030204" pitchFamily="34" charset="0"/>
              </a:rPr>
              <a:t>I feel a lot more confident </a:t>
            </a:r>
            <a:r>
              <a:rPr lang="en-AU" sz="3600" i="1" dirty="0" smtClean="0">
                <a:latin typeface="Arial Narrow" panose="020B0606020202030204" pitchFamily="34" charset="0"/>
              </a:rPr>
              <a:t>that...</a:t>
            </a:r>
            <a:r>
              <a:rPr lang="en-AU" sz="3600" i="1" dirty="0">
                <a:latin typeface="Arial Narrow" panose="020B0606020202030204" pitchFamily="34" charset="0"/>
              </a:rPr>
              <a:t>I can actually </a:t>
            </a:r>
            <a:r>
              <a:rPr lang="en-AU" sz="3600" i="1" dirty="0" smtClean="0">
                <a:latin typeface="Arial Narrow" panose="020B0606020202030204" pitchFamily="34" charset="0"/>
              </a:rPr>
              <a:t>…maintain </a:t>
            </a:r>
            <a:r>
              <a:rPr lang="en-AU" sz="3600" i="1" dirty="0">
                <a:latin typeface="Arial Narrow" panose="020B0606020202030204" pitchFamily="34" charset="0"/>
              </a:rPr>
              <a:t>my values and still work within an organisation which could actually benefit from hearing a different point of </a:t>
            </a:r>
            <a:r>
              <a:rPr lang="en-AU" sz="3600" i="1" dirty="0" smtClean="0">
                <a:latin typeface="Arial Narrow" panose="020B0606020202030204" pitchFamily="34" charset="0"/>
              </a:rPr>
              <a:t>view.  And </a:t>
            </a:r>
            <a:r>
              <a:rPr lang="en-AU" sz="3600" i="1" dirty="0">
                <a:latin typeface="Arial Narrow" panose="020B0606020202030204" pitchFamily="34" charset="0"/>
              </a:rPr>
              <a:t>that doesn’t compromise who I am, as long as I don’t let go of my </a:t>
            </a:r>
            <a:r>
              <a:rPr lang="en-AU" sz="3600" i="1" dirty="0" smtClean="0">
                <a:latin typeface="Arial Narrow" panose="020B0606020202030204" pitchFamily="34" charset="0"/>
              </a:rPr>
              <a:t>values, </a:t>
            </a:r>
            <a:r>
              <a:rPr lang="en-AU" sz="3600" i="1" dirty="0">
                <a:latin typeface="Arial Narrow" panose="020B0606020202030204" pitchFamily="34" charset="0"/>
              </a:rPr>
              <a:t>and I continue to remind them of what might </a:t>
            </a:r>
            <a:r>
              <a:rPr lang="en-AU" sz="3600" i="1" dirty="0" smtClean="0">
                <a:latin typeface="Arial Narrow" panose="020B0606020202030204" pitchFamily="34" charset="0"/>
              </a:rPr>
              <a:t>be another </a:t>
            </a:r>
            <a:r>
              <a:rPr lang="en-AU" sz="3600" i="1" dirty="0">
                <a:latin typeface="Arial Narrow" panose="020B0606020202030204" pitchFamily="34" charset="0"/>
              </a:rPr>
              <a:t>way</a:t>
            </a:r>
            <a:endParaRPr lang="en-AU" sz="3600" i="1" dirty="0" smtClean="0">
              <a:latin typeface="Arial Narrow" panose="020B0606020202030204" pitchFamily="34" charset="0"/>
            </a:endParaRPr>
          </a:p>
          <a:p>
            <a:pPr marL="0" indent="0">
              <a:buNone/>
            </a:pPr>
            <a:r>
              <a:rPr lang="en-AU" sz="3600" i="1" dirty="0" smtClean="0">
                <a:latin typeface="Arial Narrow" panose="020B0606020202030204" pitchFamily="34" charset="0"/>
              </a:rPr>
              <a:t>of </a:t>
            </a:r>
            <a:r>
              <a:rPr lang="en-AU" sz="3600" i="1" dirty="0">
                <a:latin typeface="Arial Narrow" panose="020B0606020202030204" pitchFamily="34" charset="0"/>
              </a:rPr>
              <a:t>looking at things.</a:t>
            </a:r>
          </a:p>
          <a:p>
            <a:endParaRPr lang="en-AU" dirty="0"/>
          </a:p>
        </p:txBody>
      </p:sp>
    </p:spTree>
    <p:extLst>
      <p:ext uri="{BB962C8B-B14F-4D97-AF65-F5344CB8AC3E}">
        <p14:creationId xmlns:p14="http://schemas.microsoft.com/office/powerpoint/2010/main" val="1373622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smtClean="0">
                <a:solidFill>
                  <a:srgbClr val="002060"/>
                </a:solidFill>
                <a:latin typeface="Arial Narrow" panose="020B0606020202030204" pitchFamily="34" charset="0"/>
              </a:rPr>
              <a:t>Outline of this session:</a:t>
            </a:r>
            <a:endParaRPr lang="en-AU" dirty="0">
              <a:solidFill>
                <a:srgbClr val="002060"/>
              </a:solidFill>
              <a:latin typeface="Arial Narrow" panose="020B0606020202030204" pitchFamily="34" charset="0"/>
            </a:endParaRPr>
          </a:p>
        </p:txBody>
      </p:sp>
      <p:sp>
        <p:nvSpPr>
          <p:cNvPr id="7" name="Content Placeholder 6"/>
          <p:cNvSpPr>
            <a:spLocks noGrp="1"/>
          </p:cNvSpPr>
          <p:nvPr>
            <p:ph idx="1"/>
          </p:nvPr>
        </p:nvSpPr>
        <p:spPr/>
        <p:txBody>
          <a:bodyPr/>
          <a:lstStyle/>
          <a:p>
            <a:r>
              <a:rPr lang="en-AU" sz="3600" dirty="0" smtClean="0">
                <a:latin typeface="Arial Narrow" panose="020B0606020202030204" pitchFamily="34" charset="0"/>
              </a:rPr>
              <a:t>Behavioural Ethics and Giving Voice to Values- what do they offer?</a:t>
            </a:r>
          </a:p>
          <a:p>
            <a:r>
              <a:rPr lang="en-AU" sz="3600" dirty="0" smtClean="0">
                <a:latin typeface="Arial Narrow" panose="020B0606020202030204" pitchFamily="34" charset="0"/>
              </a:rPr>
              <a:t>You practise GVV: ‘Belated Witness’ and ‘Underfunded’</a:t>
            </a:r>
          </a:p>
          <a:p>
            <a:r>
              <a:rPr lang="en-AU" sz="3600" dirty="0" smtClean="0">
                <a:latin typeface="Arial Narrow" panose="020B0606020202030204" pitchFamily="34" charset="0"/>
              </a:rPr>
              <a:t>Feedback on GVV: from</a:t>
            </a:r>
          </a:p>
          <a:p>
            <a:pPr marL="0" indent="0">
              <a:buNone/>
            </a:pPr>
            <a:r>
              <a:rPr lang="en-AU" sz="3600" dirty="0" smtClean="0">
                <a:latin typeface="Arial Narrow" panose="020B0606020202030204" pitchFamily="34" charset="0"/>
              </a:rPr>
              <a:t>	students and mentors.</a:t>
            </a:r>
          </a:p>
          <a:p>
            <a:endParaRPr lang="en-AU" dirty="0"/>
          </a:p>
        </p:txBody>
      </p:sp>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732240" y="3429000"/>
            <a:ext cx="1751960" cy="2337121"/>
          </a:xfrm>
          <a:prstGeom prst="rect">
            <a:avLst/>
          </a:prstGeom>
          <a:noFill/>
        </p:spPr>
      </p:pic>
    </p:spTree>
    <p:extLst>
      <p:ext uri="{BB962C8B-B14F-4D97-AF65-F5344CB8AC3E}">
        <p14:creationId xmlns:p14="http://schemas.microsoft.com/office/powerpoint/2010/main" val="3263715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002060"/>
                </a:solidFill>
                <a:latin typeface="Arial Narrow" panose="020B0606020202030204" pitchFamily="34" charset="0"/>
              </a:rPr>
              <a:t>Student feedback</a:t>
            </a:r>
            <a:endParaRPr lang="en-AU" dirty="0">
              <a:solidFill>
                <a:srgbClr val="002060"/>
              </a:solidFill>
              <a:latin typeface="Arial Narrow" panose="020B0606020202030204" pitchFamily="34" charset="0"/>
            </a:endParaRPr>
          </a:p>
        </p:txBody>
      </p:sp>
      <p:sp>
        <p:nvSpPr>
          <p:cNvPr id="3" name="Content Placeholder 2"/>
          <p:cNvSpPr>
            <a:spLocks noGrp="1"/>
          </p:cNvSpPr>
          <p:nvPr>
            <p:ph idx="1"/>
          </p:nvPr>
        </p:nvSpPr>
        <p:spPr/>
        <p:txBody>
          <a:bodyPr>
            <a:normAutofit/>
          </a:bodyPr>
          <a:lstStyle/>
          <a:p>
            <a:pPr lvl="0"/>
            <a:r>
              <a:rPr lang="en-AU" sz="3600" i="1" dirty="0">
                <a:latin typeface="Arial Narrow" panose="020B0606020202030204" pitchFamily="34" charset="0"/>
              </a:rPr>
              <a:t>Three of us presented on the scenarios and two people spoke from their own experience. We got a lot of information out of that and some useful skills and tips and even </a:t>
            </a:r>
            <a:r>
              <a:rPr lang="en-AU" sz="3600" i="1" dirty="0" smtClean="0">
                <a:latin typeface="Arial Narrow" panose="020B0606020202030204" pitchFamily="34" charset="0"/>
              </a:rPr>
              <a:t>… </a:t>
            </a:r>
            <a:r>
              <a:rPr lang="en-AU" sz="3600" i="1" dirty="0">
                <a:latin typeface="Arial Narrow" panose="020B0606020202030204" pitchFamily="34" charset="0"/>
              </a:rPr>
              <a:t>forms of words that you might want to use in difficult situations...</a:t>
            </a:r>
            <a:endParaRPr lang="en-AU" sz="3600" dirty="0">
              <a:latin typeface="Arial Narrow" panose="020B0606020202030204" pitchFamily="34" charset="0"/>
            </a:endParaRPr>
          </a:p>
          <a:p>
            <a:endParaRPr lang="en-AU" sz="3600" dirty="0">
              <a:latin typeface="Arial Narrow" panose="020B0606020202030204" pitchFamily="34" charset="0"/>
            </a:endParaRPr>
          </a:p>
        </p:txBody>
      </p:sp>
    </p:spTree>
    <p:extLst>
      <p:ext uri="{BB962C8B-B14F-4D97-AF65-F5344CB8AC3E}">
        <p14:creationId xmlns:p14="http://schemas.microsoft.com/office/powerpoint/2010/main" val="5930533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solidFill>
                  <a:srgbClr val="002060"/>
                </a:solidFill>
                <a:latin typeface="Arial Narrow" panose="020B0606020202030204" pitchFamily="34" charset="0"/>
              </a:rPr>
              <a:t>Mentors’ feedback:</a:t>
            </a:r>
            <a:endParaRPr lang="en-AU" dirty="0">
              <a:solidFill>
                <a:srgbClr val="002060"/>
              </a:solidFill>
              <a:latin typeface="Arial Narrow" panose="020B0606020202030204" pitchFamily="34" charset="0"/>
            </a:endParaRPr>
          </a:p>
        </p:txBody>
      </p:sp>
      <p:sp>
        <p:nvSpPr>
          <p:cNvPr id="3" name="Content Placeholder 2"/>
          <p:cNvSpPr>
            <a:spLocks noGrp="1"/>
          </p:cNvSpPr>
          <p:nvPr>
            <p:ph idx="1"/>
          </p:nvPr>
        </p:nvSpPr>
        <p:spPr/>
        <p:txBody>
          <a:bodyPr>
            <a:normAutofit lnSpcReduction="10000"/>
          </a:bodyPr>
          <a:lstStyle/>
          <a:p>
            <a:pPr lvl="0"/>
            <a:r>
              <a:rPr lang="en-AU" i="1" dirty="0" smtClean="0"/>
              <a:t>I </a:t>
            </a:r>
            <a:r>
              <a:rPr lang="en-AU" i="1" dirty="0" smtClean="0">
                <a:latin typeface="Arial Narrow" panose="020B0606020202030204" pitchFamily="34" charset="0"/>
              </a:rPr>
              <a:t>had </a:t>
            </a:r>
            <a:r>
              <a:rPr lang="en-AU" i="1" dirty="0">
                <a:latin typeface="Arial Narrow" panose="020B0606020202030204" pitchFamily="34" charset="0"/>
              </a:rPr>
              <a:t>a student email me and say "X happened at work today and I thought about </a:t>
            </a:r>
            <a:r>
              <a:rPr lang="en-AU" i="1" dirty="0" smtClean="0">
                <a:latin typeface="Arial Narrow" panose="020B0606020202030204" pitchFamily="34" charset="0"/>
              </a:rPr>
              <a:t>GVV</a:t>
            </a:r>
          </a:p>
          <a:p>
            <a:pPr lvl="0"/>
            <a:endParaRPr lang="en-AU" i="1" dirty="0">
              <a:latin typeface="Arial Narrow" panose="020B0606020202030204" pitchFamily="34" charset="0"/>
            </a:endParaRPr>
          </a:p>
          <a:p>
            <a:pPr lvl="0"/>
            <a:r>
              <a:rPr lang="en-AU" i="1" dirty="0" smtClean="0">
                <a:latin typeface="Arial Narrow" panose="020B0606020202030204" pitchFamily="34" charset="0"/>
              </a:rPr>
              <a:t>Ethical </a:t>
            </a:r>
            <a:r>
              <a:rPr lang="en-AU" i="1" dirty="0">
                <a:latin typeface="Arial Narrow" panose="020B0606020202030204" pitchFamily="34" charset="0"/>
              </a:rPr>
              <a:t>dilemmas happen on a daily basis in practice, it is lovely to have a tool to assist students to ‘steel themselves’ for these conversations; even getting students to really think about ‘what you want?’ in advance of having these conversations is important</a:t>
            </a:r>
            <a:r>
              <a:rPr lang="en-AU" i="1" dirty="0" smtClean="0"/>
              <a:t>.</a:t>
            </a:r>
          </a:p>
          <a:p>
            <a:pPr lvl="0"/>
            <a:endParaRPr lang="en-AU" dirty="0"/>
          </a:p>
        </p:txBody>
      </p:sp>
    </p:spTree>
    <p:extLst>
      <p:ext uri="{BB962C8B-B14F-4D97-AF65-F5344CB8AC3E}">
        <p14:creationId xmlns:p14="http://schemas.microsoft.com/office/powerpoint/2010/main" val="32397580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002060"/>
                </a:solidFill>
                <a:latin typeface="Arial Narrow" panose="020B0606020202030204" pitchFamily="34" charset="0"/>
              </a:rPr>
              <a:t>Mentors’ feedback:</a:t>
            </a:r>
            <a:endParaRPr lang="en-AU" dirty="0">
              <a:solidFill>
                <a:srgbClr val="002060"/>
              </a:solidFill>
              <a:latin typeface="Arial Narrow" panose="020B0606020202030204" pitchFamily="34" charset="0"/>
            </a:endParaRPr>
          </a:p>
        </p:txBody>
      </p:sp>
      <p:sp>
        <p:nvSpPr>
          <p:cNvPr id="3" name="Content Placeholder 2"/>
          <p:cNvSpPr>
            <a:spLocks noGrp="1"/>
          </p:cNvSpPr>
          <p:nvPr>
            <p:ph idx="1"/>
          </p:nvPr>
        </p:nvSpPr>
        <p:spPr/>
        <p:txBody>
          <a:bodyPr/>
          <a:lstStyle/>
          <a:p>
            <a:pPr lvl="0"/>
            <a:r>
              <a:rPr lang="en-AU" sz="3600" i="1" dirty="0">
                <a:latin typeface="Arial Narrow" panose="020B0606020202030204" pitchFamily="34" charset="0"/>
              </a:rPr>
              <a:t>One student said to me " I think that practising this makes perfect."</a:t>
            </a:r>
          </a:p>
          <a:p>
            <a:r>
              <a:rPr lang="en-AU" sz="3600" i="1" dirty="0">
                <a:latin typeface="Arial Narrow" panose="020B0606020202030204" pitchFamily="34" charset="0"/>
              </a:rPr>
              <a:t> </a:t>
            </a:r>
            <a:r>
              <a:rPr lang="en-AU" sz="3600" i="1" dirty="0" smtClean="0">
                <a:latin typeface="Arial Narrow" panose="020B0606020202030204" pitchFamily="34" charset="0"/>
              </a:rPr>
              <a:t>One </a:t>
            </a:r>
            <a:r>
              <a:rPr lang="en-AU" sz="3600" i="1" dirty="0">
                <a:latin typeface="Arial Narrow" panose="020B0606020202030204" pitchFamily="34" charset="0"/>
              </a:rPr>
              <a:t>student thought it would be hard to have the conversation [about working hours], but he thought he might now have the confidence to have the discussions.</a:t>
            </a:r>
          </a:p>
          <a:p>
            <a:pPr marL="0" indent="0">
              <a:buNone/>
            </a:pPr>
            <a:endParaRPr lang="en-AU" dirty="0"/>
          </a:p>
          <a:p>
            <a:endParaRPr lang="en-AU" dirty="0"/>
          </a:p>
        </p:txBody>
      </p:sp>
    </p:spTree>
    <p:extLst>
      <p:ext uri="{BB962C8B-B14F-4D97-AF65-F5344CB8AC3E}">
        <p14:creationId xmlns:p14="http://schemas.microsoft.com/office/powerpoint/2010/main" val="34651779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solidFill>
                  <a:srgbClr val="002060"/>
                </a:solidFill>
                <a:latin typeface="Arial Narrow" panose="020B0606020202030204" pitchFamily="34" charset="0"/>
              </a:rPr>
              <a:t>Resources</a:t>
            </a:r>
            <a:endParaRPr lang="en-AU" dirty="0">
              <a:solidFill>
                <a:srgbClr val="002060"/>
              </a:solidFill>
              <a:latin typeface="Arial Narrow" panose="020B0606020202030204" pitchFamily="34" charset="0"/>
            </a:endParaRPr>
          </a:p>
        </p:txBody>
      </p:sp>
      <p:sp>
        <p:nvSpPr>
          <p:cNvPr id="4" name="Content Placeholder 3"/>
          <p:cNvSpPr>
            <a:spLocks noGrp="1"/>
          </p:cNvSpPr>
          <p:nvPr>
            <p:ph idx="1"/>
          </p:nvPr>
        </p:nvSpPr>
        <p:spPr/>
        <p:txBody>
          <a:bodyPr>
            <a:normAutofit/>
          </a:bodyPr>
          <a:lstStyle/>
          <a:p>
            <a:r>
              <a:rPr lang="en-AU" sz="1800" b="1" dirty="0">
                <a:hlinkClick r:id="rId3"/>
              </a:rPr>
              <a:t>http://ethicsunwrapped.utexas.edu/series/giving-voice-to-values</a:t>
            </a:r>
            <a:r>
              <a:rPr lang="en-AU" sz="1800" b="1" dirty="0" smtClean="0">
                <a:hlinkClick r:id="rId3"/>
              </a:rPr>
              <a:t>/</a:t>
            </a:r>
            <a:endParaRPr lang="en-AU" sz="1800" b="1" dirty="0" smtClean="0"/>
          </a:p>
          <a:p>
            <a:endParaRPr lang="en-AU" sz="1800" b="1" dirty="0"/>
          </a:p>
          <a:p>
            <a:r>
              <a:rPr lang="en-AU" sz="1800" b="1" dirty="0">
                <a:hlinkClick r:id="rId4"/>
              </a:rPr>
              <a:t>http://</a:t>
            </a:r>
            <a:r>
              <a:rPr lang="en-AU" sz="1800" b="1" dirty="0" smtClean="0">
                <a:hlinkClick r:id="rId4"/>
              </a:rPr>
              <a:t>www.babson.edu/Academics/teaching-research/gvv/Pages/home.aspx</a:t>
            </a:r>
            <a:endParaRPr lang="en-AU" sz="1800" b="1" dirty="0" smtClean="0"/>
          </a:p>
          <a:p>
            <a:pPr marL="0" indent="0">
              <a:buNone/>
            </a:pPr>
            <a:endParaRPr lang="en-AU" sz="1800" b="1" dirty="0"/>
          </a:p>
          <a:p>
            <a:r>
              <a:rPr lang="en-AU" sz="1800" b="1" dirty="0">
                <a:hlinkClick r:id="rId5"/>
              </a:rPr>
              <a:t>http://behaviorallegalethics.wordpress.com</a:t>
            </a:r>
            <a:r>
              <a:rPr lang="en-AU" sz="1800" b="1" dirty="0" smtClean="0">
                <a:hlinkClick r:id="rId5"/>
              </a:rPr>
              <a:t>/</a:t>
            </a:r>
            <a:endParaRPr lang="en-AU" sz="1800" b="1" dirty="0" smtClean="0"/>
          </a:p>
          <a:p>
            <a:endParaRPr lang="en-AU" sz="1800" b="1" dirty="0"/>
          </a:p>
        </p:txBody>
      </p:sp>
    </p:spTree>
    <p:extLst>
      <p:ext uri="{BB962C8B-B14F-4D97-AF65-F5344CB8AC3E}">
        <p14:creationId xmlns:p14="http://schemas.microsoft.com/office/powerpoint/2010/main" val="2733611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solidFill>
                  <a:srgbClr val="002060"/>
                </a:solidFill>
                <a:latin typeface="Arial Narrow" panose="020B0606020202030204" pitchFamily="34" charset="0"/>
              </a:rPr>
              <a:t>Ethical Decision Making</a:t>
            </a:r>
            <a:endParaRPr lang="en-AU" dirty="0">
              <a:solidFill>
                <a:srgbClr val="002060"/>
              </a:solidFill>
              <a:latin typeface="Arial Narrow" panose="020B0606020202030204" pitchFamily="34" charset="0"/>
            </a:endParaRPr>
          </a:p>
        </p:txBody>
      </p:sp>
      <p:sp>
        <p:nvSpPr>
          <p:cNvPr id="6" name="Text Placeholder 5"/>
          <p:cNvSpPr>
            <a:spLocks noGrp="1"/>
          </p:cNvSpPr>
          <p:nvPr>
            <p:ph type="body" idx="1"/>
          </p:nvPr>
        </p:nvSpPr>
        <p:spPr/>
        <p:txBody>
          <a:bodyPr>
            <a:normAutofit/>
          </a:bodyPr>
          <a:lstStyle/>
          <a:p>
            <a:r>
              <a:rPr lang="en-AU" sz="3200" dirty="0" err="1" smtClean="0">
                <a:latin typeface="Arial Narrow" panose="020B0606020202030204" pitchFamily="34" charset="0"/>
              </a:rPr>
              <a:t>Kholberg</a:t>
            </a:r>
            <a:r>
              <a:rPr lang="en-AU" sz="3200" dirty="0" smtClean="0">
                <a:latin typeface="Arial Narrow" panose="020B0606020202030204" pitchFamily="34" charset="0"/>
              </a:rPr>
              <a:t> (1960’s): </a:t>
            </a:r>
            <a:endParaRPr lang="en-AU" sz="3200" dirty="0">
              <a:latin typeface="Arial Narrow" panose="020B0606020202030204" pitchFamily="34" charset="0"/>
            </a:endParaRPr>
          </a:p>
        </p:txBody>
      </p:sp>
      <p:sp>
        <p:nvSpPr>
          <p:cNvPr id="5" name="Content Placeholder 4"/>
          <p:cNvSpPr>
            <a:spLocks noGrp="1"/>
          </p:cNvSpPr>
          <p:nvPr>
            <p:ph sz="half" idx="2"/>
          </p:nvPr>
        </p:nvSpPr>
        <p:spPr/>
        <p:txBody>
          <a:bodyPr/>
          <a:lstStyle/>
          <a:p>
            <a:pPr marL="0" indent="0">
              <a:buNone/>
            </a:pPr>
            <a:r>
              <a:rPr lang="en-AU" sz="2800" dirty="0" smtClean="0">
                <a:latin typeface="Arial Narrow" panose="020B0606020202030204" pitchFamily="34" charset="0"/>
              </a:rPr>
              <a:t>Moral thought and action are</a:t>
            </a:r>
          </a:p>
          <a:p>
            <a:r>
              <a:rPr lang="en-AU" sz="2800" dirty="0" smtClean="0">
                <a:latin typeface="Arial Narrow" panose="020B0606020202030204" pitchFamily="34" charset="0"/>
              </a:rPr>
              <a:t> logical and rule governed.</a:t>
            </a:r>
          </a:p>
          <a:p>
            <a:r>
              <a:rPr lang="en-AU" sz="2800" dirty="0">
                <a:latin typeface="Arial Narrow" panose="020B0606020202030204" pitchFamily="34" charset="0"/>
              </a:rPr>
              <a:t>f</a:t>
            </a:r>
            <a:r>
              <a:rPr lang="en-AU" sz="2800" dirty="0" smtClean="0">
                <a:latin typeface="Arial Narrow" panose="020B0606020202030204" pitchFamily="34" charset="0"/>
              </a:rPr>
              <a:t>unction of rational brain</a:t>
            </a:r>
          </a:p>
          <a:p>
            <a:pPr marL="0" indent="0">
              <a:buNone/>
            </a:pPr>
            <a:endParaRPr lang="en-AU" sz="2800" dirty="0" smtClean="0">
              <a:latin typeface="Arial Narrow" panose="020B0606020202030204" pitchFamily="34" charset="0"/>
            </a:endParaRPr>
          </a:p>
          <a:p>
            <a:pPr marL="0" indent="0">
              <a:buNone/>
            </a:pPr>
            <a:r>
              <a:rPr lang="en-AU" sz="2800" dirty="0" smtClean="0">
                <a:latin typeface="Arial Narrow" panose="020B0606020202030204" pitchFamily="34" charset="0"/>
              </a:rPr>
              <a:t>Moral development is progression to ‘higher’ level of moral deliberation</a:t>
            </a:r>
            <a:r>
              <a:rPr lang="en-AU" dirty="0" smtClean="0"/>
              <a:t>.</a:t>
            </a:r>
            <a:endParaRPr lang="en-AU" dirty="0"/>
          </a:p>
        </p:txBody>
      </p:sp>
      <p:sp>
        <p:nvSpPr>
          <p:cNvPr id="9" name="Text Placeholder 8"/>
          <p:cNvSpPr>
            <a:spLocks noGrp="1"/>
          </p:cNvSpPr>
          <p:nvPr>
            <p:ph type="body" sz="quarter" idx="3"/>
          </p:nvPr>
        </p:nvSpPr>
        <p:spPr/>
        <p:txBody>
          <a:bodyPr/>
          <a:lstStyle/>
          <a:p>
            <a:endParaRPr lang="en-AU"/>
          </a:p>
        </p:txBody>
      </p:sp>
      <p:sp>
        <p:nvSpPr>
          <p:cNvPr id="10" name="Content Placeholder 9"/>
          <p:cNvSpPr>
            <a:spLocks noGrp="1"/>
          </p:cNvSpPr>
          <p:nvPr>
            <p:ph sz="quarter" idx="4"/>
          </p:nvPr>
        </p:nvSpPr>
        <p:spPr/>
        <p:txBody>
          <a:bodyPr/>
          <a:lstStyle/>
          <a:p>
            <a:endParaRPr lang="en-AU"/>
          </a:p>
        </p:txBody>
      </p:sp>
    </p:spTree>
    <p:extLst>
      <p:ext uri="{BB962C8B-B14F-4D97-AF65-F5344CB8AC3E}">
        <p14:creationId xmlns:p14="http://schemas.microsoft.com/office/powerpoint/2010/main" val="3478822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49"/>
            <a:ext cx="3008313" cy="1955673"/>
          </a:xfrm>
        </p:spPr>
        <p:txBody>
          <a:bodyPr>
            <a:normAutofit fontScale="90000"/>
          </a:bodyPr>
          <a:lstStyle/>
          <a:p>
            <a:r>
              <a:rPr lang="en-AU" sz="3600" dirty="0" err="1" smtClean="0">
                <a:solidFill>
                  <a:srgbClr val="002060"/>
                </a:solidFill>
                <a:latin typeface="Arial Narrow" panose="020B0606020202030204" pitchFamily="34" charset="0"/>
              </a:rPr>
              <a:t>Kholberg’s</a:t>
            </a:r>
            <a:r>
              <a:rPr lang="en-AU" sz="3600" dirty="0" smtClean="0">
                <a:solidFill>
                  <a:srgbClr val="002060"/>
                </a:solidFill>
                <a:latin typeface="Arial Narrow" panose="020B0606020202030204" pitchFamily="34" charset="0"/>
              </a:rPr>
              <a:t> </a:t>
            </a:r>
            <a:r>
              <a:rPr lang="en-AU" dirty="0" smtClean="0">
                <a:solidFill>
                  <a:srgbClr val="002060"/>
                </a:solidFill>
                <a:latin typeface="Arial Narrow" panose="020B0606020202030204" pitchFamily="34" charset="0"/>
              </a:rPr>
              <a:t/>
            </a:r>
            <a:br>
              <a:rPr lang="en-AU" dirty="0" smtClean="0">
                <a:solidFill>
                  <a:srgbClr val="002060"/>
                </a:solidFill>
                <a:latin typeface="Arial Narrow" panose="020B0606020202030204" pitchFamily="34" charset="0"/>
              </a:rPr>
            </a:br>
            <a:r>
              <a:rPr lang="en-AU" sz="3600" dirty="0" smtClean="0">
                <a:solidFill>
                  <a:srgbClr val="002060"/>
                </a:solidFill>
                <a:latin typeface="Arial Narrow" panose="020B0606020202030204" pitchFamily="34" charset="0"/>
              </a:rPr>
              <a:t>Rational deliberative model :</a:t>
            </a:r>
            <a:endParaRPr lang="en-AU" sz="3600" dirty="0">
              <a:solidFill>
                <a:srgbClr val="002060"/>
              </a:solidFill>
              <a:latin typeface="Arial Narrow" panose="020B0606020202030204" pitchFamily="34" charset="0"/>
            </a:endParaRPr>
          </a:p>
        </p:txBody>
      </p:sp>
      <p:sp>
        <p:nvSpPr>
          <p:cNvPr id="3" name="Content Placeholder 2"/>
          <p:cNvSpPr>
            <a:spLocks noGrp="1"/>
          </p:cNvSpPr>
          <p:nvPr>
            <p:ph idx="1"/>
          </p:nvPr>
        </p:nvSpPr>
        <p:spPr/>
        <p:txBody>
          <a:bodyPr>
            <a:normAutofit/>
          </a:bodyPr>
          <a:lstStyle/>
          <a:p>
            <a:pPr marL="0" indent="0">
              <a:buNone/>
            </a:pPr>
            <a:r>
              <a:rPr lang="en-AU" dirty="0">
                <a:latin typeface="Arial Narrow" panose="020B0606020202030204" pitchFamily="34" charset="0"/>
              </a:rPr>
              <a:t>i</a:t>
            </a:r>
            <a:r>
              <a:rPr lang="en-AU" dirty="0" smtClean="0">
                <a:latin typeface="Arial Narrow" panose="020B0606020202030204" pitchFamily="34" charset="0"/>
              </a:rPr>
              <a:t>s still influential and appeals to lawyers! BUT</a:t>
            </a:r>
          </a:p>
          <a:p>
            <a:r>
              <a:rPr lang="en-AU" dirty="0" smtClean="0">
                <a:latin typeface="Arial Narrow" panose="020B0606020202030204" pitchFamily="34" charset="0"/>
              </a:rPr>
              <a:t>Challenged by years of research in many disciplines</a:t>
            </a:r>
          </a:p>
          <a:p>
            <a:r>
              <a:rPr lang="en-AU" dirty="0" smtClean="0">
                <a:latin typeface="Arial Narrow" panose="020B0606020202030204" pitchFamily="34" charset="0"/>
              </a:rPr>
              <a:t>Ethical judgements often driven by intuitive, </a:t>
            </a:r>
            <a:r>
              <a:rPr lang="en-AU" dirty="0" smtClean="0">
                <a:latin typeface="Arial Narrow" panose="020B0606020202030204" pitchFamily="34" charset="0"/>
              </a:rPr>
              <a:t>somatic</a:t>
            </a:r>
            <a:r>
              <a:rPr lang="en-AU" dirty="0" smtClean="0">
                <a:latin typeface="Arial Narrow" panose="020B0606020202030204" pitchFamily="34" charset="0"/>
              </a:rPr>
              <a:t>, emotional responses</a:t>
            </a:r>
          </a:p>
          <a:p>
            <a:r>
              <a:rPr lang="en-AU" dirty="0" smtClean="0">
                <a:latin typeface="Arial Narrow" panose="020B0606020202030204" pitchFamily="34" charset="0"/>
              </a:rPr>
              <a:t>Deliberate moral reasoning often justifies our intuitive judgment</a:t>
            </a:r>
            <a:r>
              <a:rPr lang="en-AU" dirty="0">
                <a:latin typeface="Arial Narrow" panose="020B0606020202030204" pitchFamily="34" charset="0"/>
              </a:rPr>
              <a:t> </a:t>
            </a:r>
            <a:r>
              <a:rPr lang="en-AU" i="1" dirty="0" smtClean="0">
                <a:latin typeface="Arial Narrow" panose="020B0606020202030204" pitchFamily="34" charset="0"/>
              </a:rPr>
              <a:t>after the fact.</a:t>
            </a:r>
          </a:p>
        </p:txBody>
      </p:sp>
      <p:sp>
        <p:nvSpPr>
          <p:cNvPr id="7" name="Text Placeholder 6"/>
          <p:cNvSpPr>
            <a:spLocks noGrp="1"/>
          </p:cNvSpPr>
          <p:nvPr>
            <p:ph type="body" sz="half" idx="2"/>
          </p:nvPr>
        </p:nvSpPr>
        <p:spPr/>
        <p:txBody>
          <a:bodyPr/>
          <a:lstStyle/>
          <a:p>
            <a:endParaRPr lang="en-AU" dirty="0"/>
          </a:p>
        </p:txBody>
      </p:sp>
    </p:spTree>
    <p:extLst>
      <p:ext uri="{BB962C8B-B14F-4D97-AF65-F5344CB8AC3E}">
        <p14:creationId xmlns:p14="http://schemas.microsoft.com/office/powerpoint/2010/main" val="3166600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41457"/>
          </a:xfrm>
        </p:spPr>
        <p:txBody>
          <a:bodyPr/>
          <a:lstStyle/>
          <a:p>
            <a:r>
              <a:rPr lang="en-AU" dirty="0" smtClean="0">
                <a:solidFill>
                  <a:srgbClr val="002060"/>
                </a:solidFill>
              </a:rPr>
              <a:t>Elephants Rule!</a:t>
            </a:r>
            <a:endParaRPr lang="en-AU" dirty="0">
              <a:solidFill>
                <a:srgbClr val="002060"/>
              </a:solidFill>
            </a:endParaRPr>
          </a:p>
        </p:txBody>
      </p:sp>
      <p:sp>
        <p:nvSpPr>
          <p:cNvPr id="3" name="Content Placeholder 2"/>
          <p:cNvSpPr>
            <a:spLocks noGrp="1"/>
          </p:cNvSpPr>
          <p:nvPr>
            <p:ph sz="half" idx="1"/>
          </p:nvPr>
        </p:nvSpPr>
        <p:spPr/>
        <p:txBody>
          <a:bodyPr numCol="2">
            <a:normAutofit/>
          </a:bodyPr>
          <a:lstStyle/>
          <a:p>
            <a:pPr marL="0" indent="0" algn="r">
              <a:buNone/>
            </a:pPr>
            <a:r>
              <a:rPr lang="en-AU" dirty="0" smtClean="0"/>
              <a:t> </a:t>
            </a:r>
            <a:endParaRPr lang="en-AU" dirty="0"/>
          </a:p>
        </p:txBody>
      </p:sp>
      <p:sp>
        <p:nvSpPr>
          <p:cNvPr id="5" name="Content Placeholder 4"/>
          <p:cNvSpPr>
            <a:spLocks noGrp="1"/>
          </p:cNvSpPr>
          <p:nvPr>
            <p:ph sz="half" idx="2"/>
          </p:nvPr>
        </p:nvSpPr>
        <p:spPr/>
        <p:txBody>
          <a:bodyPr>
            <a:normAutofit/>
          </a:bodyPr>
          <a:lstStyle/>
          <a:p>
            <a:r>
              <a:rPr lang="en-AU" sz="3200" b="1" dirty="0">
                <a:latin typeface="Arial Narrow" panose="020B0606020202030204" pitchFamily="34" charset="0"/>
              </a:rPr>
              <a:t>Elephant</a:t>
            </a:r>
            <a:r>
              <a:rPr lang="en-AU" sz="3200" dirty="0">
                <a:latin typeface="Arial Narrow" panose="020B0606020202030204" pitchFamily="34" charset="0"/>
              </a:rPr>
              <a:t> (automatic processes): intuitive, emotional, somatic </a:t>
            </a:r>
            <a:endParaRPr lang="en-AU" sz="3200" dirty="0" smtClean="0">
              <a:latin typeface="Arial Narrow" panose="020B0606020202030204" pitchFamily="34" charset="0"/>
            </a:endParaRPr>
          </a:p>
          <a:p>
            <a:endParaRPr lang="en-AU" sz="3200" dirty="0">
              <a:latin typeface="Arial Narrow" panose="020B0606020202030204" pitchFamily="34" charset="0"/>
            </a:endParaRPr>
          </a:p>
          <a:p>
            <a:r>
              <a:rPr lang="en-AU" sz="3200" b="1" dirty="0" smtClean="0">
                <a:latin typeface="Arial Narrow" panose="020B0606020202030204" pitchFamily="34" charset="0"/>
              </a:rPr>
              <a:t>Rider</a:t>
            </a:r>
            <a:r>
              <a:rPr lang="en-AU" sz="3200" dirty="0" smtClean="0">
                <a:latin typeface="Arial Narrow" panose="020B0606020202030204" pitchFamily="34" charset="0"/>
              </a:rPr>
              <a:t> : conscious, verbal thinking</a:t>
            </a:r>
          </a:p>
          <a:p>
            <a:endParaRPr lang="en-AU" sz="3200" dirty="0">
              <a:latin typeface="Arial Narrow" panose="020B0606020202030204" pitchFamily="34" charset="0"/>
            </a:endParaRPr>
          </a:p>
          <a:p>
            <a:pPr marL="400050" lvl="1" indent="0">
              <a:buNone/>
            </a:pPr>
            <a:r>
              <a:rPr lang="en-AU" sz="3600" i="1" dirty="0" smtClean="0">
                <a:latin typeface="Arial Narrow" panose="020B0606020202030204" pitchFamily="34" charset="0"/>
              </a:rPr>
              <a:t>“Elephants rule!”</a:t>
            </a:r>
            <a:endParaRPr lang="en-AU" sz="3600" dirty="0">
              <a:latin typeface="Arial Narrow" panose="020B0606020202030204" pitchFamily="34" charset="0"/>
            </a:endParaRPr>
          </a:p>
        </p:txBody>
      </p:sp>
    </p:spTree>
    <p:extLst>
      <p:ext uri="{BB962C8B-B14F-4D97-AF65-F5344CB8AC3E}">
        <p14:creationId xmlns:p14="http://schemas.microsoft.com/office/powerpoint/2010/main" val="2107179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smtClean="0">
                <a:solidFill>
                  <a:srgbClr val="002060"/>
                </a:solidFill>
                <a:latin typeface="Arial Narrow" panose="020B0606020202030204" pitchFamily="34" charset="0"/>
              </a:rPr>
              <a:t>Behavioural Ethics:</a:t>
            </a:r>
            <a:endParaRPr lang="en-AU" dirty="0">
              <a:solidFill>
                <a:srgbClr val="002060"/>
              </a:solidFill>
              <a:latin typeface="Arial Narrow" panose="020B0606020202030204" pitchFamily="34" charset="0"/>
            </a:endParaRPr>
          </a:p>
        </p:txBody>
      </p:sp>
      <p:sp>
        <p:nvSpPr>
          <p:cNvPr id="7" name="Content Placeholder 6"/>
          <p:cNvSpPr>
            <a:spLocks noGrp="1"/>
          </p:cNvSpPr>
          <p:nvPr>
            <p:ph idx="1"/>
          </p:nvPr>
        </p:nvSpPr>
        <p:spPr>
          <a:xfrm>
            <a:off x="457200" y="1340768"/>
            <a:ext cx="8229600" cy="4785395"/>
          </a:xfrm>
        </p:spPr>
        <p:txBody>
          <a:bodyPr/>
          <a:lstStyle/>
          <a:p>
            <a:r>
              <a:rPr lang="en-AU" dirty="0" smtClean="0">
                <a:latin typeface="Arial Narrow" panose="020B0606020202030204" pitchFamily="34" charset="0"/>
              </a:rPr>
              <a:t>How people </a:t>
            </a:r>
            <a:r>
              <a:rPr lang="en-AU" i="1" dirty="0" smtClean="0">
                <a:latin typeface="Arial Narrow" panose="020B0606020202030204" pitchFamily="34" charset="0"/>
              </a:rPr>
              <a:t>actually behave </a:t>
            </a:r>
            <a:r>
              <a:rPr lang="en-AU" dirty="0" smtClean="0">
                <a:latin typeface="Arial Narrow" panose="020B0606020202030204" pitchFamily="34" charset="0"/>
              </a:rPr>
              <a:t>when making ethical decisions.</a:t>
            </a:r>
          </a:p>
          <a:p>
            <a:r>
              <a:rPr lang="en-AU" dirty="0" smtClean="0">
                <a:latin typeface="Arial Narrow" panose="020B0606020202030204" pitchFamily="34" charset="0"/>
              </a:rPr>
              <a:t>What are the psychological </a:t>
            </a:r>
            <a:r>
              <a:rPr lang="en-AU" dirty="0">
                <a:latin typeface="Arial Narrow" panose="020B0606020202030204" pitchFamily="34" charset="0"/>
              </a:rPr>
              <a:t>and situational factors </a:t>
            </a:r>
            <a:r>
              <a:rPr lang="en-AU" dirty="0" smtClean="0">
                <a:latin typeface="Arial Narrow" panose="020B0606020202030204" pitchFamily="34" charset="0"/>
              </a:rPr>
              <a:t>that cause </a:t>
            </a:r>
            <a:r>
              <a:rPr lang="en-AU" dirty="0">
                <a:latin typeface="Arial Narrow" panose="020B0606020202030204" pitchFamily="34" charset="0"/>
              </a:rPr>
              <a:t>many </a:t>
            </a:r>
            <a:r>
              <a:rPr lang="en-AU" dirty="0" smtClean="0">
                <a:latin typeface="Arial Narrow" panose="020B0606020202030204" pitchFamily="34" charset="0"/>
              </a:rPr>
              <a:t>people </a:t>
            </a:r>
            <a:r>
              <a:rPr lang="en-AU" dirty="0">
                <a:latin typeface="Arial Narrow" panose="020B0606020202030204" pitchFamily="34" charset="0"/>
              </a:rPr>
              <a:t>to be blind to their own unethical </a:t>
            </a:r>
            <a:r>
              <a:rPr lang="en-AU" dirty="0" smtClean="0">
                <a:latin typeface="Arial Narrow" panose="020B0606020202030204" pitchFamily="34" charset="0"/>
              </a:rPr>
              <a:t>conduct?</a:t>
            </a:r>
            <a:endParaRPr lang="en-AU" dirty="0">
              <a:latin typeface="Arial Narrow" panose="020B0606020202030204" pitchFamily="34" charset="0"/>
            </a:endParaRPr>
          </a:p>
        </p:txBody>
      </p:sp>
    </p:spTree>
    <p:extLst>
      <p:ext uri="{BB962C8B-B14F-4D97-AF65-F5344CB8AC3E}">
        <p14:creationId xmlns:p14="http://schemas.microsoft.com/office/powerpoint/2010/main" val="1184927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AU" dirty="0" smtClean="0">
                <a:solidFill>
                  <a:srgbClr val="002060"/>
                </a:solidFill>
                <a:latin typeface="Arial Narrow" panose="020B0606020202030204" pitchFamily="34" charset="0"/>
              </a:rPr>
              <a:t>Psychological, cognitive , situational influences on ethical decision making</a:t>
            </a:r>
            <a:r>
              <a:rPr lang="en-AU" dirty="0" smtClean="0"/>
              <a:t>: </a:t>
            </a:r>
            <a:endParaRPr lang="en-AU" dirty="0"/>
          </a:p>
        </p:txBody>
      </p:sp>
      <p:sp>
        <p:nvSpPr>
          <p:cNvPr id="6" name="Content Placeholder 5"/>
          <p:cNvSpPr>
            <a:spLocks noGrp="1"/>
          </p:cNvSpPr>
          <p:nvPr>
            <p:ph idx="1"/>
          </p:nvPr>
        </p:nvSpPr>
        <p:spPr/>
        <p:txBody>
          <a:bodyPr>
            <a:normAutofit/>
          </a:bodyPr>
          <a:lstStyle/>
          <a:p>
            <a:pPr marL="0" indent="0">
              <a:buNone/>
            </a:pPr>
            <a:r>
              <a:rPr lang="en-AU" dirty="0" smtClean="0">
                <a:latin typeface="Arial Narrow" panose="020B0606020202030204" pitchFamily="34" charset="0"/>
              </a:rPr>
              <a:t>Examples:</a:t>
            </a:r>
          </a:p>
          <a:p>
            <a:r>
              <a:rPr lang="en-AU" dirty="0" smtClean="0">
                <a:latin typeface="Arial Narrow" panose="020B0606020202030204" pitchFamily="34" charset="0"/>
              </a:rPr>
              <a:t>Framing</a:t>
            </a:r>
            <a:endParaRPr lang="en-AU" dirty="0" smtClean="0">
              <a:latin typeface="Arial Narrow" panose="020B0606020202030204" pitchFamily="34" charset="0"/>
            </a:endParaRPr>
          </a:p>
          <a:p>
            <a:r>
              <a:rPr lang="en-AU" dirty="0" smtClean="0">
                <a:latin typeface="Arial Narrow" panose="020B0606020202030204" pitchFamily="34" charset="0"/>
              </a:rPr>
              <a:t>Overconfidence </a:t>
            </a:r>
            <a:r>
              <a:rPr lang="en-AU" dirty="0">
                <a:latin typeface="Arial Narrow" panose="020B0606020202030204" pitchFamily="34" charset="0"/>
              </a:rPr>
              <a:t>bias</a:t>
            </a:r>
          </a:p>
          <a:p>
            <a:r>
              <a:rPr lang="en-AU" dirty="0">
                <a:latin typeface="Arial Narrow" panose="020B0606020202030204" pitchFamily="34" charset="0"/>
              </a:rPr>
              <a:t>Peer influence/conformity</a:t>
            </a:r>
          </a:p>
          <a:p>
            <a:r>
              <a:rPr lang="en-AU" dirty="0" smtClean="0">
                <a:latin typeface="Arial Narrow" panose="020B0606020202030204" pitchFamily="34" charset="0"/>
              </a:rPr>
              <a:t>Obedience </a:t>
            </a:r>
            <a:r>
              <a:rPr lang="en-AU" dirty="0">
                <a:latin typeface="Arial Narrow" panose="020B0606020202030204" pitchFamily="34" charset="0"/>
              </a:rPr>
              <a:t>to </a:t>
            </a:r>
            <a:r>
              <a:rPr lang="en-AU" dirty="0" smtClean="0">
                <a:latin typeface="Arial Narrow" panose="020B0606020202030204" pitchFamily="34" charset="0"/>
              </a:rPr>
              <a:t>authority</a:t>
            </a:r>
            <a:endParaRPr lang="en-AU" dirty="0">
              <a:latin typeface="Arial Narrow" panose="020B0606020202030204" pitchFamily="34" charset="0"/>
            </a:endParaRPr>
          </a:p>
        </p:txBody>
      </p:sp>
    </p:spTree>
    <p:extLst>
      <p:ext uri="{BB962C8B-B14F-4D97-AF65-F5344CB8AC3E}">
        <p14:creationId xmlns:p14="http://schemas.microsoft.com/office/powerpoint/2010/main" val="3144247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7" name="Content Placeholder 6"/>
          <p:cNvSpPr>
            <a:spLocks noGrp="1"/>
          </p:cNvSpPr>
          <p:nvPr>
            <p:ph idx="1"/>
          </p:nvPr>
        </p:nvSpPr>
        <p:spPr/>
        <p:txBody>
          <a:bodyPr/>
          <a:lstStyle/>
          <a:p>
            <a:endParaRPr lang="en-AU"/>
          </a:p>
        </p:txBody>
      </p:sp>
      <p:sp>
        <p:nvSpPr>
          <p:cNvPr id="5" name="Text Placeholder 4"/>
          <p:cNvSpPr>
            <a:spLocks noGrp="1"/>
          </p:cNvSpPr>
          <p:nvPr>
            <p:ph type="body" sz="half" idx="2"/>
          </p:nvPr>
        </p:nvSpPr>
        <p:spPr>
          <a:xfrm>
            <a:off x="457200" y="764704"/>
            <a:ext cx="3610744" cy="5361459"/>
          </a:xfrm>
        </p:spPr>
        <p:txBody>
          <a:bodyPr/>
          <a:lstStyle/>
          <a:p>
            <a:pPr marL="457200" indent="-457200">
              <a:buFont typeface="Arial" panose="020B0604020202020204" pitchFamily="34" charset="0"/>
              <a:buChar char="•"/>
            </a:pPr>
            <a:endParaRPr lang="en-AU" sz="3200" dirty="0" smtClean="0">
              <a:latin typeface="Arial Narrow" panose="020B0606020202030204" pitchFamily="34" charset="0"/>
            </a:endParaRPr>
          </a:p>
          <a:p>
            <a:pPr marL="457200" indent="-457200">
              <a:buFont typeface="Arial" panose="020B0604020202020204" pitchFamily="34" charset="0"/>
              <a:buChar char="•"/>
            </a:pPr>
            <a:r>
              <a:rPr lang="en-AU" sz="3200" dirty="0" smtClean="0">
                <a:latin typeface="Arial Narrow" panose="020B0606020202030204" pitchFamily="34" charset="0"/>
              </a:rPr>
              <a:t>Slippery </a:t>
            </a:r>
            <a:r>
              <a:rPr lang="en-AU" sz="3200" dirty="0">
                <a:latin typeface="Arial Narrow" panose="020B0606020202030204" pitchFamily="34" charset="0"/>
              </a:rPr>
              <a:t>slope</a:t>
            </a:r>
          </a:p>
          <a:p>
            <a:pPr marL="457200" indent="-457200">
              <a:buFont typeface="Arial" panose="020B0604020202020204" pitchFamily="34" charset="0"/>
              <a:buChar char="•"/>
            </a:pPr>
            <a:r>
              <a:rPr lang="en-AU" sz="3200" dirty="0">
                <a:latin typeface="Arial Narrow" panose="020B0606020202030204" pitchFamily="34" charset="0"/>
              </a:rPr>
              <a:t>Self serving bias</a:t>
            </a:r>
          </a:p>
          <a:p>
            <a:pPr marL="457200" indent="-457200">
              <a:buFont typeface="Arial" panose="020B0604020202020204" pitchFamily="34" charset="0"/>
              <a:buChar char="•"/>
            </a:pPr>
            <a:r>
              <a:rPr lang="en-AU" sz="3200" dirty="0">
                <a:latin typeface="Arial Narrow" panose="020B0606020202030204" pitchFamily="34" charset="0"/>
              </a:rPr>
              <a:t>Confirmation bias</a:t>
            </a:r>
          </a:p>
          <a:p>
            <a:pPr marL="457200" indent="-457200">
              <a:buFont typeface="Arial" panose="020B0604020202020204" pitchFamily="34" charset="0"/>
              <a:buChar char="•"/>
            </a:pPr>
            <a:r>
              <a:rPr lang="en-AU" sz="3200" dirty="0" smtClean="0">
                <a:latin typeface="Arial Narrow" panose="020B0606020202030204" pitchFamily="34" charset="0"/>
              </a:rPr>
              <a:t>Rationalisation</a:t>
            </a:r>
          </a:p>
          <a:p>
            <a:pPr marL="457200" indent="-457200">
              <a:buFont typeface="Arial" panose="020B0604020202020204" pitchFamily="34" charset="0"/>
              <a:buChar char="•"/>
            </a:pPr>
            <a:r>
              <a:rPr lang="en-AU" sz="3200" dirty="0" smtClean="0">
                <a:latin typeface="Arial Narrow" panose="020B0606020202030204" pitchFamily="34" charset="0"/>
              </a:rPr>
              <a:t>Status quo bias</a:t>
            </a:r>
            <a:endParaRPr lang="en-AU" sz="3200" dirty="0">
              <a:latin typeface="Arial Narrow" panose="020B0606020202030204" pitchFamily="34" charset="0"/>
            </a:endParaRPr>
          </a:p>
          <a:p>
            <a:endParaRPr lang="en-AU" sz="3200" dirty="0"/>
          </a:p>
        </p:txBody>
      </p:sp>
    </p:spTree>
    <p:extLst>
      <p:ext uri="{BB962C8B-B14F-4D97-AF65-F5344CB8AC3E}">
        <p14:creationId xmlns:p14="http://schemas.microsoft.com/office/powerpoint/2010/main" val="3377138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002060"/>
                </a:solidFill>
              </a:rPr>
              <a:t>Giving Voice to Values…</a:t>
            </a:r>
            <a:endParaRPr lang="en-AU" dirty="0">
              <a:solidFill>
                <a:srgbClr val="002060"/>
              </a:solidFill>
            </a:endParaRPr>
          </a:p>
        </p:txBody>
      </p:sp>
      <p:sp>
        <p:nvSpPr>
          <p:cNvPr id="5" name="Content Placeholder 4"/>
          <p:cNvSpPr>
            <a:spLocks noGrp="1"/>
          </p:cNvSpPr>
          <p:nvPr>
            <p:ph idx="1"/>
          </p:nvPr>
        </p:nvSpPr>
        <p:spPr/>
        <p:txBody>
          <a:bodyPr/>
          <a:lstStyle/>
          <a:p>
            <a:pPr marL="0" indent="0">
              <a:buNone/>
            </a:pPr>
            <a:r>
              <a:rPr lang="en-AU" dirty="0" smtClean="0">
                <a:latin typeface="Arial Narrow" panose="020B0606020202030204" pitchFamily="34" charset="0"/>
              </a:rPr>
              <a:t>‘</a:t>
            </a:r>
            <a:r>
              <a:rPr lang="en-AU" dirty="0">
                <a:latin typeface="Arial Narrow" panose="020B0606020202030204" pitchFamily="34" charset="0"/>
              </a:rPr>
              <a:t>u</a:t>
            </a:r>
            <a:r>
              <a:rPr lang="en-AU" dirty="0" smtClean="0">
                <a:latin typeface="Arial Narrow" panose="020B0606020202030204" pitchFamily="34" charset="0"/>
              </a:rPr>
              <a:t>ses research on how we actually think and behave – the ways we fool ourselves into thinking we are better and smarter, more ethical and rational - in the service of our better aspirations</a:t>
            </a:r>
            <a:r>
              <a:rPr lang="en-AU" dirty="0" smtClean="0">
                <a:latin typeface="Arial Narrow" panose="020B0606020202030204" pitchFamily="34" charset="0"/>
              </a:rPr>
              <a:t>…’ [Gentile]</a:t>
            </a:r>
            <a:endParaRPr lang="en-AU" dirty="0" smtClean="0">
              <a:latin typeface="Arial Narrow" panose="020B0606020202030204" pitchFamily="34" charset="0"/>
            </a:endParaRPr>
          </a:p>
          <a:p>
            <a:pPr marL="0" indent="0">
              <a:buNone/>
            </a:pPr>
            <a:endParaRPr lang="en-AU" dirty="0" smtClean="0">
              <a:latin typeface="Arial Narrow" panose="020B0606020202030204" pitchFamily="34" charset="0"/>
            </a:endParaRPr>
          </a:p>
          <a:p>
            <a:pPr marL="0" indent="0">
              <a:buNone/>
            </a:pPr>
            <a:r>
              <a:rPr lang="en-AU" dirty="0" smtClean="0">
                <a:latin typeface="Arial Narrow" panose="020B0606020202030204" pitchFamily="34" charset="0"/>
              </a:rPr>
              <a:t>…experimenting with what might be…</a:t>
            </a:r>
            <a:endParaRPr lang="en-AU" dirty="0">
              <a:latin typeface="Arial Narrow" panose="020B0606020202030204" pitchFamily="34" charset="0"/>
            </a:endParaRPr>
          </a:p>
        </p:txBody>
      </p:sp>
    </p:spTree>
    <p:extLst>
      <p:ext uri="{BB962C8B-B14F-4D97-AF65-F5344CB8AC3E}">
        <p14:creationId xmlns:p14="http://schemas.microsoft.com/office/powerpoint/2010/main" val="40028390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UPowerpointTemplate2010">
  <a:themeElements>
    <a:clrScheme name="ANUPowerpointTemplate20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UPowerpointTemplate201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NUPowerpointTemplate20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NUPowerpointTemplate20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NUPowerpointTemplate20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NUPowerpointTemplate20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NUPowerpointTemplate20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NUPowerpointTemplate20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NUPowerpointTemplate201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NUPowerpointTemplate20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NUPowerpointTemplate20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NUPowerpointTemplate20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NUPowerpointTemplate20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NUPowerpointTemplate20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1957</TotalTime>
  <Words>1565</Words>
  <Application>Microsoft Office PowerPoint</Application>
  <PresentationFormat>On-screen Show (4:3)</PresentationFormat>
  <Paragraphs>163</Paragraphs>
  <Slides>23</Slides>
  <Notes>22</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ANUPowerpointTemplate2010</vt:lpstr>
      <vt:lpstr>Riding the Elephant and Giving Voice to Values:  Developing Students’ Capacity to Cope with Ethical Dilemmas in Legal Practice </vt:lpstr>
      <vt:lpstr>Outline of this session:</vt:lpstr>
      <vt:lpstr>Ethical Decision Making</vt:lpstr>
      <vt:lpstr>Kholberg’s  Rational deliberative model :</vt:lpstr>
      <vt:lpstr>Elephants Rule!</vt:lpstr>
      <vt:lpstr>Behavioural Ethics:</vt:lpstr>
      <vt:lpstr>Psychological, cognitive , situational influences on ethical decision making: </vt:lpstr>
      <vt:lpstr>PowerPoint Presentation</vt:lpstr>
      <vt:lpstr>Giving Voice to Values…</vt:lpstr>
      <vt:lpstr>Giving Voice to Values</vt:lpstr>
      <vt:lpstr>7 Pillars of GVV</vt:lpstr>
      <vt:lpstr> Reasons and Rationalisations:  What’s going on here?</vt:lpstr>
      <vt:lpstr>PowerPoint Presentation</vt:lpstr>
      <vt:lpstr>Practise a GVV approach:</vt:lpstr>
      <vt:lpstr>PowerPoint Presentation</vt:lpstr>
      <vt:lpstr>Practise a GVV approach:</vt:lpstr>
      <vt:lpstr>Student feedback:</vt:lpstr>
      <vt:lpstr>Student feedback:</vt:lpstr>
      <vt:lpstr>Student feedback:</vt:lpstr>
      <vt:lpstr>Student feedback</vt:lpstr>
      <vt:lpstr>Mentors’ feedback:</vt:lpstr>
      <vt:lpstr>Mentors’ feedback:</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Vivien Holmes</dc:creator>
  <cp:lastModifiedBy>Vivien Holmes</cp:lastModifiedBy>
  <cp:revision>117</cp:revision>
  <cp:lastPrinted>2014-07-07T02:14:47Z</cp:lastPrinted>
  <dcterms:created xsi:type="dcterms:W3CDTF">2013-02-07T04:58:02Z</dcterms:created>
  <dcterms:modified xsi:type="dcterms:W3CDTF">2014-08-08T04:51:55Z</dcterms:modified>
</cp:coreProperties>
</file>