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68" r:id="rId3"/>
    <p:sldId id="269" r:id="rId4"/>
    <p:sldId id="270" r:id="rId5"/>
    <p:sldId id="271" r:id="rId6"/>
    <p:sldId id="257" r:id="rId7"/>
    <p:sldId id="272" r:id="rId8"/>
    <p:sldId id="258" r:id="rId9"/>
    <p:sldId id="273" r:id="rId10"/>
    <p:sldId id="274" r:id="rId11"/>
    <p:sldId id="275" r:id="rId12"/>
    <p:sldId id="276" r:id="rId13"/>
    <p:sldId id="277" r:id="rId14"/>
    <p:sldId id="285" r:id="rId15"/>
    <p:sldId id="286" r:id="rId16"/>
    <p:sldId id="278" r:id="rId17"/>
    <p:sldId id="279" r:id="rId18"/>
    <p:sldId id="287" r:id="rId19"/>
    <p:sldId id="280" r:id="rId20"/>
    <p:sldId id="281" r:id="rId21"/>
    <p:sldId id="282" r:id="rId22"/>
    <p:sldId id="288" r:id="rId23"/>
    <p:sldId id="289" r:id="rId24"/>
    <p:sldId id="291" r:id="rId25"/>
    <p:sldId id="290" r:id="rId26"/>
    <p:sldId id="262" r:id="rId27"/>
    <p:sldId id="263" r:id="rId28"/>
    <p:sldId id="292" r:id="rId29"/>
    <p:sldId id="293" r:id="rId30"/>
    <p:sldId id="294" r:id="rId31"/>
    <p:sldId id="296" r:id="rId32"/>
    <p:sldId id="297" r:id="rId33"/>
    <p:sldId id="266" r:id="rId34"/>
    <p:sldId id="267"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96E2FE-5517-466A-BB33-53B5CA2B633A}" type="datetimeFigureOut">
              <a:rPr lang="en-US" smtClean="0"/>
              <a:t>7/14/2012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B18FF2-A713-45A7-9F5F-2A82B7F4A1A0}" type="slidenum">
              <a:rPr lang="en-US" smtClean="0"/>
              <a:t>‹#›</a:t>
            </a:fld>
            <a:endParaRPr lang="en-US"/>
          </a:p>
        </p:txBody>
      </p:sp>
    </p:spTree>
    <p:extLst>
      <p:ext uri="{BB962C8B-B14F-4D97-AF65-F5344CB8AC3E}">
        <p14:creationId xmlns:p14="http://schemas.microsoft.com/office/powerpoint/2010/main" val="3118645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B18FF2-A713-45A7-9F5F-2A82B7F4A1A0}" type="slidenum">
              <a:rPr lang="en-US" smtClean="0"/>
              <a:t>6</a:t>
            </a:fld>
            <a:endParaRPr lang="en-US"/>
          </a:p>
        </p:txBody>
      </p:sp>
    </p:spTree>
    <p:extLst>
      <p:ext uri="{BB962C8B-B14F-4D97-AF65-F5344CB8AC3E}">
        <p14:creationId xmlns:p14="http://schemas.microsoft.com/office/powerpoint/2010/main" val="381570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767CC9-0D43-41AB-9178-DF2EE5C6941E}" type="datetimeFigureOut">
              <a:rPr lang="en-US" smtClean="0"/>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767CC9-0D43-41AB-9178-DF2EE5C6941E}" type="datetimeFigureOut">
              <a:rPr lang="en-US" smtClean="0"/>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767CC9-0D43-41AB-9178-DF2EE5C6941E}" type="datetimeFigureOut">
              <a:rPr lang="en-US" smtClean="0"/>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767CC9-0D43-41AB-9178-DF2EE5C6941E}" type="datetimeFigureOut">
              <a:rPr lang="en-US" smtClean="0"/>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767CC9-0D43-41AB-9178-DF2EE5C6941E}" type="datetimeFigureOut">
              <a:rPr lang="en-US" smtClean="0"/>
              <a:t>7/14/2012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767CC9-0D43-41AB-9178-DF2EE5C6941E}" type="datetimeFigureOut">
              <a:rPr lang="en-US" smtClean="0"/>
              <a:t>7/14/2012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767CC9-0D43-41AB-9178-DF2EE5C6941E}" type="datetimeFigureOut">
              <a:rPr lang="en-US" smtClean="0"/>
              <a:t>7/14/2012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767CC9-0D43-41AB-9178-DF2EE5C6941E}" type="datetimeFigureOut">
              <a:rPr lang="en-US" smtClean="0"/>
              <a:t>7/14/2012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67CC9-0D43-41AB-9178-DF2EE5C6941E}" type="datetimeFigureOut">
              <a:rPr lang="en-US" smtClean="0"/>
              <a:t>7/14/2012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5CFF1A-136E-4541-9A30-C1C035787D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767CC9-0D43-41AB-9178-DF2EE5C6941E}" type="datetimeFigureOut">
              <a:rPr lang="en-US" smtClean="0"/>
              <a:t>7/14/2012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5CFF1A-136E-4541-9A30-C1C035787DE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7767CC9-0D43-41AB-9178-DF2EE5C6941E}" type="datetimeFigureOut">
              <a:rPr lang="en-US" smtClean="0"/>
              <a:t>7/14/2012</a:t>
            </a:fld>
            <a:endParaRPr lang="en-US"/>
          </a:p>
        </p:txBody>
      </p:sp>
      <p:sp>
        <p:nvSpPr>
          <p:cNvPr id="9" name="Slide Number Placeholder 8"/>
          <p:cNvSpPr>
            <a:spLocks noGrp="1"/>
          </p:cNvSpPr>
          <p:nvPr>
            <p:ph type="sldNum" sz="quarter" idx="11"/>
          </p:nvPr>
        </p:nvSpPr>
        <p:spPr/>
        <p:txBody>
          <a:bodyPr/>
          <a:lstStyle/>
          <a:p>
            <a:fld id="{8A5CFF1A-136E-4541-9A30-C1C035787DE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A5CFF1A-136E-4541-9A30-C1C035787DE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7767CC9-0D43-41AB-9178-DF2EE5C6941E}" type="datetimeFigureOut">
              <a:rPr lang="en-US" smtClean="0"/>
              <a:t>7/14/2012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psteineducation.com/how.php"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543800" cy="2593975"/>
          </a:xfrm>
        </p:spPr>
        <p:txBody>
          <a:bodyPr/>
          <a:lstStyle/>
          <a:p>
            <a:r>
              <a:rPr lang="en-US" sz="4800" dirty="0" smtClean="0"/>
              <a:t>Team-Based </a:t>
            </a:r>
            <a:r>
              <a:rPr lang="en-US" sz="4800" dirty="0" smtClean="0"/>
              <a:t>Learning in Professional Responsibility</a:t>
            </a:r>
            <a:endParaRPr lang="en-US" sz="4800" dirty="0"/>
          </a:p>
        </p:txBody>
      </p:sp>
      <p:sp>
        <p:nvSpPr>
          <p:cNvPr id="3" name="Subtitle 2"/>
          <p:cNvSpPr>
            <a:spLocks noGrp="1"/>
          </p:cNvSpPr>
          <p:nvPr>
            <p:ph type="subTitle" idx="1"/>
          </p:nvPr>
        </p:nvSpPr>
        <p:spPr>
          <a:xfrm>
            <a:off x="685800" y="3657600"/>
            <a:ext cx="6461760" cy="2133600"/>
          </a:xfrm>
        </p:spPr>
        <p:txBody>
          <a:bodyPr>
            <a:noAutofit/>
          </a:bodyPr>
          <a:lstStyle/>
          <a:p>
            <a:r>
              <a:rPr lang="en-US" dirty="0" smtClean="0">
                <a:solidFill>
                  <a:schemeClr val="accent6">
                    <a:lumMod val="50000"/>
                  </a:schemeClr>
                </a:solidFill>
              </a:rPr>
              <a:t>Barbara </a:t>
            </a:r>
            <a:r>
              <a:rPr lang="en-US" dirty="0" err="1" smtClean="0">
                <a:solidFill>
                  <a:schemeClr val="accent6">
                    <a:lumMod val="50000"/>
                  </a:schemeClr>
                </a:solidFill>
              </a:rPr>
              <a:t>Glesner</a:t>
            </a:r>
            <a:r>
              <a:rPr lang="en-US" dirty="0" smtClean="0">
                <a:solidFill>
                  <a:schemeClr val="accent6">
                    <a:lumMod val="50000"/>
                  </a:schemeClr>
                </a:solidFill>
              </a:rPr>
              <a:t> </a:t>
            </a:r>
            <a:r>
              <a:rPr lang="en-US" dirty="0" smtClean="0">
                <a:solidFill>
                  <a:schemeClr val="accent6">
                    <a:lumMod val="50000"/>
                  </a:schemeClr>
                </a:solidFill>
              </a:rPr>
              <a:t>Fines</a:t>
            </a:r>
          </a:p>
          <a:p>
            <a:r>
              <a:rPr lang="en-US" dirty="0" smtClean="0">
                <a:solidFill>
                  <a:schemeClr val="accent6">
                    <a:lumMod val="50000"/>
                  </a:schemeClr>
                </a:solidFill>
              </a:rPr>
              <a:t>Associate Dean &amp; </a:t>
            </a:r>
            <a:r>
              <a:rPr lang="en-US" dirty="0" err="1" smtClean="0">
                <a:solidFill>
                  <a:schemeClr val="accent6">
                    <a:lumMod val="50000"/>
                  </a:schemeClr>
                </a:solidFill>
              </a:rPr>
              <a:t>Rubey</a:t>
            </a:r>
            <a:r>
              <a:rPr lang="en-US" dirty="0" smtClean="0">
                <a:solidFill>
                  <a:schemeClr val="accent6">
                    <a:lumMod val="50000"/>
                  </a:schemeClr>
                </a:solidFill>
              </a:rPr>
              <a:t> M. </a:t>
            </a:r>
            <a:r>
              <a:rPr lang="en-US" dirty="0" err="1" smtClean="0">
                <a:solidFill>
                  <a:schemeClr val="accent6">
                    <a:lumMod val="50000"/>
                  </a:schemeClr>
                </a:solidFill>
              </a:rPr>
              <a:t>Hulen</a:t>
            </a:r>
            <a:r>
              <a:rPr lang="en-US" dirty="0" smtClean="0">
                <a:solidFill>
                  <a:schemeClr val="accent6">
                    <a:lumMod val="50000"/>
                  </a:schemeClr>
                </a:solidFill>
              </a:rPr>
              <a:t> Professor</a:t>
            </a:r>
            <a:endParaRPr lang="en-US" dirty="0" smtClean="0">
              <a:solidFill>
                <a:schemeClr val="accent6">
                  <a:lumMod val="50000"/>
                </a:schemeClr>
              </a:solidFill>
            </a:endParaRPr>
          </a:p>
          <a:p>
            <a:r>
              <a:rPr lang="en-US" dirty="0" smtClean="0">
                <a:solidFill>
                  <a:schemeClr val="accent6">
                    <a:lumMod val="50000"/>
                  </a:schemeClr>
                </a:solidFill>
              </a:rPr>
              <a:t>University of  Missouri – Kansas City </a:t>
            </a:r>
          </a:p>
          <a:p>
            <a:r>
              <a:rPr lang="en-US" dirty="0" smtClean="0">
                <a:solidFill>
                  <a:schemeClr val="accent6">
                    <a:lumMod val="50000"/>
                  </a:schemeClr>
                </a:solidFill>
              </a:rPr>
              <a:t>School of Law</a:t>
            </a:r>
          </a:p>
          <a:p>
            <a:r>
              <a:rPr lang="en-US" dirty="0" smtClean="0">
                <a:solidFill>
                  <a:schemeClr val="accent6">
                    <a:lumMod val="50000"/>
                  </a:schemeClr>
                </a:solidFill>
              </a:rPr>
              <a:t>glesnerb@umkc.edu</a:t>
            </a:r>
          </a:p>
        </p:txBody>
      </p:sp>
    </p:spTree>
    <p:extLst>
      <p:ext uri="{BB962C8B-B14F-4D97-AF65-F5344CB8AC3E}">
        <p14:creationId xmlns:p14="http://schemas.microsoft.com/office/powerpoint/2010/main" val="625077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Properly Formed &amp; Managed Groups</a:t>
            </a:r>
            <a:endParaRPr lang="en-US" dirty="0"/>
          </a:p>
        </p:txBody>
      </p:sp>
      <p:sp>
        <p:nvSpPr>
          <p:cNvPr id="7" name="Subtitle 6"/>
          <p:cNvSpPr>
            <a:spLocks noGrp="1"/>
          </p:cNvSpPr>
          <p:nvPr>
            <p:ph type="subTitle" idx="1"/>
          </p:nvPr>
        </p:nvSpPr>
        <p:spPr/>
        <p:txBody>
          <a:bodyPr/>
          <a:lstStyle/>
          <a:p>
            <a:r>
              <a:rPr lang="en-US" dirty="0" smtClean="0">
                <a:solidFill>
                  <a:schemeClr val="tx1"/>
                </a:solidFill>
              </a:rPr>
              <a:t>Demonstrating the first class session</a:t>
            </a:r>
            <a:endParaRPr lang="en-US" dirty="0">
              <a:solidFill>
                <a:schemeClr val="tx1"/>
              </a:solidFill>
            </a:endParaRPr>
          </a:p>
        </p:txBody>
      </p:sp>
    </p:spTree>
    <p:extLst>
      <p:ext uri="{BB962C8B-B14F-4D97-AF65-F5344CB8AC3E}">
        <p14:creationId xmlns:p14="http://schemas.microsoft.com/office/powerpoint/2010/main" val="2267509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 UP AND BE COUNTED!</a:t>
            </a:r>
            <a:endParaRPr lang="en-US" dirty="0"/>
          </a:p>
        </p:txBody>
      </p:sp>
      <p:sp>
        <p:nvSpPr>
          <p:cNvPr id="3" name="Content Placeholder 2"/>
          <p:cNvSpPr>
            <a:spLocks noGrp="1"/>
          </p:cNvSpPr>
          <p:nvPr>
            <p:ph idx="1"/>
          </p:nvPr>
        </p:nvSpPr>
        <p:spPr/>
        <p:txBody>
          <a:bodyPr/>
          <a:lstStyle/>
          <a:p>
            <a:r>
              <a:rPr lang="en-US" dirty="0" smtClean="0"/>
              <a:t>How many minutes did you spend reading the assignment? (up to 10 points)</a:t>
            </a:r>
          </a:p>
          <a:p>
            <a:r>
              <a:rPr lang="en-US" dirty="0" smtClean="0"/>
              <a:t>How many years have you spent teaching a course that addresses regulation of the legal profession? (up to 20 points)</a:t>
            </a:r>
          </a:p>
          <a:p>
            <a:pPr marL="0" indent="0">
              <a:buNone/>
            </a:pPr>
            <a:r>
              <a:rPr lang="en-US" dirty="0" smtClean="0"/>
              <a:t>Arrange yourself by number.</a:t>
            </a:r>
          </a:p>
          <a:p>
            <a:pPr marL="0" indent="0">
              <a:buNone/>
            </a:pPr>
            <a:r>
              <a:rPr lang="en-US" dirty="0" smtClean="0"/>
              <a:t>If two or more have the same number, arrange yourself closest to farthest away from Banff.</a:t>
            </a:r>
          </a:p>
          <a:p>
            <a:endParaRPr lang="en-US" dirty="0" smtClean="0"/>
          </a:p>
          <a:p>
            <a:endParaRPr lang="en-US" dirty="0" smtClean="0"/>
          </a:p>
        </p:txBody>
      </p:sp>
    </p:spTree>
    <p:extLst>
      <p:ext uri="{BB962C8B-B14F-4D97-AF65-F5344CB8AC3E}">
        <p14:creationId xmlns:p14="http://schemas.microsoft.com/office/powerpoint/2010/main" val="4225574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lstStyle/>
          <a:p>
            <a:r>
              <a:rPr lang="en-US" dirty="0" smtClean="0"/>
              <a:t>Resources are </a:t>
            </a:r>
            <a:r>
              <a:rPr lang="en-US" dirty="0" smtClean="0"/>
              <a:t>distributed – you can use elements such as learning goals, experience in legal work, preferred area of practice, and prior course work, (which will distribute resources and create diverse groups) as well as random factors such as birth date or alphabetical order.</a:t>
            </a:r>
            <a:endParaRPr lang="en-US" dirty="0" smtClean="0"/>
          </a:p>
          <a:p>
            <a:r>
              <a:rPr lang="en-US" dirty="0" smtClean="0"/>
              <a:t>Coalitions are </a:t>
            </a:r>
            <a:r>
              <a:rPr lang="en-US" dirty="0" smtClean="0"/>
              <a:t>minimized (friends tend to try to stand next to each other, which then means they will not be in the same group as students “count off” to be assigned to groups).</a:t>
            </a:r>
            <a:endParaRPr lang="en-US" dirty="0" smtClean="0"/>
          </a:p>
          <a:p>
            <a:r>
              <a:rPr lang="en-US" dirty="0" smtClean="0"/>
              <a:t>Selection process is </a:t>
            </a:r>
            <a:r>
              <a:rPr lang="en-US" dirty="0" smtClean="0"/>
              <a:t>visible (promotes confidence </a:t>
            </a:r>
            <a:r>
              <a:rPr lang="en-US" dirty="0" smtClean="0"/>
              <a:t>in groups – no worry about professor having created “special” groups)</a:t>
            </a:r>
          </a:p>
          <a:p>
            <a:r>
              <a:rPr lang="en-US" dirty="0" smtClean="0"/>
              <a:t>After student groups are formed, each group discusses and agrees upon operating rules for their firm (developing their own “code of ethics” for the course).</a:t>
            </a:r>
            <a:endParaRPr lang="en-US" dirty="0"/>
          </a:p>
        </p:txBody>
      </p:sp>
    </p:spTree>
    <p:extLst>
      <p:ext uri="{BB962C8B-B14F-4D97-AF65-F5344CB8AC3E}">
        <p14:creationId xmlns:p14="http://schemas.microsoft.com/office/powerpoint/2010/main" val="1943502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Individual and Team Accountability</a:t>
            </a:r>
            <a:endParaRPr lang="en-US" dirty="0"/>
          </a:p>
        </p:txBody>
      </p:sp>
      <p:sp>
        <p:nvSpPr>
          <p:cNvPr id="7" name="Subtitle 6"/>
          <p:cNvSpPr>
            <a:spLocks noGrp="1"/>
          </p:cNvSpPr>
          <p:nvPr>
            <p:ph type="subTitle" idx="1"/>
          </p:nvPr>
        </p:nvSpPr>
        <p:spPr/>
        <p:txBody>
          <a:bodyPr/>
          <a:lstStyle/>
          <a:p>
            <a:r>
              <a:rPr lang="en-US" dirty="0" smtClean="0">
                <a:solidFill>
                  <a:schemeClr val="tx1"/>
                </a:solidFill>
              </a:rPr>
              <a:t>The Readiness Assurance Process and Peer Evaluations</a:t>
            </a:r>
            <a:endParaRPr lang="en-US" dirty="0">
              <a:solidFill>
                <a:schemeClr val="tx1"/>
              </a:solidFill>
            </a:endParaRPr>
          </a:p>
        </p:txBody>
      </p:sp>
    </p:spTree>
    <p:extLst>
      <p:ext uri="{BB962C8B-B14F-4D97-AF65-F5344CB8AC3E}">
        <p14:creationId xmlns:p14="http://schemas.microsoft.com/office/powerpoint/2010/main" val="3732861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620000" cy="1295400"/>
          </a:xfrm>
        </p:spPr>
        <p:txBody>
          <a:bodyPr>
            <a:normAutofit fontScale="90000"/>
          </a:bodyPr>
          <a:lstStyle/>
          <a:p>
            <a:r>
              <a:rPr lang="en-US" b="1" dirty="0" smtClean="0"/>
              <a:t>Phase </a:t>
            </a:r>
            <a:r>
              <a:rPr lang="en-US" b="1" dirty="0" smtClean="0"/>
              <a:t>One of Readiness Assurance – Teaching the Students Before Class</a:t>
            </a:r>
            <a:endParaRPr lang="en-US" dirty="0"/>
          </a:p>
        </p:txBody>
      </p:sp>
      <p:sp>
        <p:nvSpPr>
          <p:cNvPr id="3" name="Content Placeholder 2"/>
          <p:cNvSpPr>
            <a:spLocks noGrp="1"/>
          </p:cNvSpPr>
          <p:nvPr>
            <p:ph idx="1"/>
          </p:nvPr>
        </p:nvSpPr>
        <p:spPr>
          <a:xfrm>
            <a:off x="457200" y="2362200"/>
            <a:ext cx="7620000" cy="4038600"/>
          </a:xfrm>
        </p:spPr>
        <p:txBody>
          <a:bodyPr>
            <a:normAutofit lnSpcReduction="10000"/>
          </a:bodyPr>
          <a:lstStyle/>
          <a:p>
            <a:pPr marL="114300" indent="0">
              <a:buNone/>
            </a:pPr>
            <a:r>
              <a:rPr lang="en-US" dirty="0" smtClean="0"/>
              <a:t>Not entirely different from the preparation one assigns for any law class except:</a:t>
            </a:r>
          </a:p>
          <a:p>
            <a:r>
              <a:rPr lang="en-US" dirty="0" smtClean="0"/>
              <a:t>Expectations for student competence must be very clear</a:t>
            </a:r>
          </a:p>
          <a:p>
            <a:r>
              <a:rPr lang="en-US" dirty="0" smtClean="0"/>
              <a:t>Readings should emphasize basic concepts, vocabulary and rules, rather than more complex or ambiguous issues (those will be addressed in Phase three).  </a:t>
            </a:r>
          </a:p>
          <a:p>
            <a:r>
              <a:rPr lang="en-US" dirty="0" smtClean="0"/>
              <a:t>Generally limit </a:t>
            </a:r>
            <a:r>
              <a:rPr lang="en-US" dirty="0"/>
              <a:t>material to </a:t>
            </a:r>
            <a:r>
              <a:rPr lang="en-US" dirty="0" smtClean="0"/>
              <a:t>30-50 pages </a:t>
            </a:r>
            <a:r>
              <a:rPr lang="en-US" dirty="0"/>
              <a:t>of </a:t>
            </a:r>
            <a:r>
              <a:rPr lang="en-US" dirty="0" smtClean="0"/>
              <a:t>reading depending on complexity.  </a:t>
            </a:r>
          </a:p>
          <a:p>
            <a:r>
              <a:rPr lang="en-US" dirty="0" smtClean="0"/>
              <a:t>Supplement with outlines, CALI lessons, podcasts, or other “teaching” resources that might otherwise be used in “teaching the class”</a:t>
            </a:r>
            <a:endParaRPr lang="en-US" dirty="0"/>
          </a:p>
        </p:txBody>
      </p:sp>
    </p:spTree>
    <p:extLst>
      <p:ext uri="{BB962C8B-B14F-4D97-AF65-F5344CB8AC3E}">
        <p14:creationId xmlns:p14="http://schemas.microsoft.com/office/powerpoint/2010/main" val="635723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Phase 2 - Readiness </a:t>
            </a:r>
            <a:r>
              <a:rPr lang="en-US" b="1" dirty="0" smtClean="0"/>
              <a:t>Assurance Tests (RATs)</a:t>
            </a:r>
            <a:endParaRPr lang="en-US" dirty="0"/>
          </a:p>
        </p:txBody>
      </p:sp>
      <p:sp>
        <p:nvSpPr>
          <p:cNvPr id="5" name="Text Placeholder 4"/>
          <p:cNvSpPr>
            <a:spLocks noGrp="1"/>
          </p:cNvSpPr>
          <p:nvPr>
            <p:ph type="body" idx="1"/>
          </p:nvPr>
        </p:nvSpPr>
        <p:spPr>
          <a:xfrm>
            <a:off x="533400" y="1524000"/>
            <a:ext cx="4040188" cy="639762"/>
          </a:xfrm>
        </p:spPr>
        <p:txBody>
          <a:bodyPr/>
          <a:lstStyle/>
          <a:p>
            <a:pPr algn="ctr"/>
            <a:r>
              <a:rPr lang="en-US" sz="4400" dirty="0" smtClean="0"/>
              <a:t>IRAT</a:t>
            </a:r>
            <a:endParaRPr lang="en-US" sz="4400" dirty="0"/>
          </a:p>
        </p:txBody>
      </p:sp>
      <p:sp>
        <p:nvSpPr>
          <p:cNvPr id="6" name="Content Placeholder 5"/>
          <p:cNvSpPr>
            <a:spLocks noGrp="1"/>
          </p:cNvSpPr>
          <p:nvPr>
            <p:ph sz="half" idx="2"/>
          </p:nvPr>
        </p:nvSpPr>
        <p:spPr/>
        <p:txBody>
          <a:bodyPr>
            <a:normAutofit fontScale="85000" lnSpcReduction="10000"/>
          </a:bodyPr>
          <a:lstStyle/>
          <a:p>
            <a:pPr marL="0" indent="0">
              <a:buNone/>
            </a:pPr>
            <a:r>
              <a:rPr lang="en-US" dirty="0"/>
              <a:t>Individual </a:t>
            </a:r>
            <a:r>
              <a:rPr lang="en-US" dirty="0" smtClean="0"/>
              <a:t>Readiness Assurance </a:t>
            </a:r>
            <a:r>
              <a:rPr lang="en-US" dirty="0"/>
              <a:t>Test</a:t>
            </a:r>
          </a:p>
          <a:p>
            <a:r>
              <a:rPr lang="en-US" dirty="0" smtClean="0"/>
              <a:t>Individual </a:t>
            </a:r>
            <a:r>
              <a:rPr lang="en-US" dirty="0" smtClean="0"/>
              <a:t>test (closed book)</a:t>
            </a:r>
            <a:endParaRPr lang="en-US" dirty="0"/>
          </a:p>
          <a:p>
            <a:r>
              <a:rPr lang="en-US" dirty="0" smtClean="0"/>
              <a:t>Individual </a:t>
            </a:r>
            <a:r>
              <a:rPr lang="en-US" dirty="0"/>
              <a:t>grade</a:t>
            </a:r>
          </a:p>
          <a:p>
            <a:r>
              <a:rPr lang="en-US" dirty="0" smtClean="0"/>
              <a:t>10 </a:t>
            </a:r>
            <a:r>
              <a:rPr lang="en-US" dirty="0"/>
              <a:t>minutes</a:t>
            </a:r>
          </a:p>
          <a:p>
            <a:r>
              <a:rPr lang="en-US" dirty="0" smtClean="0"/>
              <a:t>5-10 </a:t>
            </a:r>
            <a:r>
              <a:rPr lang="en-US" dirty="0"/>
              <a:t>multiple choice</a:t>
            </a:r>
          </a:p>
          <a:p>
            <a:pPr marL="0" indent="0">
              <a:buNone/>
            </a:pPr>
            <a:r>
              <a:rPr lang="en-US" b="1" dirty="0"/>
              <a:t>questions to </a:t>
            </a:r>
            <a:r>
              <a:rPr lang="en-US" b="1" dirty="0" smtClean="0"/>
              <a:t>assess basic knowledge</a:t>
            </a:r>
            <a:endParaRPr lang="en-US" b="1" dirty="0"/>
          </a:p>
          <a:p>
            <a:r>
              <a:rPr lang="en-US" dirty="0" smtClean="0"/>
              <a:t>Ensures individual accountability </a:t>
            </a:r>
            <a:r>
              <a:rPr lang="en-US" dirty="0"/>
              <a:t>for material</a:t>
            </a:r>
          </a:p>
          <a:p>
            <a:r>
              <a:rPr lang="en-US" dirty="0" smtClean="0"/>
              <a:t>Ensures </a:t>
            </a:r>
            <a:r>
              <a:rPr lang="en-US" dirty="0"/>
              <a:t>preparedness </a:t>
            </a:r>
            <a:r>
              <a:rPr lang="en-US" dirty="0" smtClean="0"/>
              <a:t>for </a:t>
            </a:r>
            <a:r>
              <a:rPr lang="en-US" dirty="0"/>
              <a:t>discussions</a:t>
            </a:r>
          </a:p>
        </p:txBody>
      </p:sp>
      <p:sp>
        <p:nvSpPr>
          <p:cNvPr id="7" name="Text Placeholder 6"/>
          <p:cNvSpPr>
            <a:spLocks noGrp="1"/>
          </p:cNvSpPr>
          <p:nvPr>
            <p:ph type="body" sz="quarter" idx="3"/>
          </p:nvPr>
        </p:nvSpPr>
        <p:spPr>
          <a:xfrm>
            <a:off x="4648200" y="1524000"/>
            <a:ext cx="4041775" cy="639762"/>
          </a:xfrm>
        </p:spPr>
        <p:txBody>
          <a:bodyPr/>
          <a:lstStyle/>
          <a:p>
            <a:r>
              <a:rPr lang="en-US" sz="4400" dirty="0"/>
              <a:t>TRAT</a:t>
            </a:r>
            <a:endParaRPr lang="en-US" sz="4400" dirty="0"/>
          </a:p>
        </p:txBody>
      </p:sp>
      <p:sp>
        <p:nvSpPr>
          <p:cNvPr id="8" name="Content Placeholder 7"/>
          <p:cNvSpPr>
            <a:spLocks noGrp="1"/>
          </p:cNvSpPr>
          <p:nvPr>
            <p:ph sz="quarter" idx="4"/>
          </p:nvPr>
        </p:nvSpPr>
        <p:spPr/>
        <p:txBody>
          <a:bodyPr>
            <a:normAutofit fontScale="85000" lnSpcReduction="20000"/>
          </a:bodyPr>
          <a:lstStyle/>
          <a:p>
            <a:pPr marL="0" indent="0">
              <a:buNone/>
            </a:pPr>
            <a:r>
              <a:rPr lang="en-US" dirty="0" smtClean="0"/>
              <a:t>Team Readiness Assurance </a:t>
            </a:r>
            <a:r>
              <a:rPr lang="en-US" dirty="0"/>
              <a:t>Test</a:t>
            </a:r>
          </a:p>
          <a:p>
            <a:r>
              <a:rPr lang="en-US" dirty="0" smtClean="0"/>
              <a:t>Taken </a:t>
            </a:r>
            <a:r>
              <a:rPr lang="en-US" dirty="0"/>
              <a:t>as a </a:t>
            </a:r>
            <a:r>
              <a:rPr lang="en-US" dirty="0" smtClean="0"/>
              <a:t>team (still closed book)</a:t>
            </a:r>
            <a:endParaRPr lang="en-US" dirty="0"/>
          </a:p>
          <a:p>
            <a:r>
              <a:rPr lang="en-US" dirty="0" smtClean="0"/>
              <a:t>Same questions </a:t>
            </a:r>
            <a:r>
              <a:rPr lang="en-US" dirty="0"/>
              <a:t>as </a:t>
            </a:r>
            <a:r>
              <a:rPr lang="en-US" dirty="0" smtClean="0"/>
              <a:t>IRAT</a:t>
            </a:r>
          </a:p>
          <a:p>
            <a:r>
              <a:rPr lang="en-US" dirty="0" smtClean="0"/>
              <a:t>Receive </a:t>
            </a:r>
            <a:r>
              <a:rPr lang="en-US" dirty="0"/>
              <a:t>team grade</a:t>
            </a:r>
          </a:p>
          <a:p>
            <a:r>
              <a:rPr lang="en-US" dirty="0" smtClean="0"/>
              <a:t>10 </a:t>
            </a:r>
            <a:r>
              <a:rPr lang="en-US" dirty="0"/>
              <a:t>minutes</a:t>
            </a:r>
          </a:p>
          <a:p>
            <a:r>
              <a:rPr lang="en-US" dirty="0" smtClean="0"/>
              <a:t>Scoring methods that give voice to dissent and discourage guessing</a:t>
            </a:r>
            <a:endParaRPr lang="en-US" dirty="0"/>
          </a:p>
          <a:p>
            <a:r>
              <a:rPr lang="en-US" dirty="0" smtClean="0"/>
              <a:t>Second </a:t>
            </a:r>
            <a:r>
              <a:rPr lang="en-US" dirty="0"/>
              <a:t>reinforcement of</a:t>
            </a:r>
          </a:p>
          <a:p>
            <a:pPr marL="0" indent="0">
              <a:buNone/>
            </a:pPr>
            <a:r>
              <a:rPr lang="en-US" dirty="0" smtClean="0"/>
              <a:t>material</a:t>
            </a:r>
            <a:endParaRPr lang="en-US" dirty="0"/>
          </a:p>
          <a:p>
            <a:r>
              <a:rPr lang="en-US" dirty="0" smtClean="0"/>
              <a:t>Faculty circulate to listen </a:t>
            </a:r>
            <a:r>
              <a:rPr lang="en-US" dirty="0"/>
              <a:t>to team discussions</a:t>
            </a:r>
          </a:p>
        </p:txBody>
      </p:sp>
    </p:spTree>
    <p:extLst>
      <p:ext uri="{BB962C8B-B14F-4D97-AF65-F5344CB8AC3E}">
        <p14:creationId xmlns:p14="http://schemas.microsoft.com/office/powerpoint/2010/main" val="3011686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 of IRAT </a:t>
            </a:r>
            <a:r>
              <a:rPr lang="en-US" dirty="0" smtClean="0"/>
              <a:t>- TRAT</a:t>
            </a:r>
            <a:endParaRPr lang="en-US" dirty="0"/>
          </a:p>
        </p:txBody>
      </p:sp>
      <p:sp>
        <p:nvSpPr>
          <p:cNvPr id="3" name="Content Placeholder 2"/>
          <p:cNvSpPr>
            <a:spLocks noGrp="1"/>
          </p:cNvSpPr>
          <p:nvPr>
            <p:ph idx="1"/>
          </p:nvPr>
        </p:nvSpPr>
        <p:spPr/>
        <p:txBody>
          <a:bodyPr>
            <a:normAutofit/>
          </a:bodyPr>
          <a:lstStyle/>
          <a:p>
            <a:r>
              <a:rPr lang="en-US" dirty="0"/>
              <a:t>2 minutes – individual quiz - Circle your answers on the quiz itself</a:t>
            </a:r>
          </a:p>
          <a:p>
            <a:r>
              <a:rPr lang="en-US" dirty="0"/>
              <a:t>Turn in your quizzes (scores on IRATs are counted toward final grade)</a:t>
            </a:r>
          </a:p>
          <a:p>
            <a:r>
              <a:rPr lang="en-US" dirty="0"/>
              <a:t>4 minutes – team quiz </a:t>
            </a:r>
          </a:p>
          <a:p>
            <a:pPr lvl="1"/>
            <a:r>
              <a:rPr lang="en-US" sz="2200" dirty="0"/>
              <a:t>Decide on a choice and scratch off your answer</a:t>
            </a:r>
          </a:p>
          <a:p>
            <a:pPr lvl="1"/>
            <a:r>
              <a:rPr lang="en-US" sz="2200" dirty="0"/>
              <a:t>If you have a star, you are correct</a:t>
            </a:r>
          </a:p>
          <a:p>
            <a:pPr lvl="1"/>
            <a:r>
              <a:rPr lang="en-US" sz="2200" dirty="0"/>
              <a:t>If not, try again</a:t>
            </a:r>
          </a:p>
          <a:p>
            <a:pPr marL="114300" indent="0">
              <a:buNone/>
            </a:pPr>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596059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95400"/>
            <a:ext cx="7763691" cy="4736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Scoring your Quiz</a:t>
            </a:r>
            <a:endParaRPr lang="en-US" dirty="0"/>
          </a:p>
        </p:txBody>
      </p:sp>
      <p:sp>
        <p:nvSpPr>
          <p:cNvPr id="4" name="TextBox 3"/>
          <p:cNvSpPr txBox="1"/>
          <p:nvPr/>
        </p:nvSpPr>
        <p:spPr>
          <a:xfrm>
            <a:off x="533400" y="6096000"/>
            <a:ext cx="7611291" cy="646331"/>
          </a:xfrm>
          <a:prstGeom prst="rect">
            <a:avLst/>
          </a:prstGeom>
          <a:noFill/>
        </p:spPr>
        <p:txBody>
          <a:bodyPr wrap="square" rtlCol="0">
            <a:spAutoFit/>
          </a:bodyPr>
          <a:lstStyle/>
          <a:p>
            <a:r>
              <a:rPr lang="en-US" dirty="0"/>
              <a:t>For information on IF-AT forms, visit; </a:t>
            </a:r>
            <a:r>
              <a:rPr lang="en-US" dirty="0">
                <a:hlinkClick r:id="rId3"/>
              </a:rPr>
              <a:t>http://www.epsteineducation.com/how.php</a:t>
            </a:r>
            <a:endParaRPr lang="en-US" dirty="0"/>
          </a:p>
        </p:txBody>
      </p:sp>
    </p:spTree>
    <p:extLst>
      <p:ext uri="{BB962C8B-B14F-4D97-AF65-F5344CB8AC3E}">
        <p14:creationId xmlns:p14="http://schemas.microsoft.com/office/powerpoint/2010/main" val="2913154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Reporting Back on Team RAT scores</a:t>
            </a:r>
            <a:endParaRPr lang="en-US" dirty="0"/>
          </a:p>
        </p:txBody>
      </p:sp>
      <p:sp>
        <p:nvSpPr>
          <p:cNvPr id="8" name="Content Placeholder 7"/>
          <p:cNvSpPr>
            <a:spLocks noGrp="1"/>
          </p:cNvSpPr>
          <p:nvPr>
            <p:ph idx="1"/>
          </p:nvPr>
        </p:nvSpPr>
        <p:spPr/>
        <p:txBody>
          <a:bodyPr>
            <a:normAutofit/>
          </a:bodyPr>
          <a:lstStyle/>
          <a:p>
            <a:r>
              <a:rPr lang="en-US" dirty="0"/>
              <a:t>IFAT answer sheets provide immediate feedback on student choices or distribute answer sheet for students to review.</a:t>
            </a:r>
          </a:p>
          <a:p>
            <a:r>
              <a:rPr lang="en-US" dirty="0"/>
              <a:t>Have each team report their team score publicly and congratulate winning team.  Sense of competition among teams increases team formation and accountability</a:t>
            </a:r>
            <a:r>
              <a:rPr lang="en-US" dirty="0" smtClean="0"/>
              <a:t>.</a:t>
            </a:r>
            <a:endParaRPr lang="en-US" dirty="0"/>
          </a:p>
          <a:p>
            <a:r>
              <a:rPr lang="en-US" dirty="0"/>
              <a:t>Aim for 80-90% correct in this process.</a:t>
            </a:r>
          </a:p>
          <a:p>
            <a:endParaRPr lang="en-US" dirty="0"/>
          </a:p>
        </p:txBody>
      </p:sp>
    </p:spTree>
    <p:extLst>
      <p:ext uri="{BB962C8B-B14F-4D97-AF65-F5344CB8AC3E}">
        <p14:creationId xmlns:p14="http://schemas.microsoft.com/office/powerpoint/2010/main" val="658260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Appeal </a:t>
            </a:r>
            <a:r>
              <a:rPr lang="en-US" dirty="0" smtClean="0"/>
              <a:t>Incorrect </a:t>
            </a:r>
            <a:r>
              <a:rPr lang="en-US" dirty="0" smtClean="0"/>
              <a:t>Answers</a:t>
            </a:r>
            <a:endParaRPr lang="en-US" dirty="0"/>
          </a:p>
        </p:txBody>
      </p:sp>
      <p:sp>
        <p:nvSpPr>
          <p:cNvPr id="4" name="Subtitle 3"/>
          <p:cNvSpPr>
            <a:spLocks noGrp="1"/>
          </p:cNvSpPr>
          <p:nvPr>
            <p:ph idx="1"/>
          </p:nvPr>
        </p:nvSpPr>
        <p:spPr/>
        <p:txBody>
          <a:bodyPr/>
          <a:lstStyle/>
          <a:p>
            <a:r>
              <a:rPr lang="en-US" dirty="0" smtClean="0">
                <a:solidFill>
                  <a:schemeClr val="tx1"/>
                </a:solidFill>
              </a:rPr>
              <a:t>Appeals must be from a team, not individuals</a:t>
            </a:r>
          </a:p>
          <a:p>
            <a:r>
              <a:rPr lang="en-US" dirty="0" smtClean="0"/>
              <a:t>Appeals must be based on the selected answer as </a:t>
            </a:r>
            <a:r>
              <a:rPr lang="en-US" dirty="0" smtClean="0">
                <a:solidFill>
                  <a:schemeClr val="tx1"/>
                </a:solidFill>
              </a:rPr>
              <a:t>Incorrect</a:t>
            </a:r>
            <a:r>
              <a:rPr lang="en-US" dirty="0" smtClean="0">
                <a:solidFill>
                  <a:schemeClr val="tx1"/>
                </a:solidFill>
              </a:rPr>
              <a:t>, </a:t>
            </a:r>
            <a:r>
              <a:rPr lang="en-US" dirty="0" smtClean="0">
                <a:solidFill>
                  <a:schemeClr val="tx1"/>
                </a:solidFill>
              </a:rPr>
              <a:t>or the questions being Incomplete</a:t>
            </a:r>
            <a:r>
              <a:rPr lang="en-US" dirty="0" smtClean="0">
                <a:solidFill>
                  <a:schemeClr val="tx1"/>
                </a:solidFill>
              </a:rPr>
              <a:t>, or </a:t>
            </a:r>
            <a:r>
              <a:rPr lang="en-US" dirty="0" smtClean="0">
                <a:solidFill>
                  <a:schemeClr val="tx1"/>
                </a:solidFill>
              </a:rPr>
              <a:t>Ambiguous</a:t>
            </a:r>
          </a:p>
          <a:p>
            <a:r>
              <a:rPr lang="en-US" dirty="0" smtClean="0"/>
              <a:t>Appeals must be in writing</a:t>
            </a:r>
          </a:p>
          <a:p>
            <a:r>
              <a:rPr lang="en-US" dirty="0" smtClean="0"/>
              <a:t>Students must cite specific materials in the text to support their appeal.</a:t>
            </a:r>
          </a:p>
          <a:p>
            <a:r>
              <a:rPr lang="en-US" dirty="0" smtClean="0"/>
              <a:t>Appeals are a  powerful team-building event, especially when students succeed in their appeal.   (I early on build in at least one deliberately appealable question).</a:t>
            </a:r>
          </a:p>
          <a:p>
            <a:r>
              <a:rPr lang="en-US" dirty="0" smtClean="0">
                <a:solidFill>
                  <a:schemeClr val="tx1"/>
                </a:solidFill>
              </a:rPr>
              <a:t>If a team wins an appeal, they earn the points but other teams do not lose any points they had already gained.</a:t>
            </a:r>
            <a:endParaRPr lang="en-US" dirty="0">
              <a:solidFill>
                <a:schemeClr val="tx1"/>
              </a:solidFill>
            </a:endParaRPr>
          </a:p>
        </p:txBody>
      </p:sp>
    </p:spTree>
    <p:extLst>
      <p:ext uri="{BB962C8B-B14F-4D97-AF65-F5344CB8AC3E}">
        <p14:creationId xmlns:p14="http://schemas.microsoft.com/office/powerpoint/2010/main" val="3623397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this Session</a:t>
            </a:r>
            <a:endParaRPr lang="en-US" dirty="0"/>
          </a:p>
        </p:txBody>
      </p:sp>
      <p:sp>
        <p:nvSpPr>
          <p:cNvPr id="3" name="Content Placeholder 2"/>
          <p:cNvSpPr>
            <a:spLocks noGrp="1"/>
          </p:cNvSpPr>
          <p:nvPr>
            <p:ph idx="1"/>
          </p:nvPr>
        </p:nvSpPr>
        <p:spPr/>
        <p:txBody>
          <a:bodyPr/>
          <a:lstStyle/>
          <a:p>
            <a:pPr marL="0" indent="0">
              <a:buNone/>
            </a:pPr>
            <a:r>
              <a:rPr lang="en-US" dirty="0" smtClean="0"/>
              <a:t>You will</a:t>
            </a:r>
          </a:p>
          <a:p>
            <a:r>
              <a:rPr lang="en-US" dirty="0" smtClean="0"/>
              <a:t>Be able to define the four critical elements of team-based learning</a:t>
            </a:r>
          </a:p>
          <a:p>
            <a:r>
              <a:rPr lang="en-US" dirty="0" smtClean="0"/>
              <a:t>Be motivated to learn more about the method</a:t>
            </a:r>
            <a:endParaRPr lang="en-US" dirty="0"/>
          </a:p>
        </p:txBody>
      </p:sp>
    </p:spTree>
    <p:extLst>
      <p:ext uri="{BB962C8B-B14F-4D97-AF65-F5344CB8AC3E}">
        <p14:creationId xmlns:p14="http://schemas.microsoft.com/office/powerpoint/2010/main" val="366048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lstStyle/>
          <a:p>
            <a:r>
              <a:rPr lang="en-US" dirty="0" smtClean="0"/>
              <a:t>The readiness-assurance process takes </a:t>
            </a:r>
            <a:r>
              <a:rPr lang="en-US" dirty="0" smtClean="0"/>
              <a:t>students t</a:t>
            </a:r>
            <a:r>
              <a:rPr lang="en-US" dirty="0" smtClean="0"/>
              <a:t>hree </a:t>
            </a:r>
            <a:r>
              <a:rPr lang="en-US" dirty="0" smtClean="0"/>
              <a:t>times through the materials (IRAT, TRAT, Appeal</a:t>
            </a:r>
            <a:r>
              <a:rPr lang="en-US" dirty="0" smtClean="0"/>
              <a:t>).</a:t>
            </a:r>
            <a:endParaRPr lang="en-US" dirty="0" smtClean="0"/>
          </a:p>
          <a:p>
            <a:r>
              <a:rPr lang="en-US" dirty="0" smtClean="0"/>
              <a:t>Scoring system and appeals allow for dissenting opinions to </a:t>
            </a:r>
            <a:r>
              <a:rPr lang="en-US" dirty="0" smtClean="0"/>
              <a:t>emerge, encouraging more critical analysis and alternative explanations.</a:t>
            </a:r>
            <a:endParaRPr lang="en-US" dirty="0" smtClean="0"/>
          </a:p>
          <a:p>
            <a:r>
              <a:rPr lang="en-US" dirty="0" smtClean="0"/>
              <a:t>Individual and group scores allow teams to see whether they are capturing the power of the </a:t>
            </a:r>
            <a:r>
              <a:rPr lang="en-US" dirty="0" smtClean="0"/>
              <a:t>team.</a:t>
            </a:r>
          </a:p>
          <a:p>
            <a:r>
              <a:rPr lang="en-US" dirty="0" smtClean="0"/>
              <a:t>Close out Readiness Assurance Phase by answering questions and providing </a:t>
            </a:r>
            <a:r>
              <a:rPr lang="en-US" u="sng" dirty="0" smtClean="0"/>
              <a:t>brief</a:t>
            </a:r>
            <a:r>
              <a:rPr lang="en-US" dirty="0" smtClean="0"/>
              <a:t> summary lecture to address problems revealed by process.</a:t>
            </a:r>
            <a:endParaRPr lang="en-US" dirty="0"/>
          </a:p>
        </p:txBody>
      </p:sp>
    </p:spTree>
    <p:extLst>
      <p:ext uri="{BB962C8B-B14F-4D97-AF65-F5344CB8AC3E}">
        <p14:creationId xmlns:p14="http://schemas.microsoft.com/office/powerpoint/2010/main" val="1804090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620000" cy="1143000"/>
          </a:xfrm>
        </p:spPr>
        <p:txBody>
          <a:bodyPr/>
          <a:lstStyle/>
          <a:p>
            <a:r>
              <a:rPr lang="en-US" dirty="0" smtClean="0"/>
              <a:t>Phase </a:t>
            </a:r>
            <a:r>
              <a:rPr lang="en-US" dirty="0" smtClean="0"/>
              <a:t>Three:  Example of Application P</a:t>
            </a:r>
            <a:r>
              <a:rPr lang="en-US" dirty="0" smtClean="0"/>
              <a:t>roblem </a:t>
            </a:r>
            <a:r>
              <a:rPr lang="en-US" dirty="0" smtClean="0"/>
              <a:t>Discussion</a:t>
            </a:r>
            <a:endParaRPr lang="en-US" dirty="0"/>
          </a:p>
        </p:txBody>
      </p:sp>
      <p:sp>
        <p:nvSpPr>
          <p:cNvPr id="3" name="Content Placeholder 2"/>
          <p:cNvSpPr>
            <a:spLocks noGrp="1"/>
          </p:cNvSpPr>
          <p:nvPr>
            <p:ph idx="1"/>
          </p:nvPr>
        </p:nvSpPr>
        <p:spPr>
          <a:xfrm>
            <a:off x="457200" y="2438400"/>
            <a:ext cx="7620000" cy="3962400"/>
          </a:xfrm>
        </p:spPr>
        <p:txBody>
          <a:bodyPr>
            <a:normAutofit lnSpcReduction="10000"/>
          </a:bodyPr>
          <a:lstStyle/>
          <a:p>
            <a:r>
              <a:rPr lang="en-US" dirty="0"/>
              <a:t> You represent the borrower who has fallen behind on a very large loan.  You are in the process of negotiating a work-out agreement Client will only have to pay an annual percentage of the project income “Income” is intended to be the gross income of the project less certain specified, actual, hard dollar expenses. </a:t>
            </a:r>
            <a:r>
              <a:rPr lang="en-US" dirty="0" smtClean="0"/>
              <a:t>The </a:t>
            </a:r>
            <a:r>
              <a:rPr lang="en-US" dirty="0"/>
              <a:t>parties have arrived at an oral agreement  </a:t>
            </a:r>
            <a:r>
              <a:rPr lang="en-US" dirty="0" smtClean="0"/>
              <a:t>Lender’s </a:t>
            </a:r>
            <a:r>
              <a:rPr lang="en-US" dirty="0"/>
              <a:t>counsel drafts the </a:t>
            </a:r>
            <a:r>
              <a:rPr lang="en-US" dirty="0" smtClean="0"/>
              <a:t>agreement and includes </a:t>
            </a:r>
            <a:r>
              <a:rPr lang="en-US" dirty="0"/>
              <a:t>depreciation as one of the deducts. </a:t>
            </a:r>
            <a:r>
              <a:rPr lang="en-US" dirty="0" smtClean="0"/>
              <a:t>You’re </a:t>
            </a:r>
            <a:r>
              <a:rPr lang="en-US" dirty="0"/>
              <a:t>no math </a:t>
            </a:r>
            <a:r>
              <a:rPr lang="en-US" dirty="0" smtClean="0"/>
              <a:t>whiz </a:t>
            </a:r>
            <a:r>
              <a:rPr lang="en-US" dirty="0"/>
              <a:t>or business major, but you can see that including depreciation, particularly on an unlimited basis, will probably mean that your client will never have to pay anything. </a:t>
            </a:r>
            <a:r>
              <a:rPr lang="en-US" dirty="0" smtClean="0"/>
              <a:t>It’s </a:t>
            </a:r>
            <a:r>
              <a:rPr lang="en-US" dirty="0"/>
              <a:t>an obvious mistake and one that is inconsistent with the “deal”. </a:t>
            </a:r>
          </a:p>
          <a:p>
            <a:endParaRPr lang="en-US" dirty="0"/>
          </a:p>
        </p:txBody>
      </p:sp>
    </p:spTree>
    <p:extLst>
      <p:ext uri="{BB962C8B-B14F-4D97-AF65-F5344CB8AC3E}">
        <p14:creationId xmlns:p14="http://schemas.microsoft.com/office/powerpoint/2010/main" val="127054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and Defend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I will communicate to the lender’s counsel about the mistake before I communicate to the client </a:t>
            </a:r>
          </a:p>
          <a:p>
            <a:pPr marL="0" indent="0">
              <a:buNone/>
            </a:pPr>
            <a:endParaRPr lang="en-US" dirty="0" smtClean="0"/>
          </a:p>
          <a:p>
            <a:pPr marL="514350" indent="-514350">
              <a:buAutoNum type="alphaUcPeriod" startAt="2"/>
            </a:pPr>
            <a:r>
              <a:rPr lang="en-US" dirty="0" smtClean="0"/>
              <a:t>I will </a:t>
            </a:r>
            <a:r>
              <a:rPr lang="en-US" dirty="0"/>
              <a:t>communicate </a:t>
            </a:r>
            <a:r>
              <a:rPr lang="en-US" dirty="0" smtClean="0"/>
              <a:t>to the client about the mistake before I </a:t>
            </a:r>
            <a:r>
              <a:rPr lang="en-US" dirty="0"/>
              <a:t>communicate </a:t>
            </a:r>
            <a:r>
              <a:rPr lang="en-US" dirty="0" smtClean="0"/>
              <a:t>to the lender’s counsel</a:t>
            </a:r>
          </a:p>
          <a:p>
            <a:pPr marL="514350" indent="-514350">
              <a:buAutoNum type="alphaUcPeriod" startAt="2"/>
            </a:pPr>
            <a:endParaRPr lang="en-US" dirty="0"/>
          </a:p>
          <a:p>
            <a:pPr marL="514350" indent="-514350">
              <a:buAutoNum type="alphaUcPeriod" startAt="2"/>
            </a:pPr>
            <a:r>
              <a:rPr lang="en-US" dirty="0" smtClean="0"/>
              <a:t>I will not </a:t>
            </a:r>
            <a:r>
              <a:rPr lang="en-US" dirty="0"/>
              <a:t>communicate</a:t>
            </a:r>
            <a:r>
              <a:rPr lang="en-US" dirty="0" smtClean="0"/>
              <a:t> to anyone about the mistake but will close the deal.</a:t>
            </a:r>
          </a:p>
          <a:p>
            <a:pPr marL="514350" indent="-514350">
              <a:buAutoNum type="alphaUcPeriod" startAt="2"/>
            </a:pPr>
            <a:endParaRPr lang="en-US" dirty="0" smtClean="0"/>
          </a:p>
        </p:txBody>
      </p:sp>
    </p:spTree>
    <p:extLst>
      <p:ext uri="{BB962C8B-B14F-4D97-AF65-F5344CB8AC3E}">
        <p14:creationId xmlns:p14="http://schemas.microsoft.com/office/powerpoint/2010/main" val="158923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219200"/>
            <a:ext cx="7772400" cy="1470025"/>
          </a:xfrm>
        </p:spPr>
        <p:txBody>
          <a:bodyPr/>
          <a:lstStyle/>
          <a:p>
            <a:r>
              <a:rPr lang="en-US" dirty="0" smtClean="0"/>
              <a:t>Report</a:t>
            </a:r>
            <a:endParaRPr lang="en-US" dirty="0"/>
          </a:p>
        </p:txBody>
      </p:sp>
      <p:sp>
        <p:nvSpPr>
          <p:cNvPr id="5" name="Subtitle 4"/>
          <p:cNvSpPr>
            <a:spLocks noGrp="1"/>
          </p:cNvSpPr>
          <p:nvPr>
            <p:ph type="subTitle" idx="1"/>
          </p:nvPr>
        </p:nvSpPr>
        <p:spPr>
          <a:xfrm>
            <a:off x="1447800" y="2895600"/>
            <a:ext cx="6400800" cy="1752600"/>
          </a:xfrm>
        </p:spPr>
        <p:txBody>
          <a:bodyPr>
            <a:noAutofit/>
          </a:bodyPr>
          <a:lstStyle/>
          <a:p>
            <a:r>
              <a:rPr lang="en-US" sz="2800" dirty="0">
                <a:solidFill>
                  <a:schemeClr val="tx1"/>
                </a:solidFill>
              </a:rPr>
              <a:t>I</a:t>
            </a:r>
            <a:r>
              <a:rPr lang="en-US" sz="2800" dirty="0" smtClean="0">
                <a:solidFill>
                  <a:schemeClr val="tx1"/>
                </a:solidFill>
              </a:rPr>
              <a:t>n your folders, you will find a set of voting cards a letter on each.  </a:t>
            </a:r>
          </a:p>
          <a:p>
            <a:r>
              <a:rPr lang="en-US" sz="2800" dirty="0" smtClean="0">
                <a:solidFill>
                  <a:schemeClr val="tx1"/>
                </a:solidFill>
              </a:rPr>
              <a:t>When I say “Vote”, one member of each team will hold up a voting card with the letter of their team’s choice</a:t>
            </a:r>
            <a:endParaRPr lang="en-US" sz="2800" dirty="0">
              <a:solidFill>
                <a:schemeClr val="tx1"/>
              </a:solidFill>
            </a:endParaRPr>
          </a:p>
        </p:txBody>
      </p:sp>
    </p:spTree>
    <p:extLst>
      <p:ext uri="{BB962C8B-B14F-4D97-AF65-F5344CB8AC3E}">
        <p14:creationId xmlns:p14="http://schemas.microsoft.com/office/powerpoint/2010/main" val="3387440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the “right” answer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Teams report </a:t>
            </a:r>
            <a:r>
              <a:rPr lang="en-US" dirty="0"/>
              <a:t>of key discussion </a:t>
            </a:r>
            <a:r>
              <a:rPr lang="en-US" dirty="0" smtClean="0"/>
              <a:t>items through:</a:t>
            </a:r>
            <a:endParaRPr lang="en-US" dirty="0"/>
          </a:p>
          <a:p>
            <a:pPr lvl="1"/>
            <a:r>
              <a:rPr lang="en-US" dirty="0"/>
              <a:t>Explanations of answers</a:t>
            </a:r>
          </a:p>
          <a:p>
            <a:pPr lvl="1"/>
            <a:r>
              <a:rPr lang="en-US" dirty="0"/>
              <a:t>Debate</a:t>
            </a:r>
          </a:p>
          <a:p>
            <a:pPr lvl="1"/>
            <a:r>
              <a:rPr lang="en-US" dirty="0"/>
              <a:t>Demonstrations</a:t>
            </a:r>
          </a:p>
          <a:p>
            <a:pPr lvl="1"/>
            <a:r>
              <a:rPr lang="en-US" dirty="0" smtClean="0"/>
              <a:t>Presentations</a:t>
            </a:r>
          </a:p>
          <a:p>
            <a:r>
              <a:rPr lang="en-US" dirty="0" smtClean="0"/>
              <a:t>Choose a “winner” (the majority or minority position or a random choice) and allow other teams to challenge and require the “winner” to defend their position as having the “right” answer</a:t>
            </a:r>
          </a:p>
          <a:p>
            <a:r>
              <a:rPr lang="en-US" dirty="0" smtClean="0"/>
              <a:t>For more complex written responses (such as graphic representations or two sentence responses, have each team post their answer on the walls of the classroom and have the entire class take a “gallery walk”</a:t>
            </a:r>
            <a:r>
              <a:rPr lang="en-US" dirty="0"/>
              <a:t> and </a:t>
            </a:r>
            <a:r>
              <a:rPr lang="en-US" dirty="0" smtClean="0"/>
              <a:t>vote </a:t>
            </a:r>
            <a:r>
              <a:rPr lang="en-US" dirty="0"/>
              <a:t>on their favorite presentation of the team </a:t>
            </a:r>
            <a:r>
              <a:rPr lang="en-US" dirty="0" smtClean="0"/>
              <a:t>answer)</a:t>
            </a:r>
          </a:p>
          <a:p>
            <a:r>
              <a:rPr lang="en-US" dirty="0" smtClean="0"/>
              <a:t>Notice that these questions need not require a true “correct” answer – purpose of this process is to stimulate debate between teams</a:t>
            </a:r>
            <a:endParaRPr lang="en-US" dirty="0"/>
          </a:p>
        </p:txBody>
      </p:sp>
    </p:spTree>
    <p:extLst>
      <p:ext uri="{BB962C8B-B14F-4D97-AF65-F5344CB8AC3E}">
        <p14:creationId xmlns:p14="http://schemas.microsoft.com/office/powerpoint/2010/main" val="4073791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Notice</a:t>
            </a: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sz="2800" dirty="0" smtClean="0"/>
              <a:t>Significant problems (not busywork)</a:t>
            </a:r>
          </a:p>
          <a:p>
            <a:r>
              <a:rPr lang="en-US" sz="2800" dirty="0" smtClean="0"/>
              <a:t>Specific choice – </a:t>
            </a:r>
            <a:r>
              <a:rPr lang="en-US" sz="2800" dirty="0" smtClean="0"/>
              <a:t>(e.g</a:t>
            </a:r>
            <a:r>
              <a:rPr lang="en-US" sz="2800" dirty="0" smtClean="0"/>
              <a:t>., </a:t>
            </a:r>
            <a:r>
              <a:rPr lang="en-US" sz="2800" dirty="0" smtClean="0"/>
              <a:t>next step, solution, decision, best </a:t>
            </a:r>
            <a:r>
              <a:rPr lang="en-US" sz="2800" dirty="0" smtClean="0"/>
              <a:t>explanation or argument, graphic </a:t>
            </a:r>
            <a:r>
              <a:rPr lang="en-US" sz="2800" dirty="0" smtClean="0"/>
              <a:t>representation)  Avoid “divide and conquer” problems like lists, lengthy essays or complex explanations </a:t>
            </a:r>
            <a:r>
              <a:rPr lang="en-US" sz="2800" dirty="0" smtClean="0"/>
              <a:t>(promotes critical thinking and exchange; promotes team formation)</a:t>
            </a:r>
          </a:p>
          <a:p>
            <a:r>
              <a:rPr lang="en-US" sz="2800" dirty="0"/>
              <a:t>Same </a:t>
            </a:r>
            <a:r>
              <a:rPr lang="en-US" sz="2800" dirty="0" smtClean="0"/>
              <a:t>problems  (promotes discussion within and across groups)</a:t>
            </a:r>
            <a:endParaRPr lang="en-US" sz="2800" dirty="0"/>
          </a:p>
          <a:p>
            <a:r>
              <a:rPr lang="en-US" sz="2800" dirty="0" smtClean="0"/>
              <a:t>Simultaneous reporting (avoids “answer drift”; increases accountability; promotes team formation)</a:t>
            </a:r>
            <a:endParaRPr lang="en-US" sz="2800" dirty="0"/>
          </a:p>
        </p:txBody>
      </p:sp>
    </p:spTree>
    <p:extLst>
      <p:ext uri="{BB962C8B-B14F-4D97-AF65-F5344CB8AC3E}">
        <p14:creationId xmlns:p14="http://schemas.microsoft.com/office/powerpoint/2010/main" val="487527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Phase 3</a:t>
            </a:r>
            <a:endParaRPr lang="en-US" dirty="0"/>
          </a:p>
        </p:txBody>
      </p:sp>
      <p:sp>
        <p:nvSpPr>
          <p:cNvPr id="3" name="Content Placeholder 2"/>
          <p:cNvSpPr>
            <a:spLocks noGrp="1"/>
          </p:cNvSpPr>
          <p:nvPr>
            <p:ph idx="1"/>
          </p:nvPr>
        </p:nvSpPr>
        <p:spPr/>
        <p:txBody>
          <a:bodyPr/>
          <a:lstStyle/>
          <a:p>
            <a:r>
              <a:rPr lang="en-US" dirty="0" smtClean="0"/>
              <a:t>2-6 class sessions </a:t>
            </a:r>
            <a:r>
              <a:rPr lang="en-US" dirty="0" smtClean="0"/>
              <a:t>= </a:t>
            </a:r>
            <a:r>
              <a:rPr lang="en-US" dirty="0" smtClean="0"/>
              <a:t>1-4 </a:t>
            </a:r>
            <a:r>
              <a:rPr lang="en-US" dirty="0"/>
              <a:t>cases/hour</a:t>
            </a:r>
          </a:p>
          <a:p>
            <a:r>
              <a:rPr lang="en-US" dirty="0"/>
              <a:t>1. Case discussion within the team</a:t>
            </a:r>
          </a:p>
          <a:p>
            <a:pPr marL="0" indent="0">
              <a:buNone/>
            </a:pPr>
            <a:r>
              <a:rPr lang="en-US" dirty="0" smtClean="0"/>
              <a:t>5 </a:t>
            </a:r>
            <a:r>
              <a:rPr lang="en-US" dirty="0"/>
              <a:t>to 7 minutes</a:t>
            </a:r>
          </a:p>
          <a:p>
            <a:r>
              <a:rPr lang="en-US" dirty="0"/>
              <a:t>2. Class discussion between </a:t>
            </a:r>
            <a:r>
              <a:rPr lang="en-US" dirty="0" smtClean="0"/>
              <a:t>teams</a:t>
            </a:r>
          </a:p>
          <a:p>
            <a:pPr marL="0" indent="0">
              <a:buNone/>
            </a:pPr>
            <a:r>
              <a:rPr lang="en-US" dirty="0" smtClean="0"/>
              <a:t>5 </a:t>
            </a:r>
            <a:r>
              <a:rPr lang="en-US" dirty="0"/>
              <a:t>to 7 minutes</a:t>
            </a:r>
          </a:p>
          <a:p>
            <a:r>
              <a:rPr lang="en-US" dirty="0"/>
              <a:t>3. Facilitator input, feedback and </a:t>
            </a:r>
            <a:r>
              <a:rPr lang="en-US" dirty="0" smtClean="0"/>
              <a:t>summary</a:t>
            </a:r>
          </a:p>
          <a:p>
            <a:r>
              <a:rPr lang="en-US" dirty="0" smtClean="0"/>
              <a:t>Group problem applications can be counted toward final grade or not. (Usually, have teams </a:t>
            </a:r>
            <a:r>
              <a:rPr lang="en-US" dirty="0"/>
              <a:t>submit written justification of </a:t>
            </a:r>
            <a:r>
              <a:rPr lang="en-US" dirty="0" smtClean="0"/>
              <a:t>their answer </a:t>
            </a:r>
            <a:r>
              <a:rPr lang="en-US" dirty="0"/>
              <a:t>for a </a:t>
            </a:r>
            <a:r>
              <a:rPr lang="en-US" dirty="0" smtClean="0"/>
              <a:t>grade).</a:t>
            </a:r>
            <a:endParaRPr lang="en-US" dirty="0"/>
          </a:p>
          <a:p>
            <a:endParaRPr lang="en-US" dirty="0"/>
          </a:p>
        </p:txBody>
      </p:sp>
    </p:spTree>
    <p:extLst>
      <p:ext uri="{BB962C8B-B14F-4D97-AF65-F5344CB8AC3E}">
        <p14:creationId xmlns:p14="http://schemas.microsoft.com/office/powerpoint/2010/main" val="3547968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discussions</a:t>
            </a:r>
            <a:endParaRPr lang="en-US" dirty="0"/>
          </a:p>
        </p:txBody>
      </p:sp>
      <p:sp>
        <p:nvSpPr>
          <p:cNvPr id="3" name="Content Placeholder 2"/>
          <p:cNvSpPr>
            <a:spLocks noGrp="1"/>
          </p:cNvSpPr>
          <p:nvPr>
            <p:ph idx="1"/>
          </p:nvPr>
        </p:nvSpPr>
        <p:spPr/>
        <p:txBody>
          <a:bodyPr/>
          <a:lstStyle/>
          <a:p>
            <a:r>
              <a:rPr lang="en-US" dirty="0" smtClean="0"/>
              <a:t>Reinforce </a:t>
            </a:r>
            <a:r>
              <a:rPr lang="en-US" dirty="0"/>
              <a:t>concepts</a:t>
            </a:r>
          </a:p>
          <a:p>
            <a:r>
              <a:rPr lang="en-US" dirty="0" smtClean="0"/>
              <a:t>Presents </a:t>
            </a:r>
            <a:r>
              <a:rPr lang="en-US" dirty="0"/>
              <a:t>common </a:t>
            </a:r>
            <a:r>
              <a:rPr lang="en-US" dirty="0" smtClean="0"/>
              <a:t>problems</a:t>
            </a:r>
          </a:p>
          <a:p>
            <a:r>
              <a:rPr lang="en-US" dirty="0" smtClean="0"/>
              <a:t>Introduces </a:t>
            </a:r>
            <a:r>
              <a:rPr lang="en-US" dirty="0"/>
              <a:t>ambiguity of practice</a:t>
            </a:r>
          </a:p>
          <a:p>
            <a:r>
              <a:rPr lang="en-US" dirty="0" smtClean="0"/>
              <a:t>Promotes </a:t>
            </a:r>
            <a:r>
              <a:rPr lang="en-US" dirty="0"/>
              <a:t>discussion and decision making</a:t>
            </a:r>
          </a:p>
        </p:txBody>
      </p:sp>
    </p:spTree>
    <p:extLst>
      <p:ext uri="{BB962C8B-B14F-4D97-AF65-F5344CB8AC3E}">
        <p14:creationId xmlns:p14="http://schemas.microsoft.com/office/powerpoint/2010/main" val="1823714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Peer Evaluations</a:t>
            </a:r>
            <a:endParaRPr lang="en-US" dirty="0"/>
          </a:p>
        </p:txBody>
      </p:sp>
      <p:sp>
        <p:nvSpPr>
          <p:cNvPr id="5" name="Subtitle 4"/>
          <p:cNvSpPr>
            <a:spLocks noGrp="1"/>
          </p:cNvSpPr>
          <p:nvPr>
            <p:ph type="subTitle" idx="1"/>
          </p:nvPr>
        </p:nvSpPr>
        <p:spPr/>
        <p:txBody>
          <a:bodyPr/>
          <a:lstStyle/>
          <a:p>
            <a:r>
              <a:rPr lang="en-US" dirty="0" smtClean="0">
                <a:solidFill>
                  <a:schemeClr val="tx1"/>
                </a:solidFill>
              </a:rPr>
              <a:t>Demonstrating an essential element of accountability and communication skills development</a:t>
            </a:r>
            <a:endParaRPr lang="en-US" dirty="0">
              <a:solidFill>
                <a:schemeClr val="tx1"/>
              </a:solidFill>
            </a:endParaRPr>
          </a:p>
        </p:txBody>
      </p:sp>
    </p:spTree>
    <p:extLst>
      <p:ext uri="{BB962C8B-B14F-4D97-AF65-F5344CB8AC3E}">
        <p14:creationId xmlns:p14="http://schemas.microsoft.com/office/powerpoint/2010/main" val="1572544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Demonstration of a Formative Peer Evaluation Process</a:t>
            </a:r>
            <a:endParaRPr lang="en-US" dirty="0"/>
          </a:p>
        </p:txBody>
      </p:sp>
      <p:sp>
        <p:nvSpPr>
          <p:cNvPr id="6" name="Content Placeholder 5"/>
          <p:cNvSpPr>
            <a:spLocks noGrp="1"/>
          </p:cNvSpPr>
          <p:nvPr>
            <p:ph idx="1"/>
          </p:nvPr>
        </p:nvSpPr>
        <p:spPr/>
        <p:txBody>
          <a:bodyPr/>
          <a:lstStyle/>
          <a:p>
            <a:r>
              <a:rPr lang="en-US" dirty="0" smtClean="0"/>
              <a:t>So that everyone in the group can hear, take turns turning to the person on your right and telling that person one thing he or she has done or said that has contributed to your learning</a:t>
            </a:r>
          </a:p>
          <a:p>
            <a:r>
              <a:rPr lang="en-US" dirty="0" smtClean="0"/>
              <a:t>As a group, identify the one thing all members of your group can do to improve your learning and </a:t>
            </a:r>
            <a:r>
              <a:rPr lang="en-US" dirty="0" smtClean="0"/>
              <a:t>effectiveness.</a:t>
            </a:r>
          </a:p>
          <a:p>
            <a:r>
              <a:rPr lang="en-US" dirty="0" smtClean="0"/>
              <a:t>Reconsider your group’s Code of Ethics.  Make any amendments, additions, or explanations necessary to improve group functioning.</a:t>
            </a:r>
            <a:endParaRPr lang="en-US" dirty="0" smtClean="0"/>
          </a:p>
        </p:txBody>
      </p:sp>
    </p:spTree>
    <p:extLst>
      <p:ext uri="{BB962C8B-B14F-4D97-AF65-F5344CB8AC3E}">
        <p14:creationId xmlns:p14="http://schemas.microsoft.com/office/powerpoint/2010/main" val="1378258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will do</a:t>
            </a:r>
            <a:endParaRPr lang="en-US" dirty="0"/>
          </a:p>
        </p:txBody>
      </p:sp>
      <p:sp>
        <p:nvSpPr>
          <p:cNvPr id="3" name="Content Placeholder 2"/>
          <p:cNvSpPr>
            <a:spLocks noGrp="1"/>
          </p:cNvSpPr>
          <p:nvPr>
            <p:ph idx="1"/>
          </p:nvPr>
        </p:nvSpPr>
        <p:spPr>
          <a:xfrm>
            <a:off x="381000" y="1600200"/>
            <a:ext cx="8229600" cy="4525963"/>
          </a:xfrm>
        </p:spPr>
        <p:txBody>
          <a:bodyPr>
            <a:normAutofit/>
          </a:bodyPr>
          <a:lstStyle/>
          <a:p>
            <a:r>
              <a:rPr lang="en-US" dirty="0" smtClean="0"/>
              <a:t>Brief lecture on Team-Based Learning</a:t>
            </a:r>
          </a:p>
          <a:p>
            <a:r>
              <a:rPr lang="en-US" dirty="0" smtClean="0"/>
              <a:t>Demonstration</a:t>
            </a:r>
          </a:p>
          <a:p>
            <a:pPr lvl="1"/>
            <a:r>
              <a:rPr lang="en-US" dirty="0" smtClean="0"/>
              <a:t>Forming groups</a:t>
            </a:r>
          </a:p>
          <a:p>
            <a:pPr lvl="1"/>
            <a:r>
              <a:rPr lang="en-US" dirty="0" smtClean="0"/>
              <a:t>Using the Readiness Assurance Process (IRAT, TRAT, Appeal)</a:t>
            </a:r>
          </a:p>
          <a:p>
            <a:pPr lvl="1"/>
            <a:r>
              <a:rPr lang="en-US" dirty="0" smtClean="0"/>
              <a:t>Creating and Managing Problem Discussion</a:t>
            </a:r>
          </a:p>
          <a:p>
            <a:pPr lvl="1"/>
            <a:r>
              <a:rPr lang="en-US" dirty="0" smtClean="0"/>
              <a:t>Implementing peer evaluations</a:t>
            </a:r>
          </a:p>
          <a:p>
            <a:r>
              <a:rPr lang="en-US" dirty="0" smtClean="0"/>
              <a:t>Brief comments and questions after each</a:t>
            </a:r>
            <a:endParaRPr lang="en-US" dirty="0"/>
          </a:p>
        </p:txBody>
      </p:sp>
    </p:spTree>
    <p:extLst>
      <p:ext uri="{BB962C8B-B14F-4D97-AF65-F5344CB8AC3E}">
        <p14:creationId xmlns:p14="http://schemas.microsoft.com/office/powerpoint/2010/main" val="32269467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make it work</a:t>
            </a:r>
            <a:endParaRPr lang="en-US" dirty="0"/>
          </a:p>
        </p:txBody>
      </p:sp>
      <p:sp>
        <p:nvSpPr>
          <p:cNvPr id="3" name="Content Placeholder 2"/>
          <p:cNvSpPr>
            <a:spLocks noGrp="1"/>
          </p:cNvSpPr>
          <p:nvPr>
            <p:ph idx="1"/>
          </p:nvPr>
        </p:nvSpPr>
        <p:spPr/>
        <p:txBody>
          <a:bodyPr>
            <a:normAutofit/>
          </a:bodyPr>
          <a:lstStyle/>
          <a:p>
            <a:r>
              <a:rPr lang="en-US" dirty="0" smtClean="0"/>
              <a:t>Provide instruction </a:t>
            </a:r>
            <a:r>
              <a:rPr lang="en-US" dirty="0" smtClean="0"/>
              <a:t>on providing </a:t>
            </a:r>
            <a:r>
              <a:rPr lang="en-US" dirty="0" smtClean="0"/>
              <a:t>and </a:t>
            </a:r>
            <a:r>
              <a:rPr lang="en-US" dirty="0" smtClean="0"/>
              <a:t>receiving </a:t>
            </a:r>
            <a:r>
              <a:rPr lang="en-US" dirty="0" smtClean="0"/>
              <a:t>feedback  (I use the book “Difficult </a:t>
            </a:r>
            <a:r>
              <a:rPr lang="en-US" dirty="0"/>
              <a:t>C</a:t>
            </a:r>
            <a:r>
              <a:rPr lang="en-US" dirty="0" smtClean="0"/>
              <a:t>onversations</a:t>
            </a:r>
            <a:r>
              <a:rPr lang="en-US" dirty="0" smtClean="0"/>
              <a:t>”)</a:t>
            </a:r>
          </a:p>
          <a:p>
            <a:r>
              <a:rPr lang="en-US" dirty="0" smtClean="0"/>
              <a:t>Provide formative “practice” opportunities for </a:t>
            </a:r>
            <a:r>
              <a:rPr lang="en-US" dirty="0" smtClean="0"/>
              <a:t>peer evaluation with p</a:t>
            </a:r>
            <a:r>
              <a:rPr lang="en-US" dirty="0" smtClean="0"/>
              <a:t>rogressively </a:t>
            </a:r>
            <a:r>
              <a:rPr lang="en-US" dirty="0" smtClean="0"/>
              <a:t>more demanding </a:t>
            </a:r>
            <a:r>
              <a:rPr lang="en-US" dirty="0" smtClean="0"/>
              <a:t>process</a:t>
            </a:r>
            <a:endParaRPr lang="en-US" dirty="0" smtClean="0"/>
          </a:p>
          <a:p>
            <a:r>
              <a:rPr lang="en-US" dirty="0" smtClean="0"/>
              <a:t>Final peer evaluations require both a distributed numerical score and a narrative critique for each team member and a separate self evaluation</a:t>
            </a:r>
          </a:p>
          <a:p>
            <a:r>
              <a:rPr lang="en-US" dirty="0" smtClean="0"/>
              <a:t>At least 10% of the final grade must be based on peer evaluations</a:t>
            </a:r>
          </a:p>
        </p:txBody>
      </p:sp>
    </p:spTree>
    <p:extLst>
      <p:ext uri="{BB962C8B-B14F-4D97-AF65-F5344CB8AC3E}">
        <p14:creationId xmlns:p14="http://schemas.microsoft.com/office/powerpoint/2010/main" val="3690462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Revisiting the Essentials </a:t>
            </a:r>
            <a:r>
              <a:rPr lang="en-US" dirty="0" smtClean="0"/>
              <a:t>of TBL</a:t>
            </a:r>
            <a:endParaRPr lang="en-US" dirty="0"/>
          </a:p>
        </p:txBody>
      </p:sp>
      <p:sp>
        <p:nvSpPr>
          <p:cNvPr id="3" name="Content Placeholder 2"/>
          <p:cNvSpPr>
            <a:spLocks noGrp="1"/>
          </p:cNvSpPr>
          <p:nvPr>
            <p:ph idx="1"/>
          </p:nvPr>
        </p:nvSpPr>
        <p:spPr/>
        <p:txBody>
          <a:bodyPr>
            <a:normAutofit/>
          </a:bodyPr>
          <a:lstStyle/>
          <a:p>
            <a:r>
              <a:rPr lang="en-US" dirty="0" smtClean="0"/>
              <a:t>Properly formed &amp; managed groups</a:t>
            </a:r>
          </a:p>
          <a:p>
            <a:pPr marL="0" indent="0">
              <a:buNone/>
            </a:pPr>
            <a:r>
              <a:rPr lang="en-US" dirty="0" smtClean="0"/>
              <a:t>Insures inclusive, interdependent  and diverse groups, minimizing the risk of coalitions, and maximizing time to develop into teams</a:t>
            </a:r>
          </a:p>
          <a:p>
            <a:r>
              <a:rPr lang="en-US" dirty="0" smtClean="0"/>
              <a:t>Individual and team accountability</a:t>
            </a:r>
          </a:p>
          <a:p>
            <a:pPr marL="0" indent="0">
              <a:buNone/>
            </a:pPr>
            <a:r>
              <a:rPr lang="en-US" dirty="0" smtClean="0"/>
              <a:t>Prevents freeloading, domination, and social loafing and promotes active engagement and team formation</a:t>
            </a:r>
          </a:p>
          <a:p>
            <a:r>
              <a:rPr lang="en-US" dirty="0" smtClean="0"/>
              <a:t>Frequent immediate feedback</a:t>
            </a:r>
          </a:p>
          <a:p>
            <a:pPr marL="0" indent="0">
              <a:buNone/>
            </a:pPr>
            <a:r>
              <a:rPr lang="en-US" dirty="0" smtClean="0"/>
              <a:t>Insures learning and reduces frustration and fear that they aren’t learning.</a:t>
            </a:r>
          </a:p>
          <a:p>
            <a:r>
              <a:rPr lang="en-US" dirty="0" smtClean="0"/>
              <a:t>Assignments that promote both learning and team formation</a:t>
            </a:r>
          </a:p>
          <a:p>
            <a:pPr marL="0" indent="0">
              <a:buNone/>
            </a:pPr>
            <a:r>
              <a:rPr lang="en-US" dirty="0" smtClean="0"/>
              <a:t>Significant, Same, Single, Simultaneous</a:t>
            </a:r>
          </a:p>
          <a:p>
            <a:endParaRPr lang="en-US" dirty="0"/>
          </a:p>
        </p:txBody>
      </p:sp>
    </p:spTree>
    <p:extLst>
      <p:ext uri="{BB962C8B-B14F-4D97-AF65-F5344CB8AC3E}">
        <p14:creationId xmlns:p14="http://schemas.microsoft.com/office/powerpoint/2010/main" val="410832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TBL Addresses Common Reasons Students Hate </a:t>
            </a:r>
            <a:r>
              <a:rPr lang="en-US" sz="3600" dirty="0" smtClean="0"/>
              <a:t>Group Work!</a:t>
            </a:r>
            <a:endParaRPr lang="en-US" sz="3600" dirty="0"/>
          </a:p>
        </p:txBody>
      </p:sp>
      <p:sp>
        <p:nvSpPr>
          <p:cNvPr id="3" name="Content Placeholder 2"/>
          <p:cNvSpPr>
            <a:spLocks noGrp="1"/>
          </p:cNvSpPr>
          <p:nvPr>
            <p:ph idx="1"/>
          </p:nvPr>
        </p:nvSpPr>
        <p:spPr/>
        <p:txBody>
          <a:bodyPr>
            <a:normAutofit fontScale="70000" lnSpcReduction="20000"/>
          </a:bodyPr>
          <a:lstStyle/>
          <a:p>
            <a:pPr>
              <a:spcBef>
                <a:spcPct val="0"/>
              </a:spcBef>
            </a:pPr>
            <a:r>
              <a:rPr lang="en-US" sz="4200" spc="-100" dirty="0">
                <a:solidFill>
                  <a:schemeClr val="tx2"/>
                </a:solidFill>
                <a:latin typeface="+mj-lt"/>
                <a:ea typeface="+mj-ea"/>
                <a:cs typeface="+mj-cs"/>
              </a:rPr>
              <a:t>Someone is left out (dominators or coalitions exclude members)</a:t>
            </a:r>
          </a:p>
          <a:p>
            <a:pPr>
              <a:spcBef>
                <a:spcPct val="0"/>
              </a:spcBef>
            </a:pPr>
            <a:r>
              <a:rPr lang="en-US" sz="4200" spc="-100" dirty="0">
                <a:solidFill>
                  <a:schemeClr val="tx2"/>
                </a:solidFill>
                <a:latin typeface="+mj-lt"/>
                <a:ea typeface="+mj-ea"/>
                <a:cs typeface="+mj-cs"/>
              </a:rPr>
              <a:t>Someone opts out (free riders)</a:t>
            </a:r>
          </a:p>
          <a:p>
            <a:pPr>
              <a:spcBef>
                <a:spcPct val="0"/>
              </a:spcBef>
            </a:pPr>
            <a:r>
              <a:rPr lang="en-US" sz="4200" spc="-100" dirty="0">
                <a:solidFill>
                  <a:schemeClr val="tx2"/>
                </a:solidFill>
                <a:latin typeface="+mj-lt"/>
                <a:ea typeface="+mj-ea"/>
                <a:cs typeface="+mj-cs"/>
              </a:rPr>
              <a:t>Everyone wastes time (social loafing)</a:t>
            </a:r>
          </a:p>
          <a:p>
            <a:pPr>
              <a:spcBef>
                <a:spcPct val="0"/>
              </a:spcBef>
            </a:pPr>
            <a:r>
              <a:rPr lang="en-US" sz="4200" spc="-100" dirty="0">
                <a:solidFill>
                  <a:schemeClr val="tx2"/>
                </a:solidFill>
                <a:latin typeface="+mj-lt"/>
                <a:ea typeface="+mj-ea"/>
                <a:cs typeface="+mj-cs"/>
              </a:rPr>
              <a:t>Conflicts aren’t resolved</a:t>
            </a:r>
          </a:p>
          <a:p>
            <a:pPr>
              <a:spcBef>
                <a:spcPct val="0"/>
              </a:spcBef>
            </a:pPr>
            <a:r>
              <a:rPr lang="en-US" sz="4200" spc="-100" dirty="0">
                <a:solidFill>
                  <a:schemeClr val="tx2"/>
                </a:solidFill>
                <a:latin typeface="+mj-lt"/>
                <a:ea typeface="+mj-ea"/>
                <a:cs typeface="+mj-cs"/>
              </a:rPr>
              <a:t>Members share work but not learning (divide &amp; conquer assignments)</a:t>
            </a:r>
          </a:p>
          <a:p>
            <a:pPr>
              <a:spcBef>
                <a:spcPct val="0"/>
              </a:spcBef>
            </a:pPr>
            <a:r>
              <a:rPr lang="en-US" sz="4200" spc="-100" dirty="0">
                <a:solidFill>
                  <a:schemeClr val="tx2"/>
                </a:solidFill>
                <a:latin typeface="+mj-lt"/>
                <a:ea typeface="+mj-ea"/>
                <a:cs typeface="+mj-cs"/>
              </a:rPr>
              <a:t>No one is sure what they have learned or whether it is correct</a:t>
            </a:r>
          </a:p>
          <a:p>
            <a:pPr>
              <a:spcBef>
                <a:spcPct val="0"/>
              </a:spcBef>
            </a:pPr>
            <a:r>
              <a:rPr lang="en-US" sz="4200" spc="-100" dirty="0">
                <a:solidFill>
                  <a:schemeClr val="tx2"/>
                </a:solidFill>
                <a:latin typeface="+mj-lt"/>
                <a:ea typeface="+mj-ea"/>
                <a:cs typeface="+mj-cs"/>
              </a:rPr>
              <a:t>The teacher isn’t teaching me (How do I know what to think if the teacher doesn’t tell me?)</a:t>
            </a:r>
          </a:p>
          <a:p>
            <a:endParaRPr lang="en-US" dirty="0" smtClean="0"/>
          </a:p>
          <a:p>
            <a:endParaRPr lang="en-US" dirty="0" smtClean="0"/>
          </a:p>
          <a:p>
            <a:endParaRPr lang="en-US" dirty="0"/>
          </a:p>
        </p:txBody>
      </p:sp>
    </p:spTree>
    <p:extLst>
      <p:ext uri="{BB962C8B-B14F-4D97-AF65-F5344CB8AC3E}">
        <p14:creationId xmlns:p14="http://schemas.microsoft.com/office/powerpoint/2010/main" val="1449870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Role in TBL</a:t>
            </a:r>
            <a:endParaRPr lang="en-US" dirty="0"/>
          </a:p>
        </p:txBody>
      </p:sp>
      <p:sp>
        <p:nvSpPr>
          <p:cNvPr id="3" name="Content Placeholder 2"/>
          <p:cNvSpPr>
            <a:spLocks noGrp="1"/>
          </p:cNvSpPr>
          <p:nvPr>
            <p:ph idx="1"/>
          </p:nvPr>
        </p:nvSpPr>
        <p:spPr/>
        <p:txBody>
          <a:bodyPr>
            <a:noAutofit/>
          </a:bodyPr>
          <a:lstStyle/>
          <a:p>
            <a:r>
              <a:rPr lang="en-US" sz="3200" dirty="0"/>
              <a:t>Faculty member </a:t>
            </a:r>
            <a:r>
              <a:rPr lang="en-US" sz="3200" dirty="0" smtClean="0"/>
              <a:t>Designs, Proctors, Facilitates, Comments and Assesses</a:t>
            </a:r>
            <a:endParaRPr lang="en-US" sz="3200" dirty="0"/>
          </a:p>
          <a:p>
            <a:r>
              <a:rPr lang="en-US" sz="3200" dirty="0" smtClean="0"/>
              <a:t>Rarely Lectures or Intervenes</a:t>
            </a:r>
            <a:endParaRPr lang="en-US" sz="3200" dirty="0"/>
          </a:p>
        </p:txBody>
      </p:sp>
    </p:spTree>
    <p:extLst>
      <p:ext uri="{BB962C8B-B14F-4D97-AF65-F5344CB8AC3E}">
        <p14:creationId xmlns:p14="http://schemas.microsoft.com/office/powerpoint/2010/main" val="2006992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Categories </a:t>
            </a:r>
            <a:r>
              <a:rPr lang="en-US" b="1" dirty="0" smtClean="0"/>
              <a:t>of Grading Factors</a:t>
            </a:r>
            <a:endParaRPr lang="en-US" dirty="0"/>
          </a:p>
        </p:txBody>
      </p:sp>
      <p:sp>
        <p:nvSpPr>
          <p:cNvPr id="3" name="Content Placeholder 2"/>
          <p:cNvSpPr>
            <a:spLocks noGrp="1"/>
          </p:cNvSpPr>
          <p:nvPr>
            <p:ph idx="1"/>
          </p:nvPr>
        </p:nvSpPr>
        <p:spPr/>
        <p:txBody>
          <a:bodyPr>
            <a:normAutofit/>
          </a:bodyPr>
          <a:lstStyle/>
          <a:p>
            <a:r>
              <a:rPr lang="en-US" dirty="0" smtClean="0"/>
              <a:t>1</a:t>
            </a:r>
            <a:r>
              <a:rPr lang="en-US" dirty="0"/>
              <a:t>. Individual performance</a:t>
            </a:r>
          </a:p>
          <a:p>
            <a:pPr marL="0" indent="0">
              <a:buNone/>
            </a:pPr>
            <a:r>
              <a:rPr lang="en-US" dirty="0" smtClean="0"/>
              <a:t>IRAT</a:t>
            </a:r>
            <a:r>
              <a:rPr lang="en-US" dirty="0"/>
              <a:t>, </a:t>
            </a:r>
            <a:r>
              <a:rPr lang="en-US" dirty="0" smtClean="0"/>
              <a:t>essays, exams</a:t>
            </a:r>
            <a:endParaRPr lang="en-US" dirty="0"/>
          </a:p>
          <a:p>
            <a:r>
              <a:rPr lang="en-US" dirty="0"/>
              <a:t>2. Team performance</a:t>
            </a:r>
          </a:p>
          <a:p>
            <a:pPr marL="0" indent="0">
              <a:buNone/>
            </a:pPr>
            <a:r>
              <a:rPr lang="en-US" dirty="0" smtClean="0"/>
              <a:t>TRAT</a:t>
            </a:r>
            <a:r>
              <a:rPr lang="en-US" dirty="0"/>
              <a:t>, written </a:t>
            </a:r>
            <a:r>
              <a:rPr lang="en-US" dirty="0" smtClean="0"/>
              <a:t>products, </a:t>
            </a:r>
            <a:r>
              <a:rPr lang="en-US" dirty="0"/>
              <a:t>participation</a:t>
            </a:r>
          </a:p>
          <a:p>
            <a:r>
              <a:rPr lang="en-US" dirty="0"/>
              <a:t>3. Peer </a:t>
            </a:r>
            <a:r>
              <a:rPr lang="en-US" dirty="0" smtClean="0"/>
              <a:t>assessments</a:t>
            </a:r>
          </a:p>
          <a:p>
            <a:endParaRPr lang="en-US" dirty="0"/>
          </a:p>
          <a:p>
            <a:r>
              <a:rPr lang="en-US" dirty="0" smtClean="0"/>
              <a:t>I have students negotiate the percentages for each of these three elements within set ranges</a:t>
            </a:r>
            <a:endParaRPr lang="en-US" dirty="0"/>
          </a:p>
        </p:txBody>
      </p:sp>
    </p:spTree>
    <p:extLst>
      <p:ext uri="{BB962C8B-B14F-4D97-AF65-F5344CB8AC3E}">
        <p14:creationId xmlns:p14="http://schemas.microsoft.com/office/powerpoint/2010/main" val="1425073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423437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Rules</a:t>
            </a:r>
            <a:endParaRPr lang="en-US" dirty="0"/>
          </a:p>
        </p:txBody>
      </p:sp>
      <p:sp>
        <p:nvSpPr>
          <p:cNvPr id="3" name="Content Placeholder 2"/>
          <p:cNvSpPr>
            <a:spLocks noGrp="1"/>
          </p:cNvSpPr>
          <p:nvPr>
            <p:ph idx="1"/>
          </p:nvPr>
        </p:nvSpPr>
        <p:spPr/>
        <p:txBody>
          <a:bodyPr/>
          <a:lstStyle/>
          <a:p>
            <a:r>
              <a:rPr lang="en-US" dirty="0" smtClean="0"/>
              <a:t>Please leave the materials in your folders until directed to use </a:t>
            </a:r>
            <a:r>
              <a:rPr lang="en-US" dirty="0" smtClean="0"/>
              <a:t>them.</a:t>
            </a:r>
            <a:endParaRPr lang="en-US" dirty="0" smtClean="0"/>
          </a:p>
          <a:p>
            <a:r>
              <a:rPr lang="en-US" dirty="0" smtClean="0"/>
              <a:t>STOP </a:t>
            </a:r>
            <a:r>
              <a:rPr lang="en-US" dirty="0" smtClean="0"/>
              <a:t>discussion when </a:t>
            </a:r>
            <a:r>
              <a:rPr lang="en-US" dirty="0" smtClean="0"/>
              <a:t>I say </a:t>
            </a:r>
            <a:r>
              <a:rPr lang="en-US" dirty="0" smtClean="0"/>
              <a:t>stop</a:t>
            </a:r>
            <a:r>
              <a:rPr lang="en-US" dirty="0"/>
              <a:t> </a:t>
            </a:r>
            <a:r>
              <a:rPr lang="en-US" dirty="0" smtClean="0"/>
              <a:t>(otherwise we won’t have time for the entire demonstration)</a:t>
            </a:r>
            <a:endParaRPr lang="en-US" dirty="0" smtClean="0"/>
          </a:p>
          <a:p>
            <a:r>
              <a:rPr lang="en-US" dirty="0" smtClean="0"/>
              <a:t>Write </a:t>
            </a:r>
            <a:r>
              <a:rPr lang="en-US" dirty="0"/>
              <a:t>down your questions.  I promise to answer them off line</a:t>
            </a:r>
            <a:r>
              <a:rPr lang="en-US" dirty="0" smtClean="0"/>
              <a:t>.</a:t>
            </a:r>
          </a:p>
          <a:p>
            <a:r>
              <a:rPr lang="en-US" dirty="0" smtClean="0"/>
              <a:t>Observe </a:t>
            </a:r>
            <a:r>
              <a:rPr lang="en-US" dirty="0"/>
              <a:t>the learning and team building </a:t>
            </a:r>
            <a:r>
              <a:rPr lang="en-US" dirty="0" smtClean="0"/>
              <a:t>process (rather than get too wrapped up in the problems or questions we are using as materials for the “course”).</a:t>
            </a:r>
            <a:endParaRPr lang="en-US" dirty="0"/>
          </a:p>
          <a:p>
            <a:endParaRPr lang="en-US" dirty="0"/>
          </a:p>
        </p:txBody>
      </p:sp>
    </p:spTree>
    <p:extLst>
      <p:ext uri="{BB962C8B-B14F-4D97-AF65-F5344CB8AC3E}">
        <p14:creationId xmlns:p14="http://schemas.microsoft.com/office/powerpoint/2010/main" val="1973658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 Brief Lecture </a:t>
            </a:r>
            <a:r>
              <a:rPr lang="en-US" dirty="0" smtClean="0"/>
              <a:t>on Team-Based Learning</a:t>
            </a:r>
            <a:endParaRPr lang="en-US" dirty="0"/>
          </a:p>
        </p:txBody>
      </p:sp>
      <p:sp>
        <p:nvSpPr>
          <p:cNvPr id="5" name="Subtitle 4"/>
          <p:cNvSpPr>
            <a:spLocks noGrp="1"/>
          </p:cNvSpPr>
          <p:nvPr>
            <p:ph type="subTitle" idx="1"/>
          </p:nvPr>
        </p:nvSpPr>
        <p:spPr/>
        <p:txBody>
          <a:bodyPr/>
          <a:lstStyle/>
          <a:p>
            <a:r>
              <a:rPr lang="en-US" dirty="0" smtClean="0">
                <a:solidFill>
                  <a:schemeClr val="tx1"/>
                </a:solidFill>
              </a:rPr>
              <a:t>For more information, see the accompanying handout.</a:t>
            </a:r>
            <a:endParaRPr lang="en-US" dirty="0">
              <a:solidFill>
                <a:schemeClr val="tx1"/>
              </a:solidFill>
            </a:endParaRPr>
          </a:p>
        </p:txBody>
      </p:sp>
    </p:spTree>
    <p:extLst>
      <p:ext uri="{BB962C8B-B14F-4D97-AF65-F5344CB8AC3E}">
        <p14:creationId xmlns:p14="http://schemas.microsoft.com/office/powerpoint/2010/main" val="369922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620000" cy="1143000"/>
          </a:xfrm>
        </p:spPr>
        <p:txBody>
          <a:bodyPr>
            <a:noAutofit/>
          </a:bodyPr>
          <a:lstStyle/>
          <a:p>
            <a:r>
              <a:rPr lang="en-US" sz="3600" dirty="0" smtClean="0"/>
              <a:t>TBL is </a:t>
            </a:r>
            <a:r>
              <a:rPr lang="en-US" sz="3600" dirty="0" smtClean="0"/>
              <a:t>a comprehensive course planning and active </a:t>
            </a:r>
            <a:r>
              <a:rPr lang="en-US" sz="3600" dirty="0" smtClean="0"/>
              <a:t>learning strategy that</a:t>
            </a:r>
            <a:br>
              <a:rPr lang="en-US" sz="3600" dirty="0" smtClean="0"/>
            </a:br>
            <a:r>
              <a:rPr lang="en-US" sz="3600" dirty="0" smtClean="0"/>
              <a:t>helps students:</a:t>
            </a:r>
            <a:endParaRPr lang="en-US" sz="3600" dirty="0"/>
          </a:p>
        </p:txBody>
      </p:sp>
      <p:sp>
        <p:nvSpPr>
          <p:cNvPr id="3" name="Content Placeholder 2"/>
          <p:cNvSpPr>
            <a:spLocks noGrp="1"/>
          </p:cNvSpPr>
          <p:nvPr>
            <p:ph idx="1"/>
          </p:nvPr>
        </p:nvSpPr>
        <p:spPr>
          <a:xfrm>
            <a:off x="457200" y="2362200"/>
            <a:ext cx="7620000" cy="4038600"/>
          </a:xfrm>
        </p:spPr>
        <p:txBody>
          <a:bodyPr>
            <a:normAutofit/>
          </a:bodyPr>
          <a:lstStyle/>
          <a:p>
            <a:pPr marL="0" indent="0">
              <a:buNone/>
            </a:pPr>
            <a:r>
              <a:rPr lang="en-US" dirty="0" smtClean="0"/>
              <a:t>1</a:t>
            </a:r>
            <a:r>
              <a:rPr lang="en-US" dirty="0"/>
              <a:t>. develop critical thinking &amp; problem solving skills</a:t>
            </a:r>
          </a:p>
          <a:p>
            <a:pPr marL="0" indent="0">
              <a:buNone/>
            </a:pPr>
            <a:r>
              <a:rPr lang="en-US" dirty="0"/>
              <a:t>2. practice defending recommendations</a:t>
            </a:r>
          </a:p>
          <a:p>
            <a:pPr marL="0" indent="0">
              <a:buNone/>
            </a:pPr>
            <a:r>
              <a:rPr lang="en-US" dirty="0"/>
              <a:t>3. develop teamwork skills</a:t>
            </a:r>
          </a:p>
          <a:p>
            <a:pPr marL="0" indent="0">
              <a:buNone/>
            </a:pPr>
            <a:r>
              <a:rPr lang="en-US" dirty="0"/>
              <a:t>4. integrate material across courses</a:t>
            </a:r>
          </a:p>
          <a:p>
            <a:pPr marL="0" indent="0">
              <a:buNone/>
            </a:pPr>
            <a:r>
              <a:rPr lang="en-US" dirty="0"/>
              <a:t>5. understand the ambiguity of practice</a:t>
            </a:r>
          </a:p>
          <a:p>
            <a:pPr marL="0" indent="0">
              <a:buNone/>
            </a:pPr>
            <a:r>
              <a:rPr lang="en-US" dirty="0"/>
              <a:t>6. self-assess their own learning</a:t>
            </a:r>
          </a:p>
        </p:txBody>
      </p:sp>
    </p:spTree>
    <p:extLst>
      <p:ext uri="{BB962C8B-B14F-4D97-AF65-F5344CB8AC3E}">
        <p14:creationId xmlns:p14="http://schemas.microsoft.com/office/powerpoint/2010/main" val="72416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85800"/>
            <a:ext cx="7772400" cy="1470025"/>
          </a:xfrm>
        </p:spPr>
        <p:txBody>
          <a:bodyPr/>
          <a:lstStyle/>
          <a:p>
            <a:r>
              <a:rPr lang="en-US" sz="4400" dirty="0" smtClean="0"/>
              <a:t>TBL </a:t>
            </a:r>
            <a:r>
              <a:rPr lang="en-US" sz="4400" dirty="0" smtClean="0"/>
              <a:t>has been described as “</a:t>
            </a:r>
            <a:r>
              <a:rPr lang="en-US" sz="4400" dirty="0" smtClean="0"/>
              <a:t>Group </a:t>
            </a:r>
            <a:r>
              <a:rPr lang="en-US" sz="4400" dirty="0" smtClean="0"/>
              <a:t>Work on </a:t>
            </a:r>
            <a:r>
              <a:rPr lang="en-US" sz="4400" dirty="0" smtClean="0"/>
              <a:t>Steroids”</a:t>
            </a:r>
            <a:endParaRPr lang="en-US" sz="4400" dirty="0"/>
          </a:p>
        </p:txBody>
      </p:sp>
      <p:sp>
        <p:nvSpPr>
          <p:cNvPr id="5" name="Subtitle 4"/>
          <p:cNvSpPr>
            <a:spLocks noGrp="1"/>
          </p:cNvSpPr>
          <p:nvPr>
            <p:ph type="subTitle" idx="1"/>
          </p:nvPr>
        </p:nvSpPr>
        <p:spPr>
          <a:xfrm>
            <a:off x="685800" y="2438400"/>
            <a:ext cx="7924800" cy="3200400"/>
          </a:xfrm>
        </p:spPr>
        <p:txBody>
          <a:bodyPr>
            <a:normAutofit/>
          </a:bodyPr>
          <a:lstStyle/>
          <a:p>
            <a:pPr marL="342900" indent="-342900">
              <a:buFont typeface="Arial" pitchFamily="34" charset="0"/>
              <a:buChar char="•"/>
            </a:pPr>
            <a:r>
              <a:rPr lang="en-US" dirty="0" smtClean="0">
                <a:solidFill>
                  <a:schemeClr val="tx1"/>
                </a:solidFill>
              </a:rPr>
              <a:t>Entire course is divided into units.</a:t>
            </a:r>
          </a:p>
          <a:p>
            <a:pPr marL="342900" indent="-342900">
              <a:buFont typeface="Arial" pitchFamily="34" charset="0"/>
              <a:buChar char="•"/>
            </a:pPr>
            <a:r>
              <a:rPr lang="en-US" dirty="0" smtClean="0">
                <a:solidFill>
                  <a:schemeClr val="tx1"/>
                </a:solidFill>
              </a:rPr>
              <a:t>Each unit is taught using a three-phase process of preparation, readiness assessment, and application.</a:t>
            </a:r>
          </a:p>
          <a:p>
            <a:pPr marL="342900" indent="-342900">
              <a:buFont typeface="Arial" pitchFamily="34" charset="0"/>
              <a:buChar char="•"/>
            </a:pPr>
            <a:r>
              <a:rPr lang="en-US" dirty="0" smtClean="0">
                <a:solidFill>
                  <a:schemeClr val="tx1"/>
                </a:solidFill>
              </a:rPr>
              <a:t>70</a:t>
            </a:r>
            <a:r>
              <a:rPr lang="en-US" dirty="0" smtClean="0">
                <a:solidFill>
                  <a:schemeClr val="tx1"/>
                </a:solidFill>
              </a:rPr>
              <a:t>% of </a:t>
            </a:r>
            <a:r>
              <a:rPr lang="en-US" dirty="0" smtClean="0">
                <a:solidFill>
                  <a:schemeClr val="tx1"/>
                </a:solidFill>
              </a:rPr>
              <a:t>student time during class </a:t>
            </a:r>
            <a:r>
              <a:rPr lang="en-US" dirty="0" smtClean="0">
                <a:solidFill>
                  <a:schemeClr val="tx1"/>
                </a:solidFill>
              </a:rPr>
              <a:t>is spent </a:t>
            </a:r>
            <a:r>
              <a:rPr lang="en-US" dirty="0" smtClean="0">
                <a:solidFill>
                  <a:schemeClr val="tx1"/>
                </a:solidFill>
              </a:rPr>
              <a:t>working in stable </a:t>
            </a:r>
            <a:r>
              <a:rPr lang="en-US" dirty="0" smtClean="0">
                <a:solidFill>
                  <a:schemeClr val="tx1"/>
                </a:solidFill>
              </a:rPr>
              <a:t>self-regulating groups</a:t>
            </a:r>
            <a:endParaRPr lang="en-US" dirty="0"/>
          </a:p>
        </p:txBody>
      </p:sp>
    </p:spTree>
    <p:extLst>
      <p:ext uri="{BB962C8B-B14F-4D97-AF65-F5344CB8AC3E}">
        <p14:creationId xmlns:p14="http://schemas.microsoft.com/office/powerpoint/2010/main" val="1684706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05000" y="304800"/>
            <a:ext cx="5319726" cy="707886"/>
          </a:xfrm>
          <a:prstGeom prst="rect">
            <a:avLst/>
          </a:prstGeom>
        </p:spPr>
        <p:txBody>
          <a:bodyPr wrap="none">
            <a:spAutoFit/>
          </a:bodyPr>
          <a:lstStyle/>
          <a:p>
            <a:pPr algn="ctr"/>
            <a:r>
              <a:rPr lang="en-US" sz="4000" b="1" dirty="0"/>
              <a:t>The Three Phases of TBL</a:t>
            </a:r>
            <a:endParaRPr lang="en-US" sz="4000" dirty="0"/>
          </a:p>
        </p:txBody>
      </p:sp>
      <p:graphicFrame>
        <p:nvGraphicFramePr>
          <p:cNvPr id="6" name="Table 5"/>
          <p:cNvGraphicFramePr>
            <a:graphicFrameLocks noGrp="1"/>
          </p:cNvGraphicFramePr>
          <p:nvPr>
            <p:extLst>
              <p:ext uri="{D42A27DB-BD31-4B8C-83A1-F6EECF244321}">
                <p14:modId xmlns:p14="http://schemas.microsoft.com/office/powerpoint/2010/main" val="2752702248"/>
              </p:ext>
            </p:extLst>
          </p:nvPr>
        </p:nvGraphicFramePr>
        <p:xfrm>
          <a:off x="450063" y="1371600"/>
          <a:ext cx="7855737" cy="4352483"/>
        </p:xfrm>
        <a:graphic>
          <a:graphicData uri="http://schemas.openxmlformats.org/drawingml/2006/table">
            <a:tbl>
              <a:tblPr firstRow="1" firstCol="1" bandRow="1">
                <a:tableStyleId>{5C22544A-7EE6-4342-B048-85BDC9FD1C3A}</a:tableStyleId>
              </a:tblPr>
              <a:tblGrid>
                <a:gridCol w="2445537"/>
                <a:gridCol w="2667000"/>
                <a:gridCol w="2743200"/>
              </a:tblGrid>
              <a:tr h="383360">
                <a:tc>
                  <a:txBody>
                    <a:bodyPr/>
                    <a:lstStyle/>
                    <a:p>
                      <a:pPr marL="0" marR="0">
                        <a:lnSpc>
                          <a:spcPct val="115000"/>
                        </a:lnSpc>
                        <a:spcBef>
                          <a:spcPts val="0"/>
                        </a:spcBef>
                        <a:spcAft>
                          <a:spcPts val="0"/>
                        </a:spcAft>
                      </a:pPr>
                      <a:r>
                        <a:rPr lang="en-US" sz="2400" dirty="0">
                          <a:effectLst/>
                        </a:rPr>
                        <a:t>Phase 1</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Phase 2</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Phase 3</a:t>
                      </a:r>
                      <a:endParaRPr lang="en-US" sz="2400">
                        <a:effectLst/>
                        <a:latin typeface="Calibri"/>
                        <a:ea typeface="Calibri"/>
                        <a:cs typeface="Times New Roman"/>
                      </a:endParaRPr>
                    </a:p>
                  </a:txBody>
                  <a:tcPr marL="68580" marR="68580" marT="0" marB="0"/>
                </a:tc>
              </a:tr>
              <a:tr h="1605220">
                <a:tc>
                  <a:txBody>
                    <a:bodyPr/>
                    <a:lstStyle/>
                    <a:p>
                      <a:pPr marL="0" marR="0">
                        <a:lnSpc>
                          <a:spcPct val="115000"/>
                        </a:lnSpc>
                        <a:spcBef>
                          <a:spcPts val="0"/>
                        </a:spcBef>
                        <a:spcAft>
                          <a:spcPts val="0"/>
                        </a:spcAft>
                      </a:pPr>
                      <a:r>
                        <a:rPr lang="en-US" sz="2400" dirty="0">
                          <a:effectLst/>
                        </a:rPr>
                        <a:t>Pre-Class preparation Individual and Team</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Individual and Team Readiness Assurance Test</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Application of Content to </a:t>
                      </a:r>
                      <a:r>
                        <a:rPr lang="en-US" sz="2400" dirty="0" smtClean="0">
                          <a:effectLst/>
                        </a:rPr>
                        <a:t>Practice Problems</a:t>
                      </a:r>
                    </a:p>
                  </a:txBody>
                  <a:tcPr marL="68580" marR="68580" marT="0" marB="0"/>
                </a:tc>
              </a:tr>
              <a:tr h="383360">
                <a:tc>
                  <a:txBody>
                    <a:bodyPr/>
                    <a:lstStyle/>
                    <a:p>
                      <a:pPr marL="0" marR="0">
                        <a:lnSpc>
                          <a:spcPct val="115000"/>
                        </a:lnSpc>
                        <a:spcBef>
                          <a:spcPts val="0"/>
                        </a:spcBef>
                        <a:spcAft>
                          <a:spcPts val="0"/>
                        </a:spcAft>
                      </a:pPr>
                      <a:r>
                        <a:rPr lang="en-US" sz="2400">
                          <a:effectLst/>
                        </a:rPr>
                        <a:t>Prior to Class</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During Class</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During Class</a:t>
                      </a:r>
                      <a:endParaRPr lang="en-US" sz="2400" dirty="0">
                        <a:effectLst/>
                        <a:latin typeface="Calibri"/>
                        <a:ea typeface="Calibri"/>
                        <a:cs typeface="Times New Roman"/>
                      </a:endParaRPr>
                    </a:p>
                  </a:txBody>
                  <a:tcPr marL="68580" marR="68580" marT="0" marB="0"/>
                </a:tc>
              </a:tr>
              <a:tr h="383360">
                <a:tc>
                  <a:txBody>
                    <a:bodyPr/>
                    <a:lstStyle/>
                    <a:p>
                      <a:pPr marL="0" marR="0">
                        <a:lnSpc>
                          <a:spcPct val="115000"/>
                        </a:lnSpc>
                        <a:spcBef>
                          <a:spcPts val="0"/>
                        </a:spcBef>
                        <a:spcAft>
                          <a:spcPts val="0"/>
                        </a:spcAft>
                      </a:pPr>
                      <a:r>
                        <a:rPr lang="en-US" sz="2400" dirty="0">
                          <a:effectLst/>
                        </a:rPr>
                        <a:t>Individual</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Individual &amp; Team</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Team</a:t>
                      </a:r>
                      <a:endParaRPr lang="en-US" sz="2400" dirty="0">
                        <a:effectLst/>
                        <a:latin typeface="Calibri"/>
                        <a:ea typeface="Calibri"/>
                        <a:cs typeface="Times New Roman"/>
                      </a:endParaRPr>
                    </a:p>
                  </a:txBody>
                  <a:tcPr marL="68580" marR="68580" marT="0" marB="0"/>
                </a:tc>
              </a:tr>
              <a:tr h="1506919">
                <a:tc>
                  <a:txBody>
                    <a:bodyPr/>
                    <a:lstStyle/>
                    <a:p>
                      <a:pPr marL="0" marR="0">
                        <a:lnSpc>
                          <a:spcPct val="115000"/>
                        </a:lnSpc>
                        <a:spcBef>
                          <a:spcPts val="0"/>
                        </a:spcBef>
                        <a:spcAft>
                          <a:spcPts val="0"/>
                        </a:spcAft>
                      </a:pPr>
                      <a:r>
                        <a:rPr lang="en-US" sz="2400" dirty="0">
                          <a:effectLst/>
                        </a:rPr>
                        <a:t>2 – 3 days time </a:t>
                      </a:r>
                      <a:r>
                        <a:rPr lang="en-US" sz="2400" dirty="0" smtClean="0">
                          <a:effectLst/>
                        </a:rPr>
                        <a:t>for review</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smtClean="0">
                          <a:effectLst/>
                        </a:rPr>
                        <a:t>50-75 minutes</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smtClean="0">
                          <a:effectLst/>
                        </a:rPr>
                        <a:t>2 to 6 classes</a:t>
                      </a:r>
                      <a:endParaRPr lang="en-US" sz="2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71391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Essentials </a:t>
            </a:r>
            <a:r>
              <a:rPr lang="en-US" dirty="0" smtClean="0"/>
              <a:t>Elements of </a:t>
            </a:r>
            <a:r>
              <a:rPr lang="en-US" dirty="0" smtClean="0"/>
              <a:t>TBL</a:t>
            </a:r>
            <a:endParaRPr lang="en-US" dirty="0"/>
          </a:p>
        </p:txBody>
      </p:sp>
      <p:sp>
        <p:nvSpPr>
          <p:cNvPr id="3" name="Content Placeholder 2"/>
          <p:cNvSpPr>
            <a:spLocks noGrp="1"/>
          </p:cNvSpPr>
          <p:nvPr>
            <p:ph idx="1"/>
          </p:nvPr>
        </p:nvSpPr>
        <p:spPr/>
        <p:txBody>
          <a:bodyPr>
            <a:normAutofit/>
          </a:bodyPr>
          <a:lstStyle/>
          <a:p>
            <a:r>
              <a:rPr lang="en-US" sz="2800" dirty="0" smtClean="0"/>
              <a:t>Properly formed &amp; managed groups</a:t>
            </a:r>
          </a:p>
          <a:p>
            <a:r>
              <a:rPr lang="en-US" sz="2800" dirty="0" smtClean="0"/>
              <a:t>Individual and team accountability</a:t>
            </a:r>
          </a:p>
          <a:p>
            <a:r>
              <a:rPr lang="en-US" sz="2800" dirty="0" smtClean="0"/>
              <a:t>Frequent immediate feedback</a:t>
            </a:r>
          </a:p>
          <a:p>
            <a:r>
              <a:rPr lang="en-US" sz="2800" dirty="0" smtClean="0"/>
              <a:t>Assignments that promote both learning and team formation</a:t>
            </a:r>
          </a:p>
          <a:p>
            <a:endParaRPr lang="en-US" sz="2800" dirty="0"/>
          </a:p>
        </p:txBody>
      </p:sp>
    </p:spTree>
    <p:extLst>
      <p:ext uri="{BB962C8B-B14F-4D97-AF65-F5344CB8AC3E}">
        <p14:creationId xmlns:p14="http://schemas.microsoft.com/office/powerpoint/2010/main" val="2693367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92</TotalTime>
  <Words>1816</Words>
  <Application>Microsoft Office PowerPoint</Application>
  <PresentationFormat>On-screen Show (4:3)</PresentationFormat>
  <Paragraphs>203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Adjacency</vt:lpstr>
      <vt:lpstr>Team-Based Learning in Professional Responsibility</vt:lpstr>
      <vt:lpstr>Goals of this Session</vt:lpstr>
      <vt:lpstr>What we will do</vt:lpstr>
      <vt:lpstr>Ground Rules</vt:lpstr>
      <vt:lpstr>A Brief Lecture on Team-Based Learning</vt:lpstr>
      <vt:lpstr>TBL is a comprehensive course planning and active learning strategy that helps students:</vt:lpstr>
      <vt:lpstr>TBL has been described as “Group Work on Steroids”</vt:lpstr>
      <vt:lpstr>PowerPoint Presentation</vt:lpstr>
      <vt:lpstr>Essentials Elements of TBL</vt:lpstr>
      <vt:lpstr>Properly Formed &amp; Managed Groups</vt:lpstr>
      <vt:lpstr>STAND UP AND BE COUNTED!</vt:lpstr>
      <vt:lpstr>NOTICE</vt:lpstr>
      <vt:lpstr>Individual and Team Accountability</vt:lpstr>
      <vt:lpstr>Phase One of Readiness Assurance – Teaching the Students Before Class</vt:lpstr>
      <vt:lpstr>Phase 2 - Readiness Assurance Tests (RATs)</vt:lpstr>
      <vt:lpstr>Demonstration of IRAT - TRAT</vt:lpstr>
      <vt:lpstr>Scoring your Quiz</vt:lpstr>
      <vt:lpstr>Reporting Back on Team RAT scores</vt:lpstr>
      <vt:lpstr>Appeal Incorrect Answers</vt:lpstr>
      <vt:lpstr>Notice</vt:lpstr>
      <vt:lpstr>Phase Three:  Example of Application Problem Discussion</vt:lpstr>
      <vt:lpstr>Choose and Defend</vt:lpstr>
      <vt:lpstr>Report</vt:lpstr>
      <vt:lpstr>Selecting the “right” answer</vt:lpstr>
      <vt:lpstr>Notice</vt:lpstr>
      <vt:lpstr>Structure of Phase 3</vt:lpstr>
      <vt:lpstr>Problem discussions</vt:lpstr>
      <vt:lpstr>Peer Evaluations</vt:lpstr>
      <vt:lpstr>Demonstration of a Formative Peer Evaluation Process</vt:lpstr>
      <vt:lpstr>How to make it work</vt:lpstr>
      <vt:lpstr>Revisiting the Essentials of TBL</vt:lpstr>
      <vt:lpstr>TBL Addresses Common Reasons Students Hate Group Work!</vt:lpstr>
      <vt:lpstr>Faculty Role in TBL</vt:lpstr>
      <vt:lpstr>Categories of Grading Factors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Based Learning in Professional Responsibility</dc:title>
  <dc:creator>barb</dc:creator>
  <cp:lastModifiedBy>barb</cp:lastModifiedBy>
  <cp:revision>9</cp:revision>
  <dcterms:created xsi:type="dcterms:W3CDTF">2012-06-24T21:30:20Z</dcterms:created>
  <dcterms:modified xsi:type="dcterms:W3CDTF">2012-07-14T18:33:30Z</dcterms:modified>
</cp:coreProperties>
</file>