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47"/>
  </p:notesMasterIdLst>
  <p:handoutMasterIdLst>
    <p:handoutMasterId r:id="rId48"/>
  </p:handoutMasterIdLst>
  <p:sldIdLst>
    <p:sldId id="300" r:id="rId2"/>
    <p:sldId id="257" r:id="rId3"/>
    <p:sldId id="259" r:id="rId4"/>
    <p:sldId id="315" r:id="rId5"/>
    <p:sldId id="366" r:id="rId6"/>
    <p:sldId id="367" r:id="rId7"/>
    <p:sldId id="325" r:id="rId8"/>
    <p:sldId id="336" r:id="rId9"/>
    <p:sldId id="362" r:id="rId10"/>
    <p:sldId id="327" r:id="rId11"/>
    <p:sldId id="328" r:id="rId12"/>
    <p:sldId id="329" r:id="rId13"/>
    <p:sldId id="330" r:id="rId14"/>
    <p:sldId id="331" r:id="rId15"/>
    <p:sldId id="337" r:id="rId16"/>
    <p:sldId id="332" r:id="rId17"/>
    <p:sldId id="289" r:id="rId18"/>
    <p:sldId id="291" r:id="rId19"/>
    <p:sldId id="292" r:id="rId20"/>
    <p:sldId id="293" r:id="rId21"/>
    <p:sldId id="294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63" r:id="rId33"/>
    <p:sldId id="351" r:id="rId34"/>
    <p:sldId id="364" r:id="rId35"/>
    <p:sldId id="352" r:id="rId36"/>
    <p:sldId id="365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00" autoAdjust="0"/>
  </p:normalViewPr>
  <p:slideViewPr>
    <p:cSldViewPr snapToGrid="0" snapToObjects="1">
      <p:cViewPr varScale="1">
        <p:scale>
          <a:sx n="98" d="100"/>
          <a:sy n="98" d="100"/>
        </p:scale>
        <p:origin x="-3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DD043-2895-7748-9FDB-025ECA047471}" type="datetimeFigureOut">
              <a:rPr lang="en-US" smtClean="0"/>
              <a:t>2014/07/10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265AF-9AF1-BC43-B6EF-8AAD4FB2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2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3D67-D684-654D-A092-EFFF3E29B02C}" type="datetimeFigureOut">
              <a:rPr lang="en-US" smtClean="0"/>
              <a:t>2014/07/10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54F8-1D63-9944-9E0B-40F2CB5A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60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54F8-1D63-9944-9E0B-40F2CB5AB8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2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54F8-1D63-9944-9E0B-40F2CB5AB8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2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54F8-1D63-9944-9E0B-40F2CB5AB83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2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D378-3E30-2541-80E8-4AC674B4205E}" type="datetime1">
              <a:rPr lang="en-US" smtClean="0"/>
              <a:t>2014/07/10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E3F-37B3-9142-8946-811FD44276D1}" type="datetime1">
              <a:rPr lang="en-US" smtClean="0"/>
              <a:t>2014/07/10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EEFF-F69D-6147-874B-9A8F3299B9B5}" type="datetime1">
              <a:rPr lang="en-US" smtClean="0"/>
              <a:t>2014/07/10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74E5-EEF2-AD49-AD2B-605A10128C11}" type="datetime1">
              <a:rPr lang="en-US" smtClean="0"/>
              <a:t>2014/07/10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7C0B-A7F5-364F-8FE5-22AFD7F768FF}" type="datetime1">
              <a:rPr lang="en-US" smtClean="0"/>
              <a:t>2014/07/10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42BA-CC4F-824F-921B-D93EAF8D7BB9}" type="datetime1">
              <a:rPr lang="en-US" smtClean="0"/>
              <a:t>2014/07/10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55D6-0649-5A49-B420-EC3214551A25}" type="datetime1">
              <a:rPr lang="en-US" smtClean="0"/>
              <a:t>2014/07/10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7200-99CA-9547-B9AF-16F501B72E0C}" type="datetime1">
              <a:rPr lang="en-US" smtClean="0"/>
              <a:t>2014/07/10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6D8-EE50-D44C-904E-9B64FDAC6B70}" type="datetime1">
              <a:rPr lang="en-US" smtClean="0"/>
              <a:t>2014/07/10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712D-528E-5E4A-BF99-E7B6C52FBAE5}" type="datetime1">
              <a:rPr lang="en-US" smtClean="0"/>
              <a:t>2014/07/10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7-1349-0044-8DE4-420B1A34879D}" type="datetime1">
              <a:rPr lang="en-US" smtClean="0"/>
              <a:t>2014/07/10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74BD-1C33-684C-8813-CFA34B594DEB}" type="datetime1">
              <a:rPr lang="en-US" smtClean="0"/>
              <a:t>2014/07/10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810C-0B1E-E64E-B3E4-6B46A7102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americanbar.org/content/dam/aba/administrative/professional_responsibility/2013_conference_schedule.authcheckdam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mericanbar.org/content/dam/aba/administrative/professional_responsibility/2013_conference_schedule.authcheckdam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23396"/>
          </a:xfrm>
        </p:spPr>
        <p:txBody>
          <a:bodyPr>
            <a:normAutofit/>
          </a:bodyPr>
          <a:lstStyle/>
          <a:p>
            <a:r>
              <a:rPr lang="en-US" sz="4800" dirty="0"/>
              <a:t>Federal Preemption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under </a:t>
            </a:r>
            <a:br>
              <a:rPr lang="en-US" sz="4800" dirty="0" smtClean="0"/>
            </a:br>
            <a:r>
              <a:rPr lang="en-US" sz="4800" dirty="0" smtClean="0"/>
              <a:t>Dodd</a:t>
            </a:r>
            <a:r>
              <a:rPr lang="en-US" sz="4800" dirty="0"/>
              <a:t>-Frank’s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Whistleblower </a:t>
            </a:r>
            <a:r>
              <a:rPr lang="en-US" sz="4800" dirty="0"/>
              <a:t>Award Program</a:t>
            </a:r>
            <a:r>
              <a:rPr lang="en-US" sz="4800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65" y="3976888"/>
            <a:ext cx="8821391" cy="286745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Kathleen </a:t>
            </a:r>
            <a:r>
              <a:rPr lang="en-US" sz="3600" dirty="0" smtClean="0">
                <a:solidFill>
                  <a:schemeClr val="tx1"/>
                </a:solidFill>
              </a:rPr>
              <a:t>Clark</a:t>
            </a:r>
          </a:p>
          <a:p>
            <a:r>
              <a:rPr lang="en-US" sz="2000" dirty="0" smtClean="0"/>
              <a:t>Washington University in St Louis</a:t>
            </a: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International Legal Ethics Conference (ILEC-VI)</a:t>
            </a:r>
            <a:endParaRPr lang="en-US" sz="2400" dirty="0" smtClean="0"/>
          </a:p>
          <a:p>
            <a:r>
              <a:rPr lang="en-US" sz="1800" dirty="0" smtClean="0">
                <a:effectLst/>
              </a:rPr>
              <a:t> </a:t>
            </a:r>
            <a:r>
              <a:rPr lang="en-US" sz="1800" dirty="0" smtClean="0"/>
              <a:t>London</a:t>
            </a:r>
            <a:endParaRPr lang="en-US" sz="1800" dirty="0"/>
          </a:p>
          <a:p>
            <a:r>
              <a:rPr lang="en-US" sz="1800" dirty="0"/>
              <a:t>1</a:t>
            </a:r>
            <a:r>
              <a:rPr lang="en-US" sz="1800" dirty="0" smtClean="0"/>
              <a:t>0 June 2014</a:t>
            </a:r>
            <a:r>
              <a:rPr lang="en-US" sz="1800" dirty="0" smtClean="0">
                <a:effectLst/>
              </a:rPr>
              <a:t> </a:t>
            </a:r>
            <a:endParaRPr lang="en-US" sz="1800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6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3108" y="109236"/>
            <a:ext cx="8616560" cy="6444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05" y="-379157"/>
            <a:ext cx="8111900" cy="1050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0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SEC sanctions </a:t>
            </a:r>
            <a:r>
              <a:rPr lang="en-US" sz="5400" dirty="0" smtClean="0">
                <a:solidFill>
                  <a:schemeClr val="tx1"/>
                </a:solidFill>
              </a:rPr>
              <a:t>&gt;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$ 1 million</a:t>
            </a: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/>
              <a:t>“Notices of Covered Action”</a:t>
            </a:r>
            <a:r>
              <a:rPr lang="en-US" sz="5400" dirty="0"/>
              <a:t> </a:t>
            </a:r>
            <a:endParaRPr lang="en-US" sz="5400" dirty="0" smtClean="0"/>
          </a:p>
          <a:p>
            <a:pPr lvl="0"/>
            <a:endParaRPr lang="en-US" sz="5400" dirty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90 days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0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925" y="109235"/>
            <a:ext cx="7442068" cy="691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9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6000" dirty="0" smtClean="0">
                <a:solidFill>
                  <a:schemeClr val="tx1"/>
                </a:solidFill>
              </a:rPr>
              <a:t>3000 tips /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year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3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1240"/>
            <a:ext cx="9144000" cy="619921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067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6000" dirty="0" smtClean="0">
                <a:solidFill>
                  <a:schemeClr val="tx1"/>
                </a:solidFill>
              </a:rPr>
              <a:t>6 awards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sz="6000" dirty="0">
                <a:solidFill>
                  <a:schemeClr val="tx1"/>
                </a:solidFill>
              </a:rPr>
              <a:t>l</a:t>
            </a:r>
            <a:r>
              <a:rPr lang="en-US" sz="6000" dirty="0" smtClean="0">
                <a:solidFill>
                  <a:schemeClr val="tx1"/>
                </a:solidFill>
              </a:rPr>
              <a:t>argest: $14 million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0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6000" dirty="0" smtClean="0">
                <a:solidFill>
                  <a:schemeClr val="tx1"/>
                </a:solidFill>
              </a:rPr>
              <a:t>Can lawyers 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take advantage 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of these 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whistleblower awards 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?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u="sng" dirty="0" smtClean="0">
                <a:solidFill>
                  <a:schemeClr val="tx1"/>
                </a:solidFill>
              </a:rPr>
              <a:t>Dodd-Frank</a:t>
            </a: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>
                <a:solidFill>
                  <a:srgbClr val="FF0000"/>
                </a:solidFill>
              </a:rPr>
              <a:t>s</a:t>
            </a:r>
            <a:r>
              <a:rPr lang="en-US" sz="5400" dirty="0" smtClean="0">
                <a:solidFill>
                  <a:srgbClr val="FF0000"/>
                </a:solidFill>
              </a:rPr>
              <a:t>tatutory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s</a:t>
            </a:r>
            <a:r>
              <a:rPr lang="en-US" sz="5400" dirty="0" smtClean="0">
                <a:solidFill>
                  <a:schemeClr val="tx1"/>
                </a:solidFill>
              </a:rPr>
              <a:t>ilence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r</a:t>
            </a:r>
            <a:r>
              <a:rPr lang="en-US" sz="5400" dirty="0" smtClean="0">
                <a:solidFill>
                  <a:schemeClr val="tx1"/>
                </a:solidFill>
              </a:rPr>
              <a:t>e: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lawyers</a:t>
            </a:r>
          </a:p>
        </p:txBody>
      </p:sp>
    </p:spTree>
    <p:extLst>
      <p:ext uri="{BB962C8B-B14F-4D97-AF65-F5344CB8AC3E}">
        <p14:creationId xmlns:p14="http://schemas.microsoft.com/office/powerpoint/2010/main" val="365283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u="sng" dirty="0" smtClean="0">
                <a:solidFill>
                  <a:schemeClr val="tx1"/>
                </a:solidFill>
              </a:rPr>
              <a:t>Dodd-Frank</a:t>
            </a: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rgbClr val="FF0000"/>
                </a:solidFill>
              </a:rPr>
              <a:t>SEC</a:t>
            </a:r>
          </a:p>
          <a:p>
            <a:pPr lvl="0"/>
            <a:r>
              <a:rPr lang="en-US" sz="5400" dirty="0" smtClean="0">
                <a:solidFill>
                  <a:srgbClr val="FF0000"/>
                </a:solidFill>
              </a:rPr>
              <a:t>regulations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r</a:t>
            </a:r>
            <a:r>
              <a:rPr lang="en-US" sz="5400" dirty="0" smtClean="0">
                <a:solidFill>
                  <a:schemeClr val="tx1"/>
                </a:solidFill>
              </a:rPr>
              <a:t>e: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lawyers</a:t>
            </a:r>
          </a:p>
        </p:txBody>
      </p:sp>
    </p:spTree>
    <p:extLst>
      <p:ext uri="{BB962C8B-B14F-4D97-AF65-F5344CB8AC3E}">
        <p14:creationId xmlns:p14="http://schemas.microsoft.com/office/powerpoint/2010/main" val="61108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818" y="109236"/>
            <a:ext cx="837785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u="sng" dirty="0" smtClean="0">
                <a:solidFill>
                  <a:schemeClr val="tx1"/>
                </a:solidFill>
              </a:rPr>
              <a:t>Dodd-Frank SEC </a:t>
            </a:r>
            <a:r>
              <a:rPr lang="en-US" sz="5400" u="sng" dirty="0" err="1" smtClean="0">
                <a:solidFill>
                  <a:schemeClr val="tx1"/>
                </a:solidFill>
              </a:rPr>
              <a:t>regs</a:t>
            </a:r>
            <a:endParaRPr lang="en-US" sz="5400" u="sng" dirty="0" smtClean="0">
              <a:solidFill>
                <a:schemeClr val="tx1"/>
              </a:solidFill>
            </a:endParaRPr>
          </a:p>
          <a:p>
            <a:pPr lvl="0" algn="l">
              <a:spcBef>
                <a:spcPts val="0"/>
              </a:spcBef>
            </a:pPr>
            <a:endParaRPr lang="en-US" sz="4800" dirty="0" smtClean="0">
              <a:solidFill>
                <a:schemeClr val="tx1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4800" dirty="0" smtClean="0">
                <a:solidFill>
                  <a:schemeClr val="tx1"/>
                </a:solidFill>
              </a:rPr>
              <a:t>          Can’t </a:t>
            </a:r>
            <a:r>
              <a:rPr lang="en-US" sz="4800" dirty="0" smtClean="0">
                <a:solidFill>
                  <a:schemeClr val="tx1"/>
                </a:solidFill>
              </a:rPr>
              <a:t>use </a:t>
            </a:r>
            <a:r>
              <a:rPr lang="en-US" sz="4800" dirty="0" smtClean="0">
                <a:solidFill>
                  <a:schemeClr val="tx1"/>
                </a:solidFill>
              </a:rPr>
              <a:t>information:</a:t>
            </a:r>
            <a:endParaRPr lang="en-US" sz="4800" dirty="0" smtClean="0">
              <a:solidFill>
                <a:schemeClr val="tx1"/>
              </a:solidFill>
            </a:endParaRPr>
          </a:p>
          <a:p>
            <a:pPr lvl="0" algn="l">
              <a:spcBef>
                <a:spcPts val="0"/>
              </a:spcBef>
            </a:pPr>
            <a:endParaRPr lang="en-US" sz="4800" dirty="0" smtClean="0">
              <a:solidFill>
                <a:schemeClr val="tx1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n-US" sz="4800" dirty="0" smtClean="0">
                <a:solidFill>
                  <a:schemeClr val="tx1"/>
                </a:solidFill>
              </a:rPr>
              <a:t>-</a:t>
            </a:r>
            <a:r>
              <a:rPr lang="en-US" sz="4800" dirty="0" smtClean="0">
                <a:solidFill>
                  <a:schemeClr val="tx1"/>
                </a:solidFill>
              </a:rPr>
              <a:t>subject to A-C privilege or</a:t>
            </a:r>
          </a:p>
          <a:p>
            <a:pPr lvl="0" algn="l">
              <a:spcBef>
                <a:spcPts val="0"/>
              </a:spcBef>
            </a:pPr>
            <a:r>
              <a:rPr lang="en-US" sz="4800" dirty="0" smtClean="0">
                <a:solidFill>
                  <a:schemeClr val="tx1"/>
                </a:solidFill>
              </a:rPr>
              <a:t>-gained thru legal representation</a:t>
            </a:r>
          </a:p>
          <a:p>
            <a:pPr lvl="0" algn="l">
              <a:spcBef>
                <a:spcPts val="0"/>
              </a:spcBef>
            </a:pPr>
            <a:r>
              <a:rPr lang="en-US" sz="4800" dirty="0" smtClean="0">
                <a:solidFill>
                  <a:schemeClr val="tx1"/>
                </a:solidFill>
              </a:rPr>
              <a:t>         . . . </a:t>
            </a:r>
            <a:r>
              <a:rPr lang="en-US" sz="4800" i="1" dirty="0" smtClean="0">
                <a:solidFill>
                  <a:schemeClr val="tx1"/>
                </a:solidFill>
              </a:rPr>
              <a:t>unless</a:t>
            </a:r>
            <a:r>
              <a:rPr lang="en-US" sz="4800" dirty="0" smtClean="0">
                <a:solidFill>
                  <a:schemeClr val="tx1"/>
                </a:solidFill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31606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/>
              <a:t>Lawyer-Whistleblowers: Silence, Loyalty </a:t>
            </a:r>
            <a:r>
              <a:rPr lang="en-US" sz="4800" dirty="0" smtClean="0"/>
              <a:t>&amp; </a:t>
            </a:r>
            <a:br>
              <a:rPr lang="en-US" sz="4800" dirty="0" smtClean="0"/>
            </a:br>
            <a:r>
              <a:rPr lang="en-US" sz="4800" dirty="0" smtClean="0"/>
              <a:t>Federal Financial Rewards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3600" dirty="0" smtClean="0"/>
              <a:t>Kathleen Clark</a:t>
            </a:r>
            <a:br>
              <a:rPr lang="en-US" sz="3600" dirty="0" smtClean="0"/>
            </a:br>
            <a:r>
              <a:rPr lang="en-US" sz="3600" dirty="0" smtClean="0"/>
              <a:t>&amp; Nancy Moore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7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u="sng" dirty="0" smtClean="0">
                <a:solidFill>
                  <a:schemeClr val="tx1"/>
                </a:solidFill>
              </a:rPr>
              <a:t>Dodd-Frank SEC </a:t>
            </a:r>
            <a:r>
              <a:rPr lang="en-US" sz="5400" u="sng" dirty="0" err="1" smtClean="0">
                <a:solidFill>
                  <a:schemeClr val="tx1"/>
                </a:solidFill>
              </a:rPr>
              <a:t>regs</a:t>
            </a:r>
            <a:endParaRPr lang="en-US" sz="5400" u="sng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endParaRPr lang="en-US" sz="4800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4800" dirty="0" smtClean="0">
                <a:solidFill>
                  <a:schemeClr val="tx1"/>
                </a:solidFill>
              </a:rPr>
              <a:t>. . . </a:t>
            </a:r>
            <a:r>
              <a:rPr lang="en-US" sz="4800" i="1" dirty="0" smtClean="0">
                <a:solidFill>
                  <a:schemeClr val="tx1"/>
                </a:solidFill>
              </a:rPr>
              <a:t>unless</a:t>
            </a:r>
            <a:r>
              <a:rPr lang="en-US" sz="4800" dirty="0" smtClean="0">
                <a:solidFill>
                  <a:schemeClr val="tx1"/>
                </a:solidFill>
              </a:rPr>
              <a:t> permitted by:</a:t>
            </a:r>
          </a:p>
          <a:p>
            <a:pPr lvl="0" algn="l">
              <a:spcBef>
                <a:spcPts val="0"/>
              </a:spcBef>
            </a:pPr>
            <a:r>
              <a:rPr lang="en-US" sz="4400" dirty="0" smtClean="0">
                <a:solidFill>
                  <a:schemeClr val="tx1"/>
                </a:solidFill>
              </a:rPr>
              <a:t>   - applicable state professional rules</a:t>
            </a:r>
          </a:p>
          <a:p>
            <a:pPr lvl="0" algn="l">
              <a:spcBef>
                <a:spcPts val="0"/>
              </a:spcBef>
            </a:pPr>
            <a:r>
              <a:rPr lang="en-US" sz="4400" dirty="0" smtClean="0">
                <a:solidFill>
                  <a:schemeClr val="tx1"/>
                </a:solidFill>
              </a:rPr>
              <a:t>   - SEC SOX regulation</a:t>
            </a:r>
          </a:p>
          <a:p>
            <a:pPr lvl="0" algn="l">
              <a:spcBef>
                <a:spcPts val="0"/>
              </a:spcBef>
            </a:pPr>
            <a:r>
              <a:rPr lang="en-US" sz="4400" dirty="0" smtClean="0">
                <a:solidFill>
                  <a:schemeClr val="tx1"/>
                </a:solidFill>
              </a:rPr>
              <a:t>   - “otherwise”</a:t>
            </a:r>
          </a:p>
        </p:txBody>
      </p:sp>
    </p:spTree>
    <p:extLst>
      <p:ext uri="{BB962C8B-B14F-4D97-AF65-F5344CB8AC3E}">
        <p14:creationId xmlns:p14="http://schemas.microsoft.com/office/powerpoint/2010/main" val="2018877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Professional Rules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confidentiality </a:t>
            </a:r>
            <a:r>
              <a:rPr lang="en-US" sz="5400" dirty="0" smtClean="0">
                <a:solidFill>
                  <a:schemeClr val="tx1"/>
                </a:solidFill>
              </a:rPr>
              <a:t>exceptions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f</a:t>
            </a:r>
            <a:r>
              <a:rPr lang="en-US" sz="5400" dirty="0" smtClean="0">
                <a:solidFill>
                  <a:schemeClr val="tx1"/>
                </a:solidFill>
              </a:rPr>
              <a:t>or client </a:t>
            </a:r>
            <a:r>
              <a:rPr lang="en-US" sz="5400" dirty="0" smtClean="0">
                <a:solidFill>
                  <a:schemeClr val="tx1"/>
                </a:solidFill>
              </a:rPr>
              <a:t>fraud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v</a:t>
            </a:r>
            <a:r>
              <a:rPr lang="en-US" sz="5400" dirty="0" smtClean="0">
                <a:solidFill>
                  <a:schemeClr val="tx1"/>
                </a:solidFill>
              </a:rPr>
              <a:t>ary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</a:t>
            </a:r>
            <a:r>
              <a:rPr lang="en-US" sz="5400" dirty="0" smtClean="0">
                <a:solidFill>
                  <a:schemeClr val="tx1"/>
                </a:solidFill>
              </a:rPr>
              <a:t>tate-to-state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3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d</a:t>
            </a:r>
            <a:r>
              <a:rPr lang="en-US" sz="5400" dirty="0" smtClean="0">
                <a:solidFill>
                  <a:schemeClr val="tx1"/>
                </a:solidFill>
              </a:rPr>
              <a:t>isclose to: </a:t>
            </a:r>
          </a:p>
          <a:p>
            <a:pPr marL="685800" lvl="0" indent="-685800" algn="l">
              <a:buFont typeface="Arial"/>
              <a:buChar char="•"/>
            </a:pPr>
            <a:r>
              <a:rPr lang="en-US" sz="5400" dirty="0">
                <a:solidFill>
                  <a:schemeClr val="tx1"/>
                </a:solidFill>
              </a:rPr>
              <a:t>p</a:t>
            </a:r>
            <a:r>
              <a:rPr lang="en-US" sz="5400" dirty="0" smtClean="0">
                <a:solidFill>
                  <a:schemeClr val="tx1"/>
                </a:solidFill>
              </a:rPr>
              <a:t>revent </a:t>
            </a:r>
            <a:r>
              <a:rPr lang="en-US" sz="4000" dirty="0" smtClean="0">
                <a:solidFill>
                  <a:schemeClr val="tx1"/>
                </a:solidFill>
              </a:rPr>
              <a:t>material violations</a:t>
            </a:r>
          </a:p>
          <a:p>
            <a:pPr marL="685800" lvl="0" indent="-685800" algn="l">
              <a:buFont typeface="Arial"/>
              <a:buChar char="•"/>
            </a:pPr>
            <a:r>
              <a:rPr lang="en-US" sz="5400" dirty="0">
                <a:solidFill>
                  <a:schemeClr val="tx1"/>
                </a:solidFill>
              </a:rPr>
              <a:t>r</a:t>
            </a:r>
            <a:r>
              <a:rPr lang="en-US" sz="5400" dirty="0" smtClean="0">
                <a:solidFill>
                  <a:schemeClr val="tx1"/>
                </a:solidFill>
              </a:rPr>
              <a:t>ectify </a:t>
            </a:r>
            <a:r>
              <a:rPr lang="en-US" sz="4000" dirty="0" smtClean="0">
                <a:solidFill>
                  <a:schemeClr val="tx1"/>
                </a:solidFill>
              </a:rPr>
              <a:t>consequences of material violation – if lawyer’s services were used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99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confidentiality exceptions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broader 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t</a:t>
            </a:r>
            <a:r>
              <a:rPr lang="en-US" sz="5400" dirty="0" smtClean="0">
                <a:solidFill>
                  <a:schemeClr val="tx1"/>
                </a:solidFill>
              </a:rPr>
              <a:t>han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m</a:t>
            </a:r>
            <a:r>
              <a:rPr lang="en-US" sz="5400" dirty="0" smtClean="0">
                <a:solidFill>
                  <a:schemeClr val="tx1"/>
                </a:solidFill>
              </a:rPr>
              <a:t>ost </a:t>
            </a:r>
            <a:r>
              <a:rPr lang="en-US" sz="5400" dirty="0" smtClean="0">
                <a:solidFill>
                  <a:schemeClr val="tx1"/>
                </a:solidFill>
              </a:rPr>
              <a:t>states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6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asserts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federal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6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Supremacy Clause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laws of the United States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made in pursuance of Constitution shall be supreme law of the land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18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</a:rPr>
              <a:t>P</a:t>
            </a:r>
            <a:r>
              <a:rPr lang="en-US" sz="5400" dirty="0" smtClean="0">
                <a:solidFill>
                  <a:schemeClr val="tx1"/>
                </a:solidFill>
              </a:rPr>
              <a:t>reemption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Has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Congress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exercised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this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power?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7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express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19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implied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1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regulation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expressly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asserts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6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6000" dirty="0" smtClean="0">
                <a:solidFill>
                  <a:schemeClr val="tx1"/>
                </a:solidFill>
              </a:rPr>
              <a:t>3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Federal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Whistleblower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Reward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Statutes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3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implied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0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obstacle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or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frustration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7" y="109236"/>
            <a:ext cx="8720247" cy="6748764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5800" dirty="0">
                <a:solidFill>
                  <a:schemeClr val="tx1"/>
                </a:solidFill>
              </a:rPr>
              <a:t>§ </a:t>
            </a:r>
            <a:r>
              <a:rPr lang="en-US" sz="5800" dirty="0" smtClean="0">
                <a:solidFill>
                  <a:schemeClr val="tx1"/>
                </a:solidFill>
              </a:rPr>
              <a:t>307 of Sarbanes Oxley Act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required SEC 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to issue rules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minimum standards of professional conduct for attorneys</a:t>
            </a:r>
          </a:p>
          <a:p>
            <a:r>
              <a:rPr lang="en-US" sz="5400" i="1" u="sng" dirty="0">
                <a:solidFill>
                  <a:schemeClr val="bg1"/>
                </a:solidFill>
              </a:rPr>
              <a:t>i</a:t>
            </a:r>
            <a:r>
              <a:rPr lang="en-US" sz="5400" i="1" u="sng" dirty="0" smtClean="0">
                <a:solidFill>
                  <a:schemeClr val="bg1"/>
                </a:solidFill>
              </a:rPr>
              <a:t>ncluding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5400" dirty="0">
                <a:solidFill>
                  <a:schemeClr val="bg1"/>
                </a:solidFill>
              </a:rPr>
              <a:t>i</a:t>
            </a:r>
            <a:r>
              <a:rPr lang="en-US" sz="5400" dirty="0" smtClean="0">
                <a:solidFill>
                  <a:schemeClr val="bg1"/>
                </a:solidFill>
              </a:rPr>
              <a:t>nternal whistleblowing</a:t>
            </a:r>
          </a:p>
        </p:txBody>
      </p:sp>
    </p:spTree>
    <p:extLst>
      <p:ext uri="{BB962C8B-B14F-4D97-AF65-F5344CB8AC3E}">
        <p14:creationId xmlns:p14="http://schemas.microsoft.com/office/powerpoint/2010/main" val="159752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7" y="109236"/>
            <a:ext cx="8720247" cy="6748764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5800" dirty="0">
                <a:solidFill>
                  <a:schemeClr val="tx1"/>
                </a:solidFill>
              </a:rPr>
              <a:t>§ </a:t>
            </a:r>
            <a:r>
              <a:rPr lang="en-US" sz="5800" dirty="0" smtClean="0">
                <a:solidFill>
                  <a:schemeClr val="tx1"/>
                </a:solidFill>
              </a:rPr>
              <a:t>307 of Sarbanes Oxley Act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required SEC 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to issue rules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minimum standards of professional conduct for attorneys</a:t>
            </a:r>
          </a:p>
          <a:p>
            <a:r>
              <a:rPr lang="en-US" sz="5400" i="1" u="sng" dirty="0">
                <a:solidFill>
                  <a:schemeClr val="tx1"/>
                </a:solidFill>
              </a:rPr>
              <a:t>i</a:t>
            </a:r>
            <a:r>
              <a:rPr lang="en-US" sz="5400" i="1" u="sng" dirty="0" smtClean="0">
                <a:solidFill>
                  <a:schemeClr val="tx1"/>
                </a:solidFill>
              </a:rPr>
              <a:t>ncluding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5400" dirty="0">
                <a:solidFill>
                  <a:schemeClr val="tx1"/>
                </a:solidFill>
              </a:rPr>
              <a:t>i</a:t>
            </a:r>
            <a:r>
              <a:rPr lang="en-US" sz="5400" dirty="0" smtClean="0">
                <a:solidFill>
                  <a:schemeClr val="tx1"/>
                </a:solidFill>
              </a:rPr>
              <a:t>nternal whistleblowing</a:t>
            </a:r>
          </a:p>
        </p:txBody>
      </p:sp>
    </p:spTree>
    <p:extLst>
      <p:ext uri="{BB962C8B-B14F-4D97-AF65-F5344CB8AC3E}">
        <p14:creationId xmlns:p14="http://schemas.microsoft.com/office/powerpoint/2010/main" val="295774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r</a:t>
            </a:r>
            <a:r>
              <a:rPr lang="en-US" sz="4400" dirty="0" smtClean="0">
                <a:solidFill>
                  <a:schemeClr val="tx1"/>
                </a:solidFill>
              </a:rPr>
              <a:t>equires internal whistleblowing</a:t>
            </a:r>
          </a:p>
          <a:p>
            <a:pPr marL="685800" lvl="0" indent="-685800" algn="l">
              <a:buFont typeface="Arial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c</a:t>
            </a:r>
            <a:r>
              <a:rPr lang="en-US" sz="4400" dirty="0" smtClean="0">
                <a:solidFill>
                  <a:schemeClr val="tx1"/>
                </a:solidFill>
              </a:rPr>
              <a:t>reated additional confidentiality exceptions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asserts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conflict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preemption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1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748764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r</a:t>
            </a:r>
            <a:r>
              <a:rPr lang="en-US" sz="5400" dirty="0" smtClean="0">
                <a:solidFill>
                  <a:schemeClr val="tx1"/>
                </a:solidFill>
              </a:rPr>
              <a:t>esistance from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Washington state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&amp;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California</a:t>
            </a:r>
          </a:p>
        </p:txBody>
      </p:sp>
    </p:spTree>
    <p:extLst>
      <p:ext uri="{BB962C8B-B14F-4D97-AF65-F5344CB8AC3E}">
        <p14:creationId xmlns:p14="http://schemas.microsoft.com/office/powerpoint/2010/main" val="356312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applies to lawyers who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“appear or practice”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before </a:t>
            </a:r>
            <a:r>
              <a:rPr lang="en-US" sz="5400" dirty="0" smtClean="0">
                <a:solidFill>
                  <a:schemeClr val="tx1"/>
                </a:solidFill>
              </a:rPr>
              <a:t>SEC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7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</a:rPr>
              <a:t>“appear or practice”</a:t>
            </a: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communicate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with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SEC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4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applies to lawyers who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blow the whistle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to the </a:t>
            </a:r>
            <a:r>
              <a:rPr lang="en-US" sz="5400" dirty="0" smtClean="0">
                <a:solidFill>
                  <a:schemeClr val="tx1"/>
                </a:solidFill>
              </a:rPr>
              <a:t>SEC</a:t>
            </a: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u</a:t>
            </a:r>
            <a:r>
              <a:rPr lang="en-US" sz="5400" dirty="0" smtClean="0">
                <a:solidFill>
                  <a:schemeClr val="tx1"/>
                </a:solidFill>
              </a:rPr>
              <a:t>nder Dodd-Frank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4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4400" dirty="0" smtClean="0">
                <a:solidFill>
                  <a:schemeClr val="tx1"/>
                </a:solidFill>
              </a:rPr>
              <a:t>False Claims Act</a:t>
            </a:r>
          </a:p>
          <a:p>
            <a:pPr lvl="0"/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>
                <a:solidFill>
                  <a:schemeClr val="tx1"/>
                </a:solidFill>
              </a:rPr>
              <a:t>Tax Relief &amp; Health Care Act of 2006</a:t>
            </a:r>
          </a:p>
          <a:p>
            <a:pPr lvl="0"/>
            <a:endParaRPr lang="en-US" sz="4400" dirty="0" smtClean="0"/>
          </a:p>
          <a:p>
            <a:pPr lvl="0"/>
            <a:r>
              <a:rPr lang="en-US" sz="4400" dirty="0" smtClean="0"/>
              <a:t>Dodd</a:t>
            </a:r>
            <a:r>
              <a:rPr lang="en-US" sz="4400" dirty="0"/>
              <a:t>-Frank Wall Street Reform and Consumer Protection Act of </a:t>
            </a:r>
            <a:r>
              <a:rPr lang="en-US" sz="4400" dirty="0" smtClean="0"/>
              <a:t>2010</a:t>
            </a:r>
          </a:p>
          <a:p>
            <a:pPr lvl="0"/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88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displaces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more </a:t>
            </a:r>
            <a:r>
              <a:rPr lang="en-US" sz="5400" dirty="0" smtClean="0">
                <a:solidFill>
                  <a:schemeClr val="tx1"/>
                </a:solidFill>
              </a:rPr>
              <a:t>restrictive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state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confidentiality rules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4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SOX regulation</a:t>
            </a:r>
            <a:endParaRPr lang="en-US" sz="5400" dirty="0" smtClean="0">
              <a:solidFill>
                <a:schemeClr val="tx1"/>
              </a:solidFill>
            </a:endParaRPr>
          </a:p>
          <a:p>
            <a:pPr lvl="0"/>
            <a:endParaRPr lang="en-US" sz="54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d</a:t>
            </a:r>
            <a:r>
              <a:rPr lang="en-US" sz="5400" dirty="0" smtClean="0">
                <a:solidFill>
                  <a:schemeClr val="tx1"/>
                </a:solidFill>
              </a:rPr>
              <a:t>oes not displace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s</a:t>
            </a:r>
            <a:r>
              <a:rPr lang="en-US" sz="5400" dirty="0" smtClean="0">
                <a:solidFill>
                  <a:schemeClr val="tx1"/>
                </a:solidFill>
              </a:rPr>
              <a:t>tate </a:t>
            </a:r>
            <a:r>
              <a:rPr lang="en-US" sz="5400" dirty="0" smtClean="0">
                <a:solidFill>
                  <a:schemeClr val="tx1"/>
                </a:solidFill>
              </a:rPr>
              <a:t>rules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on other issues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2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adequately inform client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MR 1.4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0"/>
            <a:r>
              <a:rPr lang="en-US" sz="5400" dirty="0">
                <a:solidFill>
                  <a:schemeClr val="tx1"/>
                </a:solidFill>
              </a:rPr>
              <a:t>c</a:t>
            </a:r>
            <a:r>
              <a:rPr lang="en-US" sz="5400" dirty="0" smtClean="0">
                <a:solidFill>
                  <a:schemeClr val="tx1"/>
                </a:solidFill>
              </a:rPr>
              <a:t>onflicts of interest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MR 1.7(a)(2)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</a:rPr>
              <a:t>MR 1.8(a)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4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</a:rPr>
              <a:t>o</a:t>
            </a:r>
            <a:r>
              <a:rPr lang="en-US" sz="5400" dirty="0" smtClean="0">
                <a:solidFill>
                  <a:schemeClr val="tx1"/>
                </a:solidFill>
              </a:rPr>
              <a:t>bligations to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current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v.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former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clients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0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t">
            <a:normAutofit/>
          </a:bodyPr>
          <a:lstStyle/>
          <a:p>
            <a:pPr lvl="0"/>
            <a:r>
              <a:rPr lang="en-US" sz="5400" dirty="0" smtClean="0">
                <a:solidFill>
                  <a:schemeClr val="tx1"/>
                </a:solidFill>
              </a:rPr>
              <a:t>Dodd-Frank</a:t>
            </a:r>
          </a:p>
          <a:p>
            <a:pPr lvl="0"/>
            <a:endParaRPr lang="en-US" sz="5400" dirty="0">
              <a:solidFill>
                <a:schemeClr val="tx1"/>
              </a:solidFill>
            </a:endParaRP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protects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confidentiality of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whistleblower’s</a:t>
            </a:r>
          </a:p>
          <a:p>
            <a:pPr lvl="0"/>
            <a:r>
              <a:rPr lang="en-US" sz="5400" dirty="0" smtClean="0">
                <a:solidFill>
                  <a:schemeClr val="tx1"/>
                </a:solidFill>
              </a:rPr>
              <a:t>identity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0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23396"/>
          </a:xfrm>
        </p:spPr>
        <p:txBody>
          <a:bodyPr>
            <a:normAutofit/>
          </a:bodyPr>
          <a:lstStyle/>
          <a:p>
            <a:r>
              <a:rPr lang="en-US" sz="4800" dirty="0"/>
              <a:t>Federal Preemption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under </a:t>
            </a:r>
            <a:br>
              <a:rPr lang="en-US" sz="4800" dirty="0" smtClean="0"/>
            </a:br>
            <a:r>
              <a:rPr lang="en-US" sz="4800" dirty="0" smtClean="0"/>
              <a:t>Dodd</a:t>
            </a:r>
            <a:r>
              <a:rPr lang="en-US" sz="4800" dirty="0"/>
              <a:t>-Frank’s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Whistleblower </a:t>
            </a:r>
            <a:r>
              <a:rPr lang="en-US" sz="4800" dirty="0"/>
              <a:t>Award Program</a:t>
            </a:r>
            <a:r>
              <a:rPr lang="en-US" sz="4800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65" y="3976888"/>
            <a:ext cx="8821391" cy="286745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Kathleen </a:t>
            </a:r>
            <a:r>
              <a:rPr lang="en-US" sz="3600" dirty="0" smtClean="0">
                <a:solidFill>
                  <a:schemeClr val="tx1"/>
                </a:solidFill>
              </a:rPr>
              <a:t>Clark</a:t>
            </a:r>
          </a:p>
          <a:p>
            <a:r>
              <a:rPr lang="en-US" sz="2000" dirty="0" err="1"/>
              <a:t>ClarkEthicsConsulting@gmail.com</a:t>
            </a:r>
            <a:endParaRPr lang="en-US" sz="2000" dirty="0"/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International Legal Ethics Conference (ILEC-VI)</a:t>
            </a:r>
            <a:endParaRPr lang="en-US" sz="2400" dirty="0" smtClean="0"/>
          </a:p>
          <a:p>
            <a:r>
              <a:rPr lang="en-US" sz="1800" dirty="0" smtClean="0">
                <a:effectLst/>
              </a:rPr>
              <a:t> </a:t>
            </a:r>
            <a:r>
              <a:rPr lang="en-US" sz="1800" dirty="0" smtClean="0"/>
              <a:t>London</a:t>
            </a:r>
            <a:endParaRPr lang="en-US" sz="1800" dirty="0"/>
          </a:p>
          <a:p>
            <a:r>
              <a:rPr lang="en-US" sz="1800" dirty="0"/>
              <a:t>1</a:t>
            </a:r>
            <a:r>
              <a:rPr lang="en-US" sz="1800" dirty="0" smtClean="0"/>
              <a:t>0 June 2014</a:t>
            </a:r>
            <a:r>
              <a:rPr lang="en-US" sz="1800" dirty="0" smtClean="0">
                <a:effectLst/>
              </a:rPr>
              <a:t> </a:t>
            </a:r>
            <a:endParaRPr lang="en-US" sz="1800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1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4400" dirty="0" smtClean="0">
                <a:solidFill>
                  <a:schemeClr val="tx1"/>
                </a:solidFill>
              </a:rPr>
              <a:t>False Claims Act</a:t>
            </a:r>
          </a:p>
          <a:p>
            <a:pPr lvl="0"/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>
                <a:solidFill>
                  <a:srgbClr val="000000"/>
                </a:solidFill>
              </a:rPr>
              <a:t>Tax Relief &amp; Health Care Act of 2006</a:t>
            </a:r>
          </a:p>
          <a:p>
            <a:pPr lvl="0"/>
            <a:endParaRPr lang="en-US" sz="4400" dirty="0" smtClean="0">
              <a:solidFill>
                <a:srgbClr val="000000"/>
              </a:solidFill>
            </a:endParaRPr>
          </a:p>
          <a:p>
            <a:pPr lvl="0"/>
            <a:r>
              <a:rPr lang="en-US" sz="4400" dirty="0" smtClean="0"/>
              <a:t>Dodd</a:t>
            </a:r>
            <a:r>
              <a:rPr lang="en-US" sz="4400" dirty="0"/>
              <a:t>-Frank Wall Street Reform and Consumer Protection Act of </a:t>
            </a:r>
            <a:r>
              <a:rPr lang="en-US" sz="4400" dirty="0" smtClean="0"/>
              <a:t>2010</a:t>
            </a:r>
          </a:p>
          <a:p>
            <a:pPr lvl="0"/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194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4400" dirty="0" smtClean="0">
                <a:solidFill>
                  <a:srgbClr val="000000"/>
                </a:solidFill>
              </a:rPr>
              <a:t>False Claims Act</a:t>
            </a:r>
          </a:p>
          <a:p>
            <a:pPr lvl="0"/>
            <a:endParaRPr lang="en-US" sz="4400" dirty="0" smtClean="0">
              <a:solidFill>
                <a:srgbClr val="000000"/>
              </a:solidFill>
            </a:endParaRPr>
          </a:p>
          <a:p>
            <a:r>
              <a:rPr lang="en-US" sz="4400" dirty="0">
                <a:solidFill>
                  <a:srgbClr val="000000"/>
                </a:solidFill>
              </a:rPr>
              <a:t>Tax Relief &amp; Health Care Act of 2006</a:t>
            </a:r>
          </a:p>
          <a:p>
            <a:pPr lvl="0"/>
            <a:endParaRPr lang="en-US" sz="4400" dirty="0" smtClean="0"/>
          </a:p>
          <a:p>
            <a:pPr lvl="0"/>
            <a:r>
              <a:rPr lang="en-US" sz="4400" dirty="0" smtClean="0"/>
              <a:t>Dodd</a:t>
            </a:r>
            <a:r>
              <a:rPr lang="en-US" sz="4400" dirty="0"/>
              <a:t>-Frank Wall Street Reform and Consumer Protection Act of </a:t>
            </a:r>
            <a:r>
              <a:rPr lang="en-US" sz="4400" dirty="0" smtClean="0"/>
              <a:t>2010</a:t>
            </a:r>
          </a:p>
          <a:p>
            <a:pPr lvl="0"/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194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08" y="109236"/>
            <a:ext cx="8616560" cy="6444950"/>
          </a:xfrm>
        </p:spPr>
        <p:txBody>
          <a:bodyPr anchor="ctr">
            <a:normAutofit/>
          </a:bodyPr>
          <a:lstStyle/>
          <a:p>
            <a:pPr lvl="0"/>
            <a:r>
              <a:rPr lang="en-US" sz="6000" dirty="0" smtClean="0">
                <a:solidFill>
                  <a:schemeClr val="tx1"/>
                </a:solidFill>
              </a:rPr>
              <a:t>whistleblower</a:t>
            </a:r>
          </a:p>
          <a:p>
            <a:pPr lvl="0"/>
            <a:endParaRPr lang="en-US" sz="6000" dirty="0" smtClean="0">
              <a:solidFill>
                <a:schemeClr val="tx1"/>
              </a:solidFill>
            </a:endParaRP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rewards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v.</a:t>
            </a:r>
          </a:p>
          <a:p>
            <a:pPr lvl="0"/>
            <a:r>
              <a:rPr lang="en-US" sz="6000" dirty="0" smtClean="0">
                <a:solidFill>
                  <a:schemeClr val="tx1"/>
                </a:solidFill>
              </a:rPr>
              <a:t>protection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9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536" y="1857019"/>
            <a:ext cx="8420264" cy="4328494"/>
          </a:xfrm>
        </p:spPr>
        <p:txBody>
          <a:bodyPr anchor="ctr">
            <a:normAutofit/>
          </a:bodyPr>
          <a:lstStyle/>
          <a:p>
            <a:pPr lvl="0" algn="l"/>
            <a:r>
              <a:rPr lang="en-US" sz="4800" dirty="0" smtClean="0">
                <a:solidFill>
                  <a:schemeClr val="tx1"/>
                </a:solidFill>
              </a:rPr>
              <a:t>- voluntarily provides</a:t>
            </a:r>
          </a:p>
          <a:p>
            <a:pPr lvl="0" algn="l"/>
            <a:r>
              <a:rPr lang="en-US" sz="4800" dirty="0" smtClean="0">
                <a:solidFill>
                  <a:schemeClr val="tx1"/>
                </a:solidFill>
              </a:rPr>
              <a:t>- original information</a:t>
            </a:r>
          </a:p>
          <a:p>
            <a:pPr lvl="0" algn="l"/>
            <a:r>
              <a:rPr lang="en-US" sz="4800" dirty="0" smtClean="0">
                <a:solidFill>
                  <a:schemeClr val="tx1"/>
                </a:solidFill>
              </a:rPr>
              <a:t>- successful enforcement action</a:t>
            </a:r>
          </a:p>
          <a:p>
            <a:pPr lvl="0" algn="l"/>
            <a:r>
              <a:rPr lang="en-US" sz="4800" dirty="0" smtClean="0">
                <a:solidFill>
                  <a:schemeClr val="tx1"/>
                </a:solidFill>
              </a:rPr>
              <a:t>- monetary sanctions &gt; $1 million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865" y="177508"/>
            <a:ext cx="8876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 smtClean="0">
                <a:solidFill>
                  <a:srgbClr val="FFFFFF"/>
                </a:solidFill>
              </a:rPr>
              <a:t>Dodd-</a:t>
            </a:r>
            <a:r>
              <a:rPr lang="en-US" sz="6000" dirty="0" smtClean="0">
                <a:solidFill>
                  <a:srgbClr val="FFFFFF"/>
                </a:solidFill>
              </a:rPr>
              <a:t>Frank</a:t>
            </a:r>
            <a:endParaRPr lang="en-US" sz="6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4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536" y="1857019"/>
            <a:ext cx="8420264" cy="4738582"/>
          </a:xfrm>
        </p:spPr>
        <p:txBody>
          <a:bodyPr anchor="ctr">
            <a:normAutofit/>
          </a:bodyPr>
          <a:lstStyle/>
          <a:p>
            <a:pPr lvl="0"/>
            <a:r>
              <a:rPr lang="en-US" sz="4800" dirty="0" smtClean="0">
                <a:solidFill>
                  <a:schemeClr val="tx1"/>
                </a:solidFill>
              </a:rPr>
              <a:t>whistleblower </a:t>
            </a:r>
          </a:p>
          <a:p>
            <a:pPr lvl="0"/>
            <a:r>
              <a:rPr lang="en-US" sz="4800" dirty="0" smtClean="0">
                <a:solidFill>
                  <a:schemeClr val="tx1"/>
                </a:solidFill>
              </a:rPr>
              <a:t>receives</a:t>
            </a:r>
          </a:p>
          <a:p>
            <a:pPr lvl="0"/>
            <a:r>
              <a:rPr lang="en-US" sz="4800" dirty="0" smtClean="0">
                <a:solidFill>
                  <a:schemeClr val="tx1"/>
                </a:solidFill>
              </a:rPr>
              <a:t>10 – 30 %</a:t>
            </a:r>
          </a:p>
          <a:p>
            <a:pPr lvl="0"/>
            <a:r>
              <a:rPr lang="en-US" sz="4800" dirty="0" smtClean="0">
                <a:solidFill>
                  <a:schemeClr val="tx1"/>
                </a:solidFill>
              </a:rPr>
              <a:t>of</a:t>
            </a:r>
          </a:p>
          <a:p>
            <a:pPr lvl="0"/>
            <a:r>
              <a:rPr lang="en-US" sz="4800" dirty="0" smtClean="0">
                <a:solidFill>
                  <a:schemeClr val="tx1"/>
                </a:solidFill>
              </a:rPr>
              <a:t>sanctions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865" y="177508"/>
            <a:ext cx="8876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 smtClean="0">
                <a:solidFill>
                  <a:srgbClr val="FFFFFF"/>
                </a:solidFill>
              </a:rPr>
              <a:t>Dodd-</a:t>
            </a:r>
            <a:r>
              <a:rPr lang="en-US" sz="6000" dirty="0" smtClean="0">
                <a:solidFill>
                  <a:srgbClr val="FFFFFF"/>
                </a:solidFill>
              </a:rPr>
              <a:t>Frank</a:t>
            </a:r>
            <a:endParaRPr lang="en-US" sz="6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9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3067</TotalTime>
  <Words>521</Words>
  <Application>Microsoft Macintosh PowerPoint</Application>
  <PresentationFormat>On-screen Show (4:3)</PresentationFormat>
  <Paragraphs>213</Paragraphs>
  <Slides>45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Black</vt:lpstr>
      <vt:lpstr>Federal Preemption  under  Dodd-Frank’s  Whistleblower Award Program </vt:lpstr>
      <vt:lpstr>Lawyer-Whistleblowers: Silence, Loyalty &amp;  Federal Financial Rewards  Kathleen Clark &amp; Nancy Moore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Federal Preemption  under  Dodd-Frank’s  Whistleblower Award Program </vt:lpstr>
    </vt:vector>
  </TitlesOfParts>
  <Company>Washington University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Clark</dc:creator>
  <cp:lastModifiedBy>Kathleen Clark</cp:lastModifiedBy>
  <cp:revision>207</cp:revision>
  <cp:lastPrinted>2013-05-30T19:45:07Z</cp:lastPrinted>
  <dcterms:created xsi:type="dcterms:W3CDTF">2013-05-30T02:47:25Z</dcterms:created>
  <dcterms:modified xsi:type="dcterms:W3CDTF">2014-07-10T23:41:08Z</dcterms:modified>
</cp:coreProperties>
</file>