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6" r:id="rId1"/>
  </p:sldMasterIdLst>
  <p:notesMasterIdLst>
    <p:notesMasterId r:id="rId20"/>
  </p:notesMasterIdLst>
  <p:sldIdLst>
    <p:sldId id="256" r:id="rId2"/>
    <p:sldId id="264" r:id="rId3"/>
    <p:sldId id="272" r:id="rId4"/>
    <p:sldId id="273" r:id="rId5"/>
    <p:sldId id="267" r:id="rId6"/>
    <p:sldId id="268" r:id="rId7"/>
    <p:sldId id="269" r:id="rId8"/>
    <p:sldId id="270" r:id="rId9"/>
    <p:sldId id="271" r:id="rId10"/>
    <p:sldId id="274" r:id="rId11"/>
    <p:sldId id="257" r:id="rId12"/>
    <p:sldId id="258" r:id="rId13"/>
    <p:sldId id="259" r:id="rId14"/>
    <p:sldId id="260" r:id="rId15"/>
    <p:sldId id="261" r:id="rId16"/>
    <p:sldId id="262" r:id="rId17"/>
    <p:sldId id="263" r:id="rId18"/>
    <p:sldId id="26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p:restoredLeft sz="19510" autoAdjust="0"/>
    <p:restoredTop sz="97052" autoAdjust="0"/>
  </p:normalViewPr>
  <p:slideViewPr>
    <p:cSldViewPr>
      <p:cViewPr>
        <p:scale>
          <a:sx n="66" d="100"/>
          <a:sy n="66" d="100"/>
        </p:scale>
        <p:origin x="-2934" y="-11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9C1838-B38F-8A4F-B7AB-AC6FED2CBA0A}"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FAE3CAF2-4D6B-9E42-9CDF-766FF6D5284E}">
      <dgm:prSet/>
      <dgm:spPr/>
      <dgm:t>
        <a:bodyPr/>
        <a:lstStyle/>
        <a:p>
          <a:pPr rtl="0"/>
          <a:r>
            <a:rPr lang="en-US" dirty="0" smtClean="0"/>
            <a:t>State duty to protect</a:t>
          </a:r>
          <a:endParaRPr lang="en-US" dirty="0"/>
        </a:p>
      </dgm:t>
    </dgm:pt>
    <dgm:pt modelId="{076DAA73-7914-ED41-A4C7-AD00B014B919}" type="parTrans" cxnId="{853AAC0E-0D0E-5C4B-BD8E-9C4847B4CF45}">
      <dgm:prSet/>
      <dgm:spPr/>
      <dgm:t>
        <a:bodyPr/>
        <a:lstStyle/>
        <a:p>
          <a:endParaRPr lang="en-US"/>
        </a:p>
      </dgm:t>
    </dgm:pt>
    <dgm:pt modelId="{83F5FBB4-8DF7-244B-902C-31FBC82D749E}" type="sibTrans" cxnId="{853AAC0E-0D0E-5C4B-BD8E-9C4847B4CF45}">
      <dgm:prSet/>
      <dgm:spPr/>
      <dgm:t>
        <a:bodyPr/>
        <a:lstStyle/>
        <a:p>
          <a:endParaRPr lang="en-US"/>
        </a:p>
      </dgm:t>
    </dgm:pt>
    <dgm:pt modelId="{0A9B81A3-AC8B-814E-9C3D-838100C8E94D}">
      <dgm:prSet/>
      <dgm:spPr/>
      <dgm:t>
        <a:bodyPr/>
        <a:lstStyle/>
        <a:p>
          <a:pPr rtl="0"/>
          <a:r>
            <a:rPr lang="en-US" dirty="0" smtClean="0"/>
            <a:t>Corporate responsibility to respect</a:t>
          </a:r>
          <a:endParaRPr lang="en-US" dirty="0"/>
        </a:p>
      </dgm:t>
    </dgm:pt>
    <dgm:pt modelId="{1AACC2BB-2752-334D-AA99-D55AC3DE7E1A}" type="parTrans" cxnId="{F206CC67-A2E5-4A4A-B965-1A82AB2E8C49}">
      <dgm:prSet/>
      <dgm:spPr/>
      <dgm:t>
        <a:bodyPr/>
        <a:lstStyle/>
        <a:p>
          <a:endParaRPr lang="en-US"/>
        </a:p>
      </dgm:t>
    </dgm:pt>
    <dgm:pt modelId="{FE8FCFFB-822A-9C4C-99E9-9EDF5A4B5D05}" type="sibTrans" cxnId="{F206CC67-A2E5-4A4A-B965-1A82AB2E8C49}">
      <dgm:prSet/>
      <dgm:spPr/>
      <dgm:t>
        <a:bodyPr/>
        <a:lstStyle/>
        <a:p>
          <a:endParaRPr lang="en-US"/>
        </a:p>
      </dgm:t>
    </dgm:pt>
    <dgm:pt modelId="{86C1FD96-05F7-D443-9DFE-446AC364AECF}">
      <dgm:prSet/>
      <dgm:spPr/>
      <dgm:t>
        <a:bodyPr/>
        <a:lstStyle/>
        <a:p>
          <a:pPr rtl="0"/>
          <a:r>
            <a:rPr lang="en-US" dirty="0" smtClean="0"/>
            <a:t>Access to remedy</a:t>
          </a:r>
          <a:endParaRPr lang="en-US" dirty="0"/>
        </a:p>
      </dgm:t>
    </dgm:pt>
    <dgm:pt modelId="{FCC9A988-86D7-A54C-946D-35BE590DB21E}" type="parTrans" cxnId="{8EADC50F-DA7F-8C47-925E-ACD977B8437F}">
      <dgm:prSet/>
      <dgm:spPr/>
      <dgm:t>
        <a:bodyPr/>
        <a:lstStyle/>
        <a:p>
          <a:endParaRPr lang="en-US"/>
        </a:p>
      </dgm:t>
    </dgm:pt>
    <dgm:pt modelId="{74C9FA42-A7AE-7E46-B91A-381AABCFED08}" type="sibTrans" cxnId="{8EADC50F-DA7F-8C47-925E-ACD977B8437F}">
      <dgm:prSet/>
      <dgm:spPr/>
      <dgm:t>
        <a:bodyPr/>
        <a:lstStyle/>
        <a:p>
          <a:endParaRPr lang="en-US"/>
        </a:p>
      </dgm:t>
    </dgm:pt>
    <dgm:pt modelId="{AA6AA469-9C34-9941-B43D-B4A1F6977658}">
      <dgm:prSet/>
      <dgm:spPr/>
      <dgm:t>
        <a:bodyPr/>
        <a:lstStyle/>
        <a:p>
          <a:r>
            <a:rPr lang="en-US" dirty="0" smtClean="0"/>
            <a:t>Core of IHRL</a:t>
          </a:r>
          <a:endParaRPr lang="en-US" dirty="0"/>
        </a:p>
      </dgm:t>
    </dgm:pt>
    <dgm:pt modelId="{05873679-387E-294E-9CC9-F276DE287113}" type="parTrans" cxnId="{7B259CE6-0445-8C43-B41C-C012276C2101}">
      <dgm:prSet/>
      <dgm:spPr/>
      <dgm:t>
        <a:bodyPr/>
        <a:lstStyle/>
        <a:p>
          <a:endParaRPr lang="en-US"/>
        </a:p>
      </dgm:t>
    </dgm:pt>
    <dgm:pt modelId="{41CCF21F-97EE-3145-95FB-23C56FA216A2}" type="sibTrans" cxnId="{7B259CE6-0445-8C43-B41C-C012276C2101}">
      <dgm:prSet/>
      <dgm:spPr/>
      <dgm:t>
        <a:bodyPr/>
        <a:lstStyle/>
        <a:p>
          <a:endParaRPr lang="en-US"/>
        </a:p>
      </dgm:t>
    </dgm:pt>
    <dgm:pt modelId="{A725D107-BAF6-2C4D-B62E-1F3AE6DD749E}">
      <dgm:prSet/>
      <dgm:spPr/>
      <dgm:t>
        <a:bodyPr/>
        <a:lstStyle/>
        <a:p>
          <a:r>
            <a:rPr lang="en-US" dirty="0" smtClean="0"/>
            <a:t>Societal expectation</a:t>
          </a:r>
          <a:endParaRPr lang="en-US" dirty="0"/>
        </a:p>
      </dgm:t>
    </dgm:pt>
    <dgm:pt modelId="{1AB1AB22-FCCF-AF41-8C2A-3193BF8B3A30}" type="parTrans" cxnId="{D1C84EAA-9156-7648-96DC-F8325182BC1A}">
      <dgm:prSet/>
      <dgm:spPr/>
      <dgm:t>
        <a:bodyPr/>
        <a:lstStyle/>
        <a:p>
          <a:endParaRPr lang="en-US"/>
        </a:p>
      </dgm:t>
    </dgm:pt>
    <dgm:pt modelId="{155C9346-F83F-4A45-A006-8BA9B5E57E0F}" type="sibTrans" cxnId="{D1C84EAA-9156-7648-96DC-F8325182BC1A}">
      <dgm:prSet/>
      <dgm:spPr/>
      <dgm:t>
        <a:bodyPr/>
        <a:lstStyle/>
        <a:p>
          <a:endParaRPr lang="en-US"/>
        </a:p>
      </dgm:t>
    </dgm:pt>
    <dgm:pt modelId="{E3EFF6D4-2984-8C4B-821F-A650717779AC}">
      <dgm:prSet/>
      <dgm:spPr/>
      <dgm:t>
        <a:bodyPr/>
        <a:lstStyle/>
        <a:p>
          <a:r>
            <a:rPr lang="en-US" dirty="0" smtClean="0"/>
            <a:t>State &amp; non-state, judicial and non-judicial</a:t>
          </a:r>
          <a:endParaRPr lang="en-US" dirty="0"/>
        </a:p>
      </dgm:t>
    </dgm:pt>
    <dgm:pt modelId="{1476989B-3DBA-2F4A-82E6-CF1632EEFBDC}" type="parTrans" cxnId="{EBE9C0C5-04EA-F24C-B63D-4D059C1AD098}">
      <dgm:prSet/>
      <dgm:spPr/>
      <dgm:t>
        <a:bodyPr/>
        <a:lstStyle/>
        <a:p>
          <a:endParaRPr lang="en-US"/>
        </a:p>
      </dgm:t>
    </dgm:pt>
    <dgm:pt modelId="{415FB5D9-124D-0945-BB4D-B2EFDEC26243}" type="sibTrans" cxnId="{EBE9C0C5-04EA-F24C-B63D-4D059C1AD098}">
      <dgm:prSet/>
      <dgm:spPr/>
      <dgm:t>
        <a:bodyPr/>
        <a:lstStyle/>
        <a:p>
          <a:endParaRPr lang="en-US"/>
        </a:p>
      </dgm:t>
    </dgm:pt>
    <dgm:pt modelId="{24CF406A-478D-6A42-B5B0-4DBF5CC15DE2}">
      <dgm:prSet/>
      <dgm:spPr/>
      <dgm:t>
        <a:bodyPr/>
        <a:lstStyle/>
        <a:p>
          <a:endParaRPr lang="en-US" dirty="0"/>
        </a:p>
      </dgm:t>
    </dgm:pt>
    <dgm:pt modelId="{E01BD6E6-44DB-F74D-9916-CE4EDE675B7F}" type="parTrans" cxnId="{05FDBA57-AF85-FB4B-A0A4-D19F0CF22A25}">
      <dgm:prSet/>
      <dgm:spPr/>
      <dgm:t>
        <a:bodyPr/>
        <a:lstStyle/>
        <a:p>
          <a:endParaRPr lang="en-US"/>
        </a:p>
      </dgm:t>
    </dgm:pt>
    <dgm:pt modelId="{E5A1B9AD-B17A-4F48-9AC0-A04F97E31CFA}" type="sibTrans" cxnId="{05FDBA57-AF85-FB4B-A0A4-D19F0CF22A25}">
      <dgm:prSet/>
      <dgm:spPr/>
      <dgm:t>
        <a:bodyPr/>
        <a:lstStyle/>
        <a:p>
          <a:endParaRPr lang="en-US"/>
        </a:p>
      </dgm:t>
    </dgm:pt>
    <dgm:pt modelId="{1DA70840-EFAC-614E-9098-FB7326DAC0DC}" type="pres">
      <dgm:prSet presAssocID="{D79C1838-B38F-8A4F-B7AB-AC6FED2CBA0A}" presName="Name0" presStyleCnt="0">
        <dgm:presLayoutVars>
          <dgm:dir/>
          <dgm:animLvl val="lvl"/>
          <dgm:resizeHandles val="exact"/>
        </dgm:presLayoutVars>
      </dgm:prSet>
      <dgm:spPr/>
      <dgm:t>
        <a:bodyPr/>
        <a:lstStyle/>
        <a:p>
          <a:endParaRPr lang="en-CA"/>
        </a:p>
      </dgm:t>
    </dgm:pt>
    <dgm:pt modelId="{90861585-98CD-3E42-A1D6-C4ADCCD13E22}" type="pres">
      <dgm:prSet presAssocID="{FAE3CAF2-4D6B-9E42-9CDF-766FF6D5284E}" presName="composite" presStyleCnt="0"/>
      <dgm:spPr/>
    </dgm:pt>
    <dgm:pt modelId="{062268FC-6835-6B46-8A7F-B5B7B9983764}" type="pres">
      <dgm:prSet presAssocID="{FAE3CAF2-4D6B-9E42-9CDF-766FF6D5284E}" presName="parTx" presStyleLbl="alignNode1" presStyleIdx="0" presStyleCnt="3">
        <dgm:presLayoutVars>
          <dgm:chMax val="0"/>
          <dgm:chPref val="0"/>
          <dgm:bulletEnabled val="1"/>
        </dgm:presLayoutVars>
      </dgm:prSet>
      <dgm:spPr/>
      <dgm:t>
        <a:bodyPr/>
        <a:lstStyle/>
        <a:p>
          <a:endParaRPr lang="en-CA"/>
        </a:p>
      </dgm:t>
    </dgm:pt>
    <dgm:pt modelId="{86F7794B-3198-E14B-9174-D8D8C376982F}" type="pres">
      <dgm:prSet presAssocID="{FAE3CAF2-4D6B-9E42-9CDF-766FF6D5284E}" presName="desTx" presStyleLbl="alignAccFollowNode1" presStyleIdx="0" presStyleCnt="3">
        <dgm:presLayoutVars>
          <dgm:bulletEnabled val="1"/>
        </dgm:presLayoutVars>
      </dgm:prSet>
      <dgm:spPr/>
      <dgm:t>
        <a:bodyPr/>
        <a:lstStyle/>
        <a:p>
          <a:endParaRPr lang="en-CA"/>
        </a:p>
      </dgm:t>
    </dgm:pt>
    <dgm:pt modelId="{C2DF0DAF-409B-A841-8AED-6EC6B46D096F}" type="pres">
      <dgm:prSet presAssocID="{83F5FBB4-8DF7-244B-902C-31FBC82D749E}" presName="space" presStyleCnt="0"/>
      <dgm:spPr/>
    </dgm:pt>
    <dgm:pt modelId="{199E72AF-1098-FF42-AE92-3D619048058B}" type="pres">
      <dgm:prSet presAssocID="{0A9B81A3-AC8B-814E-9C3D-838100C8E94D}" presName="composite" presStyleCnt="0"/>
      <dgm:spPr/>
    </dgm:pt>
    <dgm:pt modelId="{3184B4BB-2BE7-FD4F-98E2-AB857BBE3DB0}" type="pres">
      <dgm:prSet presAssocID="{0A9B81A3-AC8B-814E-9C3D-838100C8E94D}" presName="parTx" presStyleLbl="alignNode1" presStyleIdx="1" presStyleCnt="3">
        <dgm:presLayoutVars>
          <dgm:chMax val="0"/>
          <dgm:chPref val="0"/>
          <dgm:bulletEnabled val="1"/>
        </dgm:presLayoutVars>
      </dgm:prSet>
      <dgm:spPr/>
      <dgm:t>
        <a:bodyPr/>
        <a:lstStyle/>
        <a:p>
          <a:endParaRPr lang="en-CA"/>
        </a:p>
      </dgm:t>
    </dgm:pt>
    <dgm:pt modelId="{FBCD7714-1595-5B4A-B917-90388FA064A9}" type="pres">
      <dgm:prSet presAssocID="{0A9B81A3-AC8B-814E-9C3D-838100C8E94D}" presName="desTx" presStyleLbl="alignAccFollowNode1" presStyleIdx="1" presStyleCnt="3">
        <dgm:presLayoutVars>
          <dgm:bulletEnabled val="1"/>
        </dgm:presLayoutVars>
      </dgm:prSet>
      <dgm:spPr/>
      <dgm:t>
        <a:bodyPr/>
        <a:lstStyle/>
        <a:p>
          <a:endParaRPr lang="en-US"/>
        </a:p>
      </dgm:t>
    </dgm:pt>
    <dgm:pt modelId="{8E72D152-97E3-124D-AF0B-E5840B97A573}" type="pres">
      <dgm:prSet presAssocID="{FE8FCFFB-822A-9C4C-99E9-9EDF5A4B5D05}" presName="space" presStyleCnt="0"/>
      <dgm:spPr/>
    </dgm:pt>
    <dgm:pt modelId="{2F08127E-2512-6F4B-8B59-89CEB5EE9D8E}" type="pres">
      <dgm:prSet presAssocID="{86C1FD96-05F7-D443-9DFE-446AC364AECF}" presName="composite" presStyleCnt="0"/>
      <dgm:spPr/>
    </dgm:pt>
    <dgm:pt modelId="{BC5DD6E5-5F74-4244-8250-B0CBA6D23C54}" type="pres">
      <dgm:prSet presAssocID="{86C1FD96-05F7-D443-9DFE-446AC364AECF}" presName="parTx" presStyleLbl="alignNode1" presStyleIdx="2" presStyleCnt="3">
        <dgm:presLayoutVars>
          <dgm:chMax val="0"/>
          <dgm:chPref val="0"/>
          <dgm:bulletEnabled val="1"/>
        </dgm:presLayoutVars>
      </dgm:prSet>
      <dgm:spPr/>
      <dgm:t>
        <a:bodyPr/>
        <a:lstStyle/>
        <a:p>
          <a:endParaRPr lang="en-US"/>
        </a:p>
      </dgm:t>
    </dgm:pt>
    <dgm:pt modelId="{8F2D069F-B5B4-E04B-AC8B-01137882368D}" type="pres">
      <dgm:prSet presAssocID="{86C1FD96-05F7-D443-9DFE-446AC364AECF}" presName="desTx" presStyleLbl="alignAccFollowNode1" presStyleIdx="2" presStyleCnt="3">
        <dgm:presLayoutVars>
          <dgm:bulletEnabled val="1"/>
        </dgm:presLayoutVars>
      </dgm:prSet>
      <dgm:spPr/>
      <dgm:t>
        <a:bodyPr/>
        <a:lstStyle/>
        <a:p>
          <a:endParaRPr lang="en-US"/>
        </a:p>
      </dgm:t>
    </dgm:pt>
  </dgm:ptLst>
  <dgm:cxnLst>
    <dgm:cxn modelId="{BBD814F3-A5C9-AB41-AA49-444E4F6F271B}" type="presOf" srcId="{0A9B81A3-AC8B-814E-9C3D-838100C8E94D}" destId="{3184B4BB-2BE7-FD4F-98E2-AB857BBE3DB0}" srcOrd="0" destOrd="0" presId="urn:microsoft.com/office/officeart/2005/8/layout/hList1"/>
    <dgm:cxn modelId="{D1C84EAA-9156-7648-96DC-F8325182BC1A}" srcId="{0A9B81A3-AC8B-814E-9C3D-838100C8E94D}" destId="{A725D107-BAF6-2C4D-B62E-1F3AE6DD749E}" srcOrd="0" destOrd="0" parTransId="{1AB1AB22-FCCF-AF41-8C2A-3193BF8B3A30}" sibTransId="{155C9346-F83F-4A45-A006-8BA9B5E57E0F}"/>
    <dgm:cxn modelId="{4A75D326-3600-C94A-8159-E9CA3A505B4D}" type="presOf" srcId="{D79C1838-B38F-8A4F-B7AB-AC6FED2CBA0A}" destId="{1DA70840-EFAC-614E-9098-FB7326DAC0DC}" srcOrd="0" destOrd="0" presId="urn:microsoft.com/office/officeart/2005/8/layout/hList1"/>
    <dgm:cxn modelId="{855825F0-C8D9-AE40-BF43-073EB5E2C553}" type="presOf" srcId="{24CF406A-478D-6A42-B5B0-4DBF5CC15DE2}" destId="{86F7794B-3198-E14B-9174-D8D8C376982F}" srcOrd="0" destOrd="1" presId="urn:microsoft.com/office/officeart/2005/8/layout/hList1"/>
    <dgm:cxn modelId="{73813203-DE77-C449-895E-86BB4820F614}" type="presOf" srcId="{FAE3CAF2-4D6B-9E42-9CDF-766FF6D5284E}" destId="{062268FC-6835-6B46-8A7F-B5B7B9983764}" srcOrd="0" destOrd="0" presId="urn:microsoft.com/office/officeart/2005/8/layout/hList1"/>
    <dgm:cxn modelId="{BF5ECC72-1728-D847-91C5-C70012765586}" type="presOf" srcId="{AA6AA469-9C34-9941-B43D-B4A1F6977658}" destId="{86F7794B-3198-E14B-9174-D8D8C376982F}" srcOrd="0" destOrd="0" presId="urn:microsoft.com/office/officeart/2005/8/layout/hList1"/>
    <dgm:cxn modelId="{F206CC67-A2E5-4A4A-B965-1A82AB2E8C49}" srcId="{D79C1838-B38F-8A4F-B7AB-AC6FED2CBA0A}" destId="{0A9B81A3-AC8B-814E-9C3D-838100C8E94D}" srcOrd="1" destOrd="0" parTransId="{1AACC2BB-2752-334D-AA99-D55AC3DE7E1A}" sibTransId="{FE8FCFFB-822A-9C4C-99E9-9EDF5A4B5D05}"/>
    <dgm:cxn modelId="{A1253BF6-B7A9-234A-B979-D621E870AB4D}" type="presOf" srcId="{86C1FD96-05F7-D443-9DFE-446AC364AECF}" destId="{BC5DD6E5-5F74-4244-8250-B0CBA6D23C54}" srcOrd="0" destOrd="0" presId="urn:microsoft.com/office/officeart/2005/8/layout/hList1"/>
    <dgm:cxn modelId="{AA4D320C-0C53-7F43-97E1-367CD9104C38}" type="presOf" srcId="{A725D107-BAF6-2C4D-B62E-1F3AE6DD749E}" destId="{FBCD7714-1595-5B4A-B917-90388FA064A9}" srcOrd="0" destOrd="0" presId="urn:microsoft.com/office/officeart/2005/8/layout/hList1"/>
    <dgm:cxn modelId="{72F9FF3E-D265-BA45-B193-820B4B357E37}" type="presOf" srcId="{E3EFF6D4-2984-8C4B-821F-A650717779AC}" destId="{8F2D069F-B5B4-E04B-AC8B-01137882368D}" srcOrd="0" destOrd="0" presId="urn:microsoft.com/office/officeart/2005/8/layout/hList1"/>
    <dgm:cxn modelId="{EBE9C0C5-04EA-F24C-B63D-4D059C1AD098}" srcId="{86C1FD96-05F7-D443-9DFE-446AC364AECF}" destId="{E3EFF6D4-2984-8C4B-821F-A650717779AC}" srcOrd="0" destOrd="0" parTransId="{1476989B-3DBA-2F4A-82E6-CF1632EEFBDC}" sibTransId="{415FB5D9-124D-0945-BB4D-B2EFDEC26243}"/>
    <dgm:cxn modelId="{7B259CE6-0445-8C43-B41C-C012276C2101}" srcId="{FAE3CAF2-4D6B-9E42-9CDF-766FF6D5284E}" destId="{AA6AA469-9C34-9941-B43D-B4A1F6977658}" srcOrd="0" destOrd="0" parTransId="{05873679-387E-294E-9CC9-F276DE287113}" sibTransId="{41CCF21F-97EE-3145-95FB-23C56FA216A2}"/>
    <dgm:cxn modelId="{8EADC50F-DA7F-8C47-925E-ACD977B8437F}" srcId="{D79C1838-B38F-8A4F-B7AB-AC6FED2CBA0A}" destId="{86C1FD96-05F7-D443-9DFE-446AC364AECF}" srcOrd="2" destOrd="0" parTransId="{FCC9A988-86D7-A54C-946D-35BE590DB21E}" sibTransId="{74C9FA42-A7AE-7E46-B91A-381AABCFED08}"/>
    <dgm:cxn modelId="{05FDBA57-AF85-FB4B-A0A4-D19F0CF22A25}" srcId="{FAE3CAF2-4D6B-9E42-9CDF-766FF6D5284E}" destId="{24CF406A-478D-6A42-B5B0-4DBF5CC15DE2}" srcOrd="1" destOrd="0" parTransId="{E01BD6E6-44DB-F74D-9916-CE4EDE675B7F}" sibTransId="{E5A1B9AD-B17A-4F48-9AC0-A04F97E31CFA}"/>
    <dgm:cxn modelId="{853AAC0E-0D0E-5C4B-BD8E-9C4847B4CF45}" srcId="{D79C1838-B38F-8A4F-B7AB-AC6FED2CBA0A}" destId="{FAE3CAF2-4D6B-9E42-9CDF-766FF6D5284E}" srcOrd="0" destOrd="0" parTransId="{076DAA73-7914-ED41-A4C7-AD00B014B919}" sibTransId="{83F5FBB4-8DF7-244B-902C-31FBC82D749E}"/>
    <dgm:cxn modelId="{F5C1FA9F-8665-6547-BE65-0E07AD09CF89}" type="presParOf" srcId="{1DA70840-EFAC-614E-9098-FB7326DAC0DC}" destId="{90861585-98CD-3E42-A1D6-C4ADCCD13E22}" srcOrd="0" destOrd="0" presId="urn:microsoft.com/office/officeart/2005/8/layout/hList1"/>
    <dgm:cxn modelId="{592F903D-D4E0-1C41-9AD2-1DB899D26594}" type="presParOf" srcId="{90861585-98CD-3E42-A1D6-C4ADCCD13E22}" destId="{062268FC-6835-6B46-8A7F-B5B7B9983764}" srcOrd="0" destOrd="0" presId="urn:microsoft.com/office/officeart/2005/8/layout/hList1"/>
    <dgm:cxn modelId="{B8805035-F5D3-2645-A325-EFEF6422017D}" type="presParOf" srcId="{90861585-98CD-3E42-A1D6-C4ADCCD13E22}" destId="{86F7794B-3198-E14B-9174-D8D8C376982F}" srcOrd="1" destOrd="0" presId="urn:microsoft.com/office/officeart/2005/8/layout/hList1"/>
    <dgm:cxn modelId="{B8323E7A-9394-2248-8770-35D18F270239}" type="presParOf" srcId="{1DA70840-EFAC-614E-9098-FB7326DAC0DC}" destId="{C2DF0DAF-409B-A841-8AED-6EC6B46D096F}" srcOrd="1" destOrd="0" presId="urn:microsoft.com/office/officeart/2005/8/layout/hList1"/>
    <dgm:cxn modelId="{B463238E-B3D4-9240-9D5E-B0A159ADDD9F}" type="presParOf" srcId="{1DA70840-EFAC-614E-9098-FB7326DAC0DC}" destId="{199E72AF-1098-FF42-AE92-3D619048058B}" srcOrd="2" destOrd="0" presId="urn:microsoft.com/office/officeart/2005/8/layout/hList1"/>
    <dgm:cxn modelId="{36FB7DF0-9B4C-AE40-838A-A006E5E177ED}" type="presParOf" srcId="{199E72AF-1098-FF42-AE92-3D619048058B}" destId="{3184B4BB-2BE7-FD4F-98E2-AB857BBE3DB0}" srcOrd="0" destOrd="0" presId="urn:microsoft.com/office/officeart/2005/8/layout/hList1"/>
    <dgm:cxn modelId="{EBFF37EC-D3E4-4D44-B591-B7C2AB65D4CE}" type="presParOf" srcId="{199E72AF-1098-FF42-AE92-3D619048058B}" destId="{FBCD7714-1595-5B4A-B917-90388FA064A9}" srcOrd="1" destOrd="0" presId="urn:microsoft.com/office/officeart/2005/8/layout/hList1"/>
    <dgm:cxn modelId="{B3F224F6-7901-1144-87EF-9C62C77E7862}" type="presParOf" srcId="{1DA70840-EFAC-614E-9098-FB7326DAC0DC}" destId="{8E72D152-97E3-124D-AF0B-E5840B97A573}" srcOrd="3" destOrd="0" presId="urn:microsoft.com/office/officeart/2005/8/layout/hList1"/>
    <dgm:cxn modelId="{E4F02423-0CFA-FD4F-966A-AC1263FA07F0}" type="presParOf" srcId="{1DA70840-EFAC-614E-9098-FB7326DAC0DC}" destId="{2F08127E-2512-6F4B-8B59-89CEB5EE9D8E}" srcOrd="4" destOrd="0" presId="urn:microsoft.com/office/officeart/2005/8/layout/hList1"/>
    <dgm:cxn modelId="{60B4AD9C-7EA3-7846-BADE-7C916C2D44DE}" type="presParOf" srcId="{2F08127E-2512-6F4B-8B59-89CEB5EE9D8E}" destId="{BC5DD6E5-5F74-4244-8250-B0CBA6D23C54}" srcOrd="0" destOrd="0" presId="urn:microsoft.com/office/officeart/2005/8/layout/hList1"/>
    <dgm:cxn modelId="{40FAB175-5105-8148-9F66-2B0A7852402A}" type="presParOf" srcId="{2F08127E-2512-6F4B-8B59-89CEB5EE9D8E}" destId="{8F2D069F-B5B4-E04B-AC8B-01137882368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2268FC-6835-6B46-8A7F-B5B7B9983764}">
      <dsp:nvSpPr>
        <dsp:cNvPr id="0" name=""/>
        <dsp:cNvSpPr/>
      </dsp:nvSpPr>
      <dsp:spPr>
        <a:xfrm>
          <a:off x="2571" y="1198765"/>
          <a:ext cx="2507456" cy="1002982"/>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en-US" sz="2000" kern="1200" dirty="0" smtClean="0"/>
            <a:t>State duty to protect</a:t>
          </a:r>
          <a:endParaRPr lang="en-US" sz="2000" kern="1200" dirty="0"/>
        </a:p>
      </dsp:txBody>
      <dsp:txXfrm>
        <a:off x="2571" y="1198765"/>
        <a:ext cx="2507456" cy="1002982"/>
      </dsp:txXfrm>
    </dsp:sp>
    <dsp:sp modelId="{86F7794B-3198-E14B-9174-D8D8C376982F}">
      <dsp:nvSpPr>
        <dsp:cNvPr id="0" name=""/>
        <dsp:cNvSpPr/>
      </dsp:nvSpPr>
      <dsp:spPr>
        <a:xfrm>
          <a:off x="2571" y="2201747"/>
          <a:ext cx="2507456" cy="112544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Core of IHRL</a:t>
          </a:r>
          <a:endParaRPr lang="en-US" sz="2000" kern="1200" dirty="0"/>
        </a:p>
        <a:p>
          <a:pPr marL="228600" lvl="1" indent="-228600" algn="l" defTabSz="889000">
            <a:lnSpc>
              <a:spcPct val="90000"/>
            </a:lnSpc>
            <a:spcBef>
              <a:spcPct val="0"/>
            </a:spcBef>
            <a:spcAft>
              <a:spcPct val="15000"/>
            </a:spcAft>
            <a:buChar char="••"/>
          </a:pPr>
          <a:endParaRPr lang="en-US" sz="2000" kern="1200" dirty="0"/>
        </a:p>
      </dsp:txBody>
      <dsp:txXfrm>
        <a:off x="2571" y="2201747"/>
        <a:ext cx="2507456" cy="1125449"/>
      </dsp:txXfrm>
    </dsp:sp>
    <dsp:sp modelId="{3184B4BB-2BE7-FD4F-98E2-AB857BBE3DB0}">
      <dsp:nvSpPr>
        <dsp:cNvPr id="0" name=""/>
        <dsp:cNvSpPr/>
      </dsp:nvSpPr>
      <dsp:spPr>
        <a:xfrm>
          <a:off x="2861071" y="1198765"/>
          <a:ext cx="2507456" cy="1002982"/>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en-US" sz="2000" kern="1200" dirty="0" smtClean="0"/>
            <a:t>Corporate responsibility to respect</a:t>
          </a:r>
          <a:endParaRPr lang="en-US" sz="2000" kern="1200" dirty="0"/>
        </a:p>
      </dsp:txBody>
      <dsp:txXfrm>
        <a:off x="2861071" y="1198765"/>
        <a:ext cx="2507456" cy="1002982"/>
      </dsp:txXfrm>
    </dsp:sp>
    <dsp:sp modelId="{FBCD7714-1595-5B4A-B917-90388FA064A9}">
      <dsp:nvSpPr>
        <dsp:cNvPr id="0" name=""/>
        <dsp:cNvSpPr/>
      </dsp:nvSpPr>
      <dsp:spPr>
        <a:xfrm>
          <a:off x="2861071" y="2201747"/>
          <a:ext cx="2507456" cy="112544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Societal expectation</a:t>
          </a:r>
          <a:endParaRPr lang="en-US" sz="2000" kern="1200" dirty="0"/>
        </a:p>
      </dsp:txBody>
      <dsp:txXfrm>
        <a:off x="2861071" y="2201747"/>
        <a:ext cx="2507456" cy="1125449"/>
      </dsp:txXfrm>
    </dsp:sp>
    <dsp:sp modelId="{BC5DD6E5-5F74-4244-8250-B0CBA6D23C54}">
      <dsp:nvSpPr>
        <dsp:cNvPr id="0" name=""/>
        <dsp:cNvSpPr/>
      </dsp:nvSpPr>
      <dsp:spPr>
        <a:xfrm>
          <a:off x="5719571" y="1198765"/>
          <a:ext cx="2507456" cy="1002982"/>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en-US" sz="2000" kern="1200" dirty="0" smtClean="0"/>
            <a:t>Access to remedy</a:t>
          </a:r>
          <a:endParaRPr lang="en-US" sz="2000" kern="1200" dirty="0"/>
        </a:p>
      </dsp:txBody>
      <dsp:txXfrm>
        <a:off x="5719571" y="1198765"/>
        <a:ext cx="2507456" cy="1002982"/>
      </dsp:txXfrm>
    </dsp:sp>
    <dsp:sp modelId="{8F2D069F-B5B4-E04B-AC8B-01137882368D}">
      <dsp:nvSpPr>
        <dsp:cNvPr id="0" name=""/>
        <dsp:cNvSpPr/>
      </dsp:nvSpPr>
      <dsp:spPr>
        <a:xfrm>
          <a:off x="5719571" y="2201747"/>
          <a:ext cx="2507456" cy="112544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State &amp; non-state, judicial and non-judicial</a:t>
          </a:r>
          <a:endParaRPr lang="en-US" sz="2000" kern="1200" dirty="0"/>
        </a:p>
      </dsp:txBody>
      <dsp:txXfrm>
        <a:off x="5719571" y="2201747"/>
        <a:ext cx="2507456" cy="112544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42EEEE-2A18-4B4D-8FF2-9EC7A2A1FBAB}" type="datetimeFigureOut">
              <a:rPr lang="en-US" smtClean="0"/>
              <a:t>6/25/2014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9747BE-C80D-9142-ABFC-8A0AEC6CBCF3}" type="slidenum">
              <a:rPr lang="en-US" smtClean="0"/>
              <a:t>‹#›</a:t>
            </a:fld>
            <a:endParaRPr lang="en-US"/>
          </a:p>
        </p:txBody>
      </p:sp>
    </p:spTree>
    <p:extLst>
      <p:ext uri="{BB962C8B-B14F-4D97-AF65-F5344CB8AC3E}">
        <p14:creationId xmlns:p14="http://schemas.microsoft.com/office/powerpoint/2010/main" val="988113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ADC7D68-8AC4-0440-B1C1-67A64591BBB7}" type="slidenum">
              <a:rPr lang="en-US" smtClean="0"/>
              <a:pPr/>
              <a:t>5</a:t>
            </a:fld>
            <a:endParaRPr lang="en-US"/>
          </a:p>
        </p:txBody>
      </p:sp>
    </p:spTree>
    <p:extLst>
      <p:ext uri="{BB962C8B-B14F-4D97-AF65-F5344CB8AC3E}">
        <p14:creationId xmlns:p14="http://schemas.microsoft.com/office/powerpoint/2010/main" val="1803711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ADC7D68-8AC4-0440-B1C1-67A64591BBB7}" type="slidenum">
              <a:rPr lang="en-US" smtClean="0"/>
              <a:pPr/>
              <a:t>6</a:t>
            </a:fld>
            <a:endParaRPr lang="en-US"/>
          </a:p>
        </p:txBody>
      </p:sp>
    </p:spTree>
    <p:extLst>
      <p:ext uri="{BB962C8B-B14F-4D97-AF65-F5344CB8AC3E}">
        <p14:creationId xmlns:p14="http://schemas.microsoft.com/office/powerpoint/2010/main" val="1803711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ADC7D68-8AC4-0440-B1C1-67A64591BBB7}" type="slidenum">
              <a:rPr lang="en-US" smtClean="0"/>
              <a:pPr/>
              <a:t>7</a:t>
            </a:fld>
            <a:endParaRPr lang="en-US"/>
          </a:p>
        </p:txBody>
      </p:sp>
    </p:spTree>
    <p:extLst>
      <p:ext uri="{BB962C8B-B14F-4D97-AF65-F5344CB8AC3E}">
        <p14:creationId xmlns:p14="http://schemas.microsoft.com/office/powerpoint/2010/main" val="1803711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ADC7D68-8AC4-0440-B1C1-67A64591BBB7}" type="slidenum">
              <a:rPr lang="en-US" smtClean="0"/>
              <a:pPr/>
              <a:t>8</a:t>
            </a:fld>
            <a:endParaRPr lang="en-US"/>
          </a:p>
        </p:txBody>
      </p:sp>
    </p:spTree>
    <p:extLst>
      <p:ext uri="{BB962C8B-B14F-4D97-AF65-F5344CB8AC3E}">
        <p14:creationId xmlns:p14="http://schemas.microsoft.com/office/powerpoint/2010/main" val="1803711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ADC7D68-8AC4-0440-B1C1-67A64591BBB7}" type="slidenum">
              <a:rPr lang="en-US" smtClean="0"/>
              <a:pPr/>
              <a:t>9</a:t>
            </a:fld>
            <a:endParaRPr lang="en-US"/>
          </a:p>
        </p:txBody>
      </p:sp>
    </p:spTree>
    <p:extLst>
      <p:ext uri="{BB962C8B-B14F-4D97-AF65-F5344CB8AC3E}">
        <p14:creationId xmlns:p14="http://schemas.microsoft.com/office/powerpoint/2010/main" val="1803711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F94E285-444D-4C0C-8BFA-BDB311F86A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2124ACF-35B7-492A-BA8B-EF32306773F2}"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2124ACF-35B7-492A-BA8B-EF32306773F2}"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2124ACF-35B7-492A-BA8B-EF32306773F2}"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E6F9B8CD-342D-4579-98EC-A8FD6B7370E1}" type="datetimeFigureOut">
              <a:rPr lang="en-US" smtClean="0"/>
              <a:pPr/>
              <a:t>6/25/2014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2124ACF-35B7-492A-BA8B-EF32306773F2}"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2124ACF-35B7-492A-BA8B-EF32306773F2}"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2124ACF-35B7-492A-BA8B-EF32306773F2}"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2124ACF-35B7-492A-BA8B-EF32306773F2}"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2124ACF-35B7-492A-BA8B-EF32306773F2}"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E60FF2FE-9E4D-4CA7-8AE4-FC8FC2D2CAB2}" type="datetimeFigureOut">
              <a:rPr lang="en-CA" smtClean="0"/>
              <a:pPr/>
              <a:t>25/06/2014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2124ACF-35B7-492A-BA8B-EF32306773F2}"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0FF2FE-9E4D-4CA7-8AE4-FC8FC2D2CAB2}" type="datetimeFigureOut">
              <a:rPr lang="en-CA" smtClean="0"/>
              <a:pPr/>
              <a:t>25/06/2014</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24ACF-35B7-492A-BA8B-EF32306773F2}"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268760"/>
            <a:ext cx="7848872" cy="1944216"/>
          </a:xfrm>
        </p:spPr>
        <p:txBody>
          <a:bodyPr>
            <a:normAutofit fontScale="90000"/>
          </a:bodyPr>
          <a:lstStyle/>
          <a:p>
            <a:r>
              <a:rPr lang="en-CA" dirty="0"/>
              <a:t>The Role of Lawyers under the </a:t>
            </a:r>
            <a:r>
              <a:rPr lang="en-CA" dirty="0" smtClean="0"/>
              <a:t/>
            </a:r>
            <a:br>
              <a:rPr lang="en-CA" dirty="0" smtClean="0"/>
            </a:br>
            <a:r>
              <a:rPr lang="en-CA" dirty="0" smtClean="0"/>
              <a:t>United Nations </a:t>
            </a:r>
            <a:r>
              <a:rPr lang="en-CA" dirty="0"/>
              <a:t>Guiding Principles </a:t>
            </a:r>
            <a:r>
              <a:rPr lang="en-CA" dirty="0" smtClean="0"/>
              <a:t/>
            </a:r>
            <a:br>
              <a:rPr lang="en-CA" dirty="0" smtClean="0"/>
            </a:br>
            <a:r>
              <a:rPr lang="en-CA" dirty="0" smtClean="0"/>
              <a:t>on </a:t>
            </a:r>
            <a:r>
              <a:rPr lang="en-CA" dirty="0"/>
              <a:t>Business and Human Rights</a:t>
            </a:r>
          </a:p>
        </p:txBody>
      </p:sp>
      <p:sp>
        <p:nvSpPr>
          <p:cNvPr id="3" name="Subtitle 2"/>
          <p:cNvSpPr>
            <a:spLocks noGrp="1"/>
          </p:cNvSpPr>
          <p:nvPr>
            <p:ph type="subTitle" idx="1"/>
          </p:nvPr>
        </p:nvSpPr>
        <p:spPr>
          <a:xfrm>
            <a:off x="1331640" y="3501008"/>
            <a:ext cx="6400800" cy="2736304"/>
          </a:xfrm>
        </p:spPr>
        <p:txBody>
          <a:bodyPr>
            <a:noAutofit/>
          </a:bodyPr>
          <a:lstStyle/>
          <a:p>
            <a:r>
              <a:rPr lang="en-CA" sz="2400" dirty="0" smtClean="0">
                <a:solidFill>
                  <a:srgbClr val="0000FF"/>
                </a:solidFill>
              </a:rPr>
              <a:t>Stephen </a:t>
            </a:r>
            <a:r>
              <a:rPr lang="en-CA" sz="2400" dirty="0">
                <a:solidFill>
                  <a:srgbClr val="0000FF"/>
                </a:solidFill>
              </a:rPr>
              <a:t>G.A. </a:t>
            </a:r>
            <a:r>
              <a:rPr lang="en-CA" sz="2400" dirty="0" err="1">
                <a:solidFill>
                  <a:srgbClr val="0000FF"/>
                </a:solidFill>
              </a:rPr>
              <a:t>Pitel</a:t>
            </a:r>
            <a:r>
              <a:rPr lang="en-CA" sz="2400" dirty="0">
                <a:solidFill>
                  <a:srgbClr val="0000FF"/>
                </a:solidFill>
              </a:rPr>
              <a:t> </a:t>
            </a:r>
            <a:endParaRPr lang="en-CA" sz="2400" dirty="0" smtClean="0">
              <a:solidFill>
                <a:srgbClr val="0000FF"/>
              </a:solidFill>
            </a:endParaRPr>
          </a:p>
          <a:p>
            <a:r>
              <a:rPr lang="en-CA" sz="2400" dirty="0" smtClean="0">
                <a:solidFill>
                  <a:srgbClr val="0000FF"/>
                </a:solidFill>
              </a:rPr>
              <a:t>and </a:t>
            </a:r>
          </a:p>
          <a:p>
            <a:r>
              <a:rPr lang="en-CA" sz="2400" dirty="0" smtClean="0">
                <a:solidFill>
                  <a:srgbClr val="0000FF"/>
                </a:solidFill>
              </a:rPr>
              <a:t>Sara </a:t>
            </a:r>
            <a:r>
              <a:rPr lang="en-CA" sz="2400" dirty="0">
                <a:solidFill>
                  <a:srgbClr val="0000FF"/>
                </a:solidFill>
              </a:rPr>
              <a:t>L. </a:t>
            </a:r>
            <a:r>
              <a:rPr lang="en-CA" sz="2400" dirty="0" err="1">
                <a:solidFill>
                  <a:srgbClr val="0000FF"/>
                </a:solidFill>
              </a:rPr>
              <a:t>Seck</a:t>
            </a:r>
            <a:endParaRPr lang="en-CA" sz="2400" dirty="0">
              <a:solidFill>
                <a:srgbClr val="0000FF"/>
              </a:solidFill>
            </a:endParaRPr>
          </a:p>
          <a:p>
            <a:r>
              <a:rPr lang="en-CA" sz="2400" dirty="0">
                <a:solidFill>
                  <a:srgbClr val="0000FF"/>
                </a:solidFill>
              </a:rPr>
              <a:t> </a:t>
            </a:r>
          </a:p>
          <a:p>
            <a:r>
              <a:rPr lang="en-CA" sz="2400" dirty="0">
                <a:solidFill>
                  <a:srgbClr val="0000FF"/>
                </a:solidFill>
              </a:rPr>
              <a:t>Faculty of Law, Western </a:t>
            </a:r>
            <a:r>
              <a:rPr lang="en-CA" sz="2400" dirty="0" smtClean="0">
                <a:solidFill>
                  <a:srgbClr val="0000FF"/>
                </a:solidFill>
              </a:rPr>
              <a:t>University</a:t>
            </a:r>
          </a:p>
          <a:p>
            <a:r>
              <a:rPr lang="en-CA" sz="2400" dirty="0" smtClean="0">
                <a:solidFill>
                  <a:srgbClr val="0000FF"/>
                </a:solidFill>
              </a:rPr>
              <a:t>London</a:t>
            </a:r>
            <a:r>
              <a:rPr lang="en-CA" sz="2400" dirty="0">
                <a:solidFill>
                  <a:srgbClr val="0000FF"/>
                </a:solidFill>
              </a:rPr>
              <a:t>, Ontario, Canada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UNGP embedded in…</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International CSR </a:t>
            </a:r>
            <a:r>
              <a:rPr lang="en-US" dirty="0" smtClean="0"/>
              <a:t>law </a:t>
            </a:r>
            <a:r>
              <a:rPr lang="en-US" dirty="0" smtClean="0"/>
              <a:t>frameworks</a:t>
            </a:r>
          </a:p>
          <a:p>
            <a:pPr lvl="1"/>
            <a:r>
              <a:rPr lang="en-US" dirty="0" smtClean="0"/>
              <a:t>OECD MNE Guidelines; IFC Sustainability; Equator Principles; ISO 26000; GRI; Voluntary Principles SHR; industry codes; … </a:t>
            </a:r>
          </a:p>
          <a:p>
            <a:r>
              <a:rPr lang="en-US" dirty="0" smtClean="0"/>
              <a:t>Global Compact – learning network</a:t>
            </a:r>
          </a:p>
          <a:p>
            <a:r>
              <a:rPr lang="en-US" dirty="0" smtClean="0"/>
              <a:t>Global </a:t>
            </a:r>
            <a:r>
              <a:rPr lang="en-US" dirty="0" smtClean="0"/>
              <a:t>law firms</a:t>
            </a:r>
            <a:endParaRPr lang="en-US" dirty="0" smtClean="0"/>
          </a:p>
          <a:p>
            <a:r>
              <a:rPr lang="en-US" dirty="0" smtClean="0"/>
              <a:t>International Bar Association</a:t>
            </a:r>
          </a:p>
          <a:p>
            <a:r>
              <a:rPr lang="en-US" dirty="0" smtClean="0"/>
              <a:t>Law societies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Professional Conduct Code</a:t>
            </a:r>
            <a:endParaRPr lang="en-CA" dirty="0">
              <a:solidFill>
                <a:srgbClr val="0000FF"/>
              </a:solidFill>
            </a:endParaRPr>
          </a:p>
        </p:txBody>
      </p:sp>
      <p:sp>
        <p:nvSpPr>
          <p:cNvPr id="3" name="Content Placeholder 2"/>
          <p:cNvSpPr>
            <a:spLocks noGrp="1"/>
          </p:cNvSpPr>
          <p:nvPr>
            <p:ph idx="1"/>
          </p:nvPr>
        </p:nvSpPr>
        <p:spPr/>
        <p:txBody>
          <a:bodyPr/>
          <a:lstStyle/>
          <a:p>
            <a:r>
              <a:rPr lang="en-US" dirty="0" smtClean="0"/>
              <a:t>Federation of Law Societies of Canada has produced the Model Code of Professional Conduct (adopted 2009; amended going forward)</a:t>
            </a:r>
          </a:p>
          <a:p>
            <a:r>
              <a:rPr lang="en-US" dirty="0" smtClean="0"/>
              <a:t>Aim: (relative) uniformity across all provinces and territories</a:t>
            </a:r>
          </a:p>
          <a:p>
            <a:r>
              <a:rPr lang="en-US" dirty="0" smtClean="0"/>
              <a:t>Has been or will be implemented in provinces and territories</a:t>
            </a:r>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Competence</a:t>
            </a:r>
            <a:endParaRPr lang="en-CA" dirty="0">
              <a:solidFill>
                <a:srgbClr val="0000FF"/>
              </a:solidFill>
            </a:endParaRPr>
          </a:p>
        </p:txBody>
      </p:sp>
      <p:sp>
        <p:nvSpPr>
          <p:cNvPr id="3" name="Content Placeholder 2"/>
          <p:cNvSpPr>
            <a:spLocks noGrp="1"/>
          </p:cNvSpPr>
          <p:nvPr>
            <p:ph idx="1"/>
          </p:nvPr>
        </p:nvSpPr>
        <p:spPr/>
        <p:txBody>
          <a:bodyPr>
            <a:normAutofit lnSpcReduction="10000"/>
          </a:bodyPr>
          <a:lstStyle/>
          <a:p>
            <a:r>
              <a:rPr lang="en-US" dirty="0" smtClean="0"/>
              <a:t>R. 3.1-1:  </a:t>
            </a:r>
            <a:r>
              <a:rPr lang="en-CA" dirty="0" smtClean="0"/>
              <a:t>“Competent lawyer” means a lawyer who has and applies relevant knowledge, skills and attributes in a manner appropriate to each matter undertaken on behalf of a client and the nature and terms of the lawyer’s engagement, including … investigating facts, identifying issues, ascertaining client objectives, considering possible options and developing and advising the client on appropriate courses of action …</a:t>
            </a: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Competence</a:t>
            </a:r>
            <a:endParaRPr lang="en-CA" dirty="0">
              <a:solidFill>
                <a:srgbClr val="0000FF"/>
              </a:solidFill>
            </a:endParaRPr>
          </a:p>
        </p:txBody>
      </p:sp>
      <p:sp>
        <p:nvSpPr>
          <p:cNvPr id="3" name="Content Placeholder 2"/>
          <p:cNvSpPr>
            <a:spLocks noGrp="1"/>
          </p:cNvSpPr>
          <p:nvPr>
            <p:ph idx="1"/>
          </p:nvPr>
        </p:nvSpPr>
        <p:spPr/>
        <p:txBody>
          <a:bodyPr/>
          <a:lstStyle/>
          <a:p>
            <a:r>
              <a:rPr lang="en-US" dirty="0" smtClean="0"/>
              <a:t>R. 3.1-2:  </a:t>
            </a:r>
            <a:r>
              <a:rPr lang="en-CA" dirty="0" smtClean="0"/>
              <a:t>A lawyer must perform all legal services undertaken on a client’s behalf to the standard of a competent lawyer.</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Assisting and Advising</a:t>
            </a:r>
            <a:endParaRPr lang="en-CA" dirty="0">
              <a:solidFill>
                <a:srgbClr val="0000FF"/>
              </a:solidFill>
            </a:endParaRPr>
          </a:p>
        </p:txBody>
      </p:sp>
      <p:sp>
        <p:nvSpPr>
          <p:cNvPr id="3" name="Content Placeholder 2"/>
          <p:cNvSpPr>
            <a:spLocks noGrp="1"/>
          </p:cNvSpPr>
          <p:nvPr>
            <p:ph idx="1"/>
          </p:nvPr>
        </p:nvSpPr>
        <p:spPr/>
        <p:txBody>
          <a:bodyPr/>
          <a:lstStyle/>
          <a:p>
            <a:r>
              <a:rPr lang="en-CA" dirty="0" smtClean="0"/>
              <a:t>R. 3.2-7:  When acting for a client, a lawyer must never knowingly assist in or encourage any dishonesty, fraud, crime or illegal conduct, or instruct the client on how to violate the law and avoid punishment.</a:t>
            </a:r>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Assisting and Advising</a:t>
            </a:r>
            <a:endParaRPr lang="en-CA" dirty="0">
              <a:solidFill>
                <a:srgbClr val="0000FF"/>
              </a:solidFill>
            </a:endParaRPr>
          </a:p>
        </p:txBody>
      </p:sp>
      <p:sp>
        <p:nvSpPr>
          <p:cNvPr id="3" name="Content Placeholder 2"/>
          <p:cNvSpPr>
            <a:spLocks noGrp="1"/>
          </p:cNvSpPr>
          <p:nvPr>
            <p:ph idx="1"/>
          </p:nvPr>
        </p:nvSpPr>
        <p:spPr/>
        <p:txBody>
          <a:bodyPr/>
          <a:lstStyle/>
          <a:p>
            <a:r>
              <a:rPr lang="en-CA" dirty="0" smtClean="0"/>
              <a:t>R. 3.7-2:  If there has been a serious loss of confidence between the lawyer and the client, the lawyer may withdraw.</a:t>
            </a:r>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Assisting and Advising</a:t>
            </a:r>
            <a:endParaRPr lang="en-CA" dirty="0">
              <a:solidFill>
                <a:srgbClr val="0000FF"/>
              </a:solidFill>
            </a:endParaRPr>
          </a:p>
        </p:txBody>
      </p:sp>
      <p:sp>
        <p:nvSpPr>
          <p:cNvPr id="3" name="Content Placeholder 2"/>
          <p:cNvSpPr>
            <a:spLocks noGrp="1"/>
          </p:cNvSpPr>
          <p:nvPr>
            <p:ph idx="1"/>
          </p:nvPr>
        </p:nvSpPr>
        <p:spPr/>
        <p:txBody>
          <a:bodyPr/>
          <a:lstStyle/>
          <a:p>
            <a:r>
              <a:rPr lang="en-US" dirty="0" smtClean="0"/>
              <a:t>R. </a:t>
            </a:r>
            <a:r>
              <a:rPr lang="en-CA" dirty="0" smtClean="0"/>
              <a:t>3.2-8:  A lawyer who is employed or retained by an organization to act in a matter in which the lawyer knows that the organization has acted, is acting or intends to act dishonestly, fraudulently, criminally, or illegally, must do the following …</a:t>
            </a:r>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Assisting and Advising</a:t>
            </a:r>
            <a:endParaRPr lang="en-CA" dirty="0">
              <a:solidFill>
                <a:srgbClr val="0000FF"/>
              </a:solidFill>
            </a:endParaRPr>
          </a:p>
        </p:txBody>
      </p:sp>
      <p:sp>
        <p:nvSpPr>
          <p:cNvPr id="3" name="Content Placeholder 2"/>
          <p:cNvSpPr>
            <a:spLocks noGrp="1"/>
          </p:cNvSpPr>
          <p:nvPr>
            <p:ph idx="1"/>
          </p:nvPr>
        </p:nvSpPr>
        <p:spPr/>
        <p:txBody>
          <a:bodyPr>
            <a:normAutofit fontScale="85000" lnSpcReduction="20000"/>
          </a:bodyPr>
          <a:lstStyle/>
          <a:p>
            <a:r>
              <a:rPr lang="en-US" dirty="0" smtClean="0"/>
              <a:t>R. </a:t>
            </a:r>
            <a:r>
              <a:rPr lang="en-CA" dirty="0" smtClean="0"/>
              <a:t>3.2-8</a:t>
            </a:r>
            <a:r>
              <a:rPr lang="en-US" dirty="0" smtClean="0"/>
              <a:t>, Comm. 5:  </a:t>
            </a:r>
            <a:r>
              <a:rPr lang="en-CA" dirty="0" smtClean="0"/>
              <a:t>A lawyer acting for an organization who learns that the organization has acted, is acting, or intends to act in a wrongful manner, may advise the chief executive officer and must advise the chief legal officer of the misconduct.  If the wrongful conduct is not abandoned or stopped, the lawyer must report the matter “up the ladder” of responsibility within the organization until the matter is dealt with appropriately.  If the organization, despite the lawyer’s advice, continues with the wrongful conduct, the lawyer must withdraw from acting in the particular matter …</a:t>
            </a:r>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Conclusions and Future </a:t>
            </a:r>
            <a:r>
              <a:rPr lang="en-US" dirty="0" smtClean="0">
                <a:solidFill>
                  <a:srgbClr val="0000FF"/>
                </a:solidFill>
              </a:rPr>
              <a:t>Research</a:t>
            </a:r>
            <a:endParaRPr lang="en-US" dirty="0">
              <a:solidFill>
                <a:srgbClr val="0000FF"/>
              </a:solidFill>
            </a:endParaRPr>
          </a:p>
        </p:txBody>
      </p:sp>
      <p:sp>
        <p:nvSpPr>
          <p:cNvPr id="3" name="Content Placeholder 2"/>
          <p:cNvSpPr>
            <a:spLocks noGrp="1"/>
          </p:cNvSpPr>
          <p:nvPr>
            <p:ph idx="1"/>
          </p:nvPr>
        </p:nvSpPr>
        <p:spPr/>
        <p:txBody>
          <a:bodyPr>
            <a:normAutofit fontScale="92500"/>
          </a:bodyPr>
          <a:lstStyle/>
          <a:p>
            <a:pPr marL="514350" indent="-514350">
              <a:buAutoNum type="arabicPeriod"/>
            </a:pPr>
            <a:r>
              <a:rPr lang="en-US" dirty="0" smtClean="0">
                <a:solidFill>
                  <a:srgbClr val="000090"/>
                </a:solidFill>
              </a:rPr>
              <a:t>What kind of risks might increasingly arise due to the growth of international CSR law?</a:t>
            </a:r>
          </a:p>
          <a:p>
            <a:pPr marL="914400" lvl="1" indent="-514350"/>
            <a:r>
              <a:rPr lang="en-US" dirty="0" smtClean="0">
                <a:solidFill>
                  <a:srgbClr val="000090"/>
                </a:solidFill>
              </a:rPr>
              <a:t>Risks for business clients</a:t>
            </a:r>
          </a:p>
          <a:p>
            <a:pPr marL="514350" indent="-514350">
              <a:buAutoNum type="arabicPeriod"/>
            </a:pPr>
            <a:r>
              <a:rPr lang="en-US" dirty="0" smtClean="0">
                <a:solidFill>
                  <a:srgbClr val="000090"/>
                </a:solidFill>
              </a:rPr>
              <a:t>Do rules of professional conduct in Canada adequately address risk to clients arising from a lawyer’s failure to consider ICSR standards/law?</a:t>
            </a:r>
          </a:p>
          <a:p>
            <a:pPr marL="914400" lvl="1" indent="-514350"/>
            <a:r>
              <a:rPr lang="en-US" dirty="0" smtClean="0">
                <a:solidFill>
                  <a:srgbClr val="000090"/>
                </a:solidFill>
              </a:rPr>
              <a:t>Failure to prevent harm</a:t>
            </a:r>
          </a:p>
          <a:p>
            <a:pPr marL="514350" indent="-514350">
              <a:buAutoNum type="arabicPeriod"/>
            </a:pPr>
            <a:r>
              <a:rPr lang="en-US" dirty="0" smtClean="0">
                <a:solidFill>
                  <a:srgbClr val="000090"/>
                </a:solidFill>
              </a:rPr>
              <a:t>How can law firms as businesses </a:t>
            </a:r>
            <a:r>
              <a:rPr lang="en-US" dirty="0" smtClean="0">
                <a:solidFill>
                  <a:srgbClr val="000090"/>
                </a:solidFill>
              </a:rPr>
              <a:t>comply </a:t>
            </a:r>
            <a:r>
              <a:rPr lang="en-US" dirty="0" smtClean="0">
                <a:solidFill>
                  <a:srgbClr val="000090"/>
                </a:solidFill>
              </a:rPr>
              <a:t>with their own responsibility to respect rights?</a:t>
            </a:r>
            <a:endParaRPr lang="en-US" dirty="0">
              <a:solidFill>
                <a:srgbClr val="00009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Overview</a:t>
            </a:r>
            <a:endParaRPr lang="en-US" dirty="0">
              <a:solidFill>
                <a:srgbClr val="0000FF"/>
              </a:solidFill>
            </a:endParaRPr>
          </a:p>
        </p:txBody>
      </p:sp>
      <p:sp>
        <p:nvSpPr>
          <p:cNvPr id="3" name="Content Placeholder 2"/>
          <p:cNvSpPr>
            <a:spLocks noGrp="1"/>
          </p:cNvSpPr>
          <p:nvPr>
            <p:ph idx="1"/>
          </p:nvPr>
        </p:nvSpPr>
        <p:spPr/>
        <p:txBody>
          <a:bodyPr>
            <a:normAutofit/>
          </a:bodyPr>
          <a:lstStyle/>
          <a:p>
            <a:r>
              <a:rPr lang="en-US" dirty="0" smtClean="0"/>
              <a:t>What are the </a:t>
            </a:r>
            <a:r>
              <a:rPr lang="en-US" i="1" dirty="0" smtClean="0"/>
              <a:t>UN Guiding Principles for Business and Human Rights </a:t>
            </a:r>
            <a:r>
              <a:rPr lang="en-US" dirty="0" smtClean="0"/>
              <a:t>and why </a:t>
            </a:r>
            <a:r>
              <a:rPr lang="en-US" dirty="0" smtClean="0"/>
              <a:t>should lawyers know something about them?</a:t>
            </a:r>
            <a:endParaRPr lang="en-US" dirty="0" smtClean="0"/>
          </a:p>
          <a:p>
            <a:r>
              <a:rPr lang="en-US" dirty="0" smtClean="0"/>
              <a:t>What is the relationship between the </a:t>
            </a:r>
            <a:r>
              <a:rPr lang="en-US" dirty="0" smtClean="0"/>
              <a:t>UNGP </a:t>
            </a:r>
            <a:r>
              <a:rPr lang="en-US" dirty="0" smtClean="0"/>
              <a:t>and the professional responsibilities and ethical duties of Canadian lawyers?</a:t>
            </a:r>
          </a:p>
          <a:p>
            <a:r>
              <a:rPr lang="en-US" dirty="0" smtClean="0"/>
              <a:t>Conclude: future </a:t>
            </a:r>
            <a:r>
              <a:rPr lang="en-US" dirty="0" smtClean="0"/>
              <a:t>research questions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International CSR “Law”?</a:t>
            </a:r>
            <a:endParaRPr lang="en-US" dirty="0">
              <a:solidFill>
                <a:srgbClr val="0000FF"/>
              </a:solidFill>
            </a:endParaRPr>
          </a:p>
        </p:txBody>
      </p:sp>
      <p:sp>
        <p:nvSpPr>
          <p:cNvPr id="3" name="Content Placeholder 2"/>
          <p:cNvSpPr>
            <a:spLocks noGrp="1"/>
          </p:cNvSpPr>
          <p:nvPr>
            <p:ph idx="1"/>
          </p:nvPr>
        </p:nvSpPr>
        <p:spPr/>
        <p:txBody>
          <a:bodyPr>
            <a:normAutofit/>
          </a:bodyPr>
          <a:lstStyle/>
          <a:p>
            <a:r>
              <a:rPr lang="en-US" dirty="0" smtClean="0"/>
              <a:t>Domestic law: mandatory</a:t>
            </a:r>
          </a:p>
          <a:p>
            <a:r>
              <a:rPr lang="en-US" dirty="0" smtClean="0"/>
              <a:t>Corporate Social Responsibility: </a:t>
            </a:r>
            <a:r>
              <a:rPr lang="en-US" sz="2800" i="1" dirty="0" smtClean="0">
                <a:solidFill>
                  <a:srgbClr val="0000FF"/>
                </a:solidFill>
              </a:rPr>
              <a:t>(voluntary?)</a:t>
            </a:r>
          </a:p>
          <a:p>
            <a:r>
              <a:rPr lang="en-US" dirty="0" smtClean="0"/>
              <a:t>International Human Rights Law: </a:t>
            </a:r>
            <a:r>
              <a:rPr lang="en-US" sz="2800" dirty="0" smtClean="0"/>
              <a:t>	</a:t>
            </a:r>
            <a:r>
              <a:rPr lang="en-US" sz="2800" i="1" dirty="0" smtClean="0">
                <a:solidFill>
                  <a:srgbClr val="0000FF"/>
                </a:solidFill>
              </a:rPr>
              <a:t>(mandatory?)</a:t>
            </a:r>
          </a:p>
          <a:p>
            <a:pPr>
              <a:buNone/>
            </a:pPr>
            <a:r>
              <a:rPr lang="en-US" i="1" u="sng" dirty="0" smtClean="0">
                <a:solidFill>
                  <a:srgbClr val="0000FF"/>
                </a:solidFill>
              </a:rPr>
              <a:t>International CSR “Law”?</a:t>
            </a:r>
          </a:p>
          <a:p>
            <a:pPr lvl="1"/>
            <a:r>
              <a:rPr lang="en-US" dirty="0" smtClean="0"/>
              <a:t>Business strategy </a:t>
            </a:r>
          </a:p>
          <a:p>
            <a:pPr lvl="1"/>
            <a:r>
              <a:rPr lang="en-US" dirty="0" smtClean="0"/>
              <a:t>Business ethics</a:t>
            </a:r>
          </a:p>
          <a:p>
            <a:pPr lvl="1"/>
            <a:r>
              <a:rPr lang="en-US" dirty="0" smtClean="0"/>
              <a:t>International law?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1440160"/>
          </a:xfrm>
        </p:spPr>
        <p:txBody>
          <a:bodyPr>
            <a:normAutofit/>
          </a:bodyPr>
          <a:lstStyle/>
          <a:p>
            <a:r>
              <a:rPr lang="en-US" dirty="0" smtClean="0"/>
              <a:t>UNGP </a:t>
            </a:r>
            <a:r>
              <a:rPr lang="en-US" i="1" dirty="0" smtClean="0">
                <a:solidFill>
                  <a:srgbClr val="0000FF"/>
                </a:solidFill>
              </a:rPr>
              <a:t>“polycentric </a:t>
            </a:r>
            <a:r>
              <a:rPr lang="en-US" i="1" dirty="0" smtClean="0">
                <a:solidFill>
                  <a:srgbClr val="0000FF"/>
                </a:solidFill>
              </a:rPr>
              <a:t>governance”</a:t>
            </a:r>
            <a:endParaRPr lang="en-US" dirty="0">
              <a:solidFill>
                <a:srgbClr val="0000FF"/>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3926" y="262718"/>
            <a:ext cx="8005704" cy="5232202"/>
          </a:xfrm>
          <a:prstGeom prst="rect">
            <a:avLst/>
          </a:prstGeom>
          <a:noFill/>
        </p:spPr>
        <p:txBody>
          <a:bodyPr wrap="square" rtlCol="0">
            <a:spAutoFit/>
          </a:bodyPr>
          <a:lstStyle/>
          <a:p>
            <a:pPr>
              <a:spcAft>
                <a:spcPts val="1200"/>
              </a:spcAft>
            </a:pPr>
            <a:r>
              <a:rPr lang="en-US" sz="3600" b="1" dirty="0" smtClean="0">
                <a:solidFill>
                  <a:srgbClr val="3C1B71"/>
                </a:solidFill>
                <a:latin typeface="Arial"/>
                <a:cs typeface="Arial Unicode MS"/>
              </a:rPr>
              <a:t>Responsibility To Respect (RTR):</a:t>
            </a:r>
            <a:endParaRPr lang="en-US" sz="3600" b="1" dirty="0" smtClean="0">
              <a:solidFill>
                <a:srgbClr val="3C1B71"/>
              </a:solidFill>
              <a:latin typeface="Arial"/>
              <a:cs typeface="Arial Unicode MS"/>
            </a:endParaRPr>
          </a:p>
          <a:p>
            <a:pPr>
              <a:buFont typeface="Arial" charset="0"/>
              <a:buNone/>
            </a:pPr>
            <a:r>
              <a:rPr lang="en-US" sz="3600" b="1" dirty="0" smtClean="0">
                <a:solidFill>
                  <a:srgbClr val="0000FF"/>
                </a:solidFill>
                <a:latin typeface="Arial"/>
                <a:cs typeface="Arial Unicode MS"/>
              </a:rPr>
              <a:t> </a:t>
            </a:r>
            <a:r>
              <a:rPr lang="en-US" sz="3200" dirty="0" smtClean="0">
                <a:solidFill>
                  <a:srgbClr val="0000FF"/>
                </a:solidFill>
                <a:latin typeface="News Gothic MT"/>
                <a:cs typeface="News Gothic MT"/>
              </a:rPr>
              <a:t>Principle 11</a:t>
            </a:r>
            <a:endParaRPr lang="en-US" sz="3200" i="1" dirty="0" smtClean="0">
              <a:solidFill>
                <a:srgbClr val="0000FF"/>
              </a:solidFill>
              <a:latin typeface="News Gothic MT"/>
              <a:cs typeface="News Gothic MT"/>
            </a:endParaRPr>
          </a:p>
          <a:p>
            <a:pPr>
              <a:buFont typeface="Arial" charset="0"/>
              <a:buNone/>
            </a:pPr>
            <a:endParaRPr lang="en-US" sz="2800" dirty="0" smtClean="0">
              <a:latin typeface="News Gothic MT"/>
              <a:cs typeface="News Gothic MT"/>
            </a:endParaRPr>
          </a:p>
          <a:p>
            <a:pPr>
              <a:buFont typeface="Arial" charset="0"/>
              <a:buNone/>
            </a:pPr>
            <a:r>
              <a:rPr lang="en-US" sz="2800" dirty="0" smtClean="0">
                <a:latin typeface="News Gothic MT"/>
                <a:cs typeface="News Gothic MT"/>
              </a:rPr>
              <a:t>“Business enterprises should respect human rights. This means that they should avoid infringing on the human rights of others and should address adverse human rights impacts with which they are involved.”</a:t>
            </a:r>
          </a:p>
          <a:p>
            <a:pPr>
              <a:buFont typeface="Arial" charset="0"/>
              <a:buNone/>
            </a:pPr>
            <a:endParaRPr lang="en-US" sz="2800" dirty="0" smtClean="0">
              <a:latin typeface="News Gothic MT"/>
              <a:cs typeface="News Gothic MT"/>
            </a:endParaRPr>
          </a:p>
          <a:p>
            <a:pPr>
              <a:buFont typeface="Arial" charset="0"/>
              <a:buNone/>
            </a:pPr>
            <a:r>
              <a:rPr lang="en-US" sz="2800" i="1" dirty="0" smtClean="0">
                <a:latin typeface="News Gothic MT"/>
                <a:cs typeface="News Gothic MT"/>
              </a:rPr>
              <a:t>Commentary</a:t>
            </a:r>
            <a:r>
              <a:rPr lang="en-US" sz="2800" dirty="0" smtClean="0">
                <a:latin typeface="News Gothic MT"/>
                <a:cs typeface="News Gothic MT"/>
              </a:rPr>
              <a:t>:</a:t>
            </a:r>
          </a:p>
          <a:p>
            <a:pPr>
              <a:buFontTx/>
              <a:buChar char="•"/>
            </a:pPr>
            <a:r>
              <a:rPr lang="en-US" sz="2800" dirty="0" smtClean="0">
                <a:latin typeface="News Gothic MT"/>
                <a:cs typeface="News Gothic MT"/>
              </a:rPr>
              <a:t> global standard of expected conduct</a:t>
            </a:r>
            <a:endParaRPr lang="en-US" sz="2800" dirty="0" smtClean="0">
              <a:solidFill>
                <a:srgbClr val="8064A2"/>
              </a:solidFill>
              <a:latin typeface="News Gothic MT"/>
              <a:cs typeface="News Gothic MT"/>
            </a:endParaRPr>
          </a:p>
        </p:txBody>
      </p:sp>
      <p:sp>
        <p:nvSpPr>
          <p:cNvPr id="5" name="TextBox 4"/>
          <p:cNvSpPr txBox="1"/>
          <p:nvPr/>
        </p:nvSpPr>
        <p:spPr>
          <a:xfrm>
            <a:off x="5700889" y="6302963"/>
            <a:ext cx="3189111" cy="369332"/>
          </a:xfrm>
          <a:prstGeom prst="rect">
            <a:avLst/>
          </a:prstGeom>
          <a:noFill/>
        </p:spPr>
        <p:txBody>
          <a:bodyPr wrap="square" rtlCol="0">
            <a:spAutoFit/>
          </a:bodyPr>
          <a:lstStyle/>
          <a:p>
            <a:pPr algn="r"/>
            <a:r>
              <a:rPr lang="en-US" i="1" dirty="0" smtClean="0">
                <a:solidFill>
                  <a:schemeClr val="bg1"/>
                </a:solidFill>
                <a:latin typeface="Arial"/>
                <a:cs typeface="Arial"/>
              </a:rPr>
              <a:t>UN Guiding Principles</a:t>
            </a:r>
          </a:p>
        </p:txBody>
      </p:sp>
    </p:spTree>
    <p:extLst>
      <p:ext uri="{BB962C8B-B14F-4D97-AF65-F5344CB8AC3E}">
        <p14:creationId xmlns:p14="http://schemas.microsoft.com/office/powerpoint/2010/main" val="1536441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3926" y="262718"/>
            <a:ext cx="8005704" cy="5970866"/>
          </a:xfrm>
          <a:prstGeom prst="rect">
            <a:avLst/>
          </a:prstGeom>
          <a:noFill/>
        </p:spPr>
        <p:txBody>
          <a:bodyPr wrap="square" rtlCol="0">
            <a:spAutoFit/>
          </a:bodyPr>
          <a:lstStyle/>
          <a:p>
            <a:pPr>
              <a:spcAft>
                <a:spcPts val="1200"/>
              </a:spcAft>
            </a:pPr>
            <a:r>
              <a:rPr lang="en-US" sz="3600" b="1" dirty="0" smtClean="0">
                <a:solidFill>
                  <a:srgbClr val="3C1B71"/>
                </a:solidFill>
                <a:latin typeface="Arial"/>
                <a:cs typeface="Arial Unicode MS"/>
              </a:rPr>
              <a:t>RTR:</a:t>
            </a:r>
          </a:p>
          <a:p>
            <a:pPr>
              <a:buFont typeface="Arial" charset="0"/>
              <a:buNone/>
            </a:pPr>
            <a:r>
              <a:rPr lang="en-US" sz="2800" i="1" dirty="0" smtClean="0">
                <a:solidFill>
                  <a:srgbClr val="0000FF"/>
                </a:solidFill>
                <a:latin typeface="News Gothic MT"/>
                <a:cs typeface="News Gothic MT"/>
              </a:rPr>
              <a:t>Commentary </a:t>
            </a:r>
            <a:r>
              <a:rPr lang="en-US" sz="2800" dirty="0" smtClean="0">
                <a:solidFill>
                  <a:srgbClr val="0000FF"/>
                </a:solidFill>
                <a:latin typeface="News Gothic MT"/>
                <a:cs typeface="News Gothic MT"/>
              </a:rPr>
              <a:t>P11</a:t>
            </a:r>
            <a:r>
              <a:rPr lang="en-US" sz="2800" dirty="0" smtClean="0">
                <a:latin typeface="News Gothic MT"/>
                <a:cs typeface="News Gothic MT"/>
              </a:rPr>
              <a:t>: RTR:</a:t>
            </a:r>
          </a:p>
          <a:p>
            <a:pPr>
              <a:buFont typeface="Arial" charset="0"/>
              <a:buNone/>
            </a:pPr>
            <a:endParaRPr lang="en-US" sz="2800" dirty="0" smtClean="0">
              <a:latin typeface="News Gothic MT"/>
              <a:cs typeface="News Gothic MT"/>
            </a:endParaRPr>
          </a:p>
          <a:p>
            <a:pPr>
              <a:buFontTx/>
              <a:buChar char="•"/>
            </a:pPr>
            <a:r>
              <a:rPr lang="en-US" sz="2800" dirty="0" smtClean="0">
                <a:latin typeface="News Gothic MT"/>
                <a:cs typeface="News Gothic MT"/>
              </a:rPr>
              <a:t> is independent of a state’s abilities/willingness to fulfill their own obligations; </a:t>
            </a:r>
          </a:p>
          <a:p>
            <a:pPr>
              <a:buFontTx/>
              <a:buChar char="•"/>
            </a:pPr>
            <a:r>
              <a:rPr lang="en-US" sz="2800" dirty="0" smtClean="0">
                <a:latin typeface="News Gothic MT"/>
                <a:cs typeface="News Gothic MT"/>
              </a:rPr>
              <a:t> means not undermining the ability of a state to meet its own HR obligations</a:t>
            </a:r>
          </a:p>
          <a:p>
            <a:pPr>
              <a:buFontTx/>
              <a:buChar char="•"/>
            </a:pPr>
            <a:r>
              <a:rPr lang="en-US" sz="2800" dirty="0" smtClean="0">
                <a:latin typeface="News Gothic MT"/>
                <a:cs typeface="News Gothic MT"/>
              </a:rPr>
              <a:t> is above compliance with national laws </a:t>
            </a:r>
          </a:p>
          <a:p>
            <a:pPr>
              <a:buFontTx/>
              <a:buChar char="•"/>
            </a:pPr>
            <a:r>
              <a:rPr lang="en-US" sz="2800" dirty="0" smtClean="0">
                <a:latin typeface="News Gothic MT"/>
                <a:cs typeface="News Gothic MT"/>
              </a:rPr>
              <a:t> requires “adequate measures” to prevent, mitigate and remediate harm</a:t>
            </a:r>
          </a:p>
          <a:p>
            <a:r>
              <a:rPr lang="en-US" sz="2800" i="1" dirty="0" smtClean="0">
                <a:latin typeface="News Gothic MT"/>
                <a:cs typeface="News Gothic MT"/>
              </a:rPr>
              <a:t>and</a:t>
            </a:r>
          </a:p>
          <a:p>
            <a:pPr>
              <a:buFont typeface="Arial"/>
              <a:buChar char="•"/>
            </a:pPr>
            <a:r>
              <a:rPr lang="en-US" sz="2800" dirty="0" smtClean="0">
                <a:latin typeface="News Gothic MT"/>
                <a:cs typeface="News Gothic MT"/>
              </a:rPr>
              <a:t> cannot be offset by contributing to the enjoyment of other rights (philanthropy)</a:t>
            </a:r>
          </a:p>
        </p:txBody>
      </p:sp>
      <p:sp>
        <p:nvSpPr>
          <p:cNvPr id="5" name="TextBox 4"/>
          <p:cNvSpPr txBox="1"/>
          <p:nvPr/>
        </p:nvSpPr>
        <p:spPr>
          <a:xfrm>
            <a:off x="5700889" y="6302963"/>
            <a:ext cx="3189111" cy="369332"/>
          </a:xfrm>
          <a:prstGeom prst="rect">
            <a:avLst/>
          </a:prstGeom>
          <a:noFill/>
        </p:spPr>
        <p:txBody>
          <a:bodyPr wrap="square" rtlCol="0">
            <a:spAutoFit/>
          </a:bodyPr>
          <a:lstStyle/>
          <a:p>
            <a:pPr algn="r"/>
            <a:r>
              <a:rPr lang="en-US" i="1" dirty="0" smtClean="0">
                <a:solidFill>
                  <a:schemeClr val="bg1"/>
                </a:solidFill>
                <a:latin typeface="Arial"/>
                <a:cs typeface="Arial"/>
              </a:rPr>
              <a:t>UN Guiding Principles</a:t>
            </a:r>
          </a:p>
        </p:txBody>
      </p:sp>
    </p:spTree>
    <p:extLst>
      <p:ext uri="{BB962C8B-B14F-4D97-AF65-F5344CB8AC3E}">
        <p14:creationId xmlns:p14="http://schemas.microsoft.com/office/powerpoint/2010/main" val="1536441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3926" y="262718"/>
            <a:ext cx="8005704" cy="5970866"/>
          </a:xfrm>
          <a:prstGeom prst="rect">
            <a:avLst/>
          </a:prstGeom>
          <a:noFill/>
        </p:spPr>
        <p:txBody>
          <a:bodyPr wrap="square" rtlCol="0">
            <a:spAutoFit/>
          </a:bodyPr>
          <a:lstStyle/>
          <a:p>
            <a:pPr>
              <a:spcAft>
                <a:spcPts val="1200"/>
              </a:spcAft>
            </a:pPr>
            <a:r>
              <a:rPr lang="en-US" sz="3600" b="1" dirty="0" smtClean="0">
                <a:solidFill>
                  <a:srgbClr val="3C1B71"/>
                </a:solidFill>
                <a:latin typeface="Arial"/>
                <a:cs typeface="Arial Unicode MS"/>
              </a:rPr>
              <a:t>RTR:</a:t>
            </a:r>
          </a:p>
          <a:p>
            <a:r>
              <a:rPr lang="en-US" sz="2800" b="1" i="1" dirty="0" smtClean="0">
                <a:latin typeface="News Gothic MT"/>
                <a:cs typeface="News Gothic MT"/>
              </a:rPr>
              <a:t>Scope?</a:t>
            </a:r>
            <a:r>
              <a:rPr lang="en-US" sz="2800" dirty="0" smtClean="0">
                <a:latin typeface="News Gothic MT"/>
                <a:cs typeface="News Gothic MT"/>
              </a:rPr>
              <a:t> </a:t>
            </a:r>
          </a:p>
          <a:p>
            <a:r>
              <a:rPr lang="en-US" sz="2800" dirty="0" smtClean="0">
                <a:solidFill>
                  <a:srgbClr val="0000FF"/>
                </a:solidFill>
                <a:latin typeface="News Gothic MT"/>
                <a:cs typeface="News Gothic MT"/>
              </a:rPr>
              <a:t>Principle 13</a:t>
            </a:r>
            <a:r>
              <a:rPr lang="en-US" sz="2800" dirty="0" smtClean="0">
                <a:latin typeface="News Gothic MT"/>
                <a:cs typeface="News Gothic MT"/>
              </a:rPr>
              <a:t> Business enterprises must: </a:t>
            </a:r>
          </a:p>
          <a:p>
            <a:endParaRPr lang="en-US" sz="2800" dirty="0" smtClean="0">
              <a:latin typeface="News Gothic MT"/>
              <a:cs typeface="News Gothic MT"/>
            </a:endParaRPr>
          </a:p>
          <a:p>
            <a:pPr marL="514350" indent="-514350">
              <a:buAutoNum type="alphaLcParenBoth"/>
            </a:pPr>
            <a:r>
              <a:rPr lang="en-US" sz="2800" dirty="0" smtClean="0">
                <a:latin typeface="News Gothic MT"/>
                <a:cs typeface="News Gothic MT"/>
              </a:rPr>
              <a:t>Avoid causing or contributing to adverse human rights impacts </a:t>
            </a:r>
            <a:r>
              <a:rPr lang="en-US" sz="2800" i="1" dirty="0" smtClean="0">
                <a:latin typeface="News Gothic MT"/>
                <a:cs typeface="News Gothic MT"/>
              </a:rPr>
              <a:t>through their own activities</a:t>
            </a:r>
            <a:r>
              <a:rPr lang="en-US" sz="2800" dirty="0" smtClean="0">
                <a:latin typeface="News Gothic MT"/>
                <a:cs typeface="News Gothic MT"/>
              </a:rPr>
              <a:t>, and address such impacts…and</a:t>
            </a:r>
          </a:p>
          <a:p>
            <a:pPr marL="514350" indent="-514350">
              <a:buAutoNum type="alphaLcParenBoth"/>
            </a:pPr>
            <a:r>
              <a:rPr lang="en-US" sz="2800" dirty="0" smtClean="0">
                <a:latin typeface="News Gothic MT"/>
                <a:cs typeface="News Gothic MT"/>
              </a:rPr>
              <a:t>Seek to prevent or mitigate adverse impacts </a:t>
            </a:r>
            <a:r>
              <a:rPr lang="en-US" sz="2800" i="1" dirty="0" smtClean="0">
                <a:latin typeface="News Gothic MT"/>
                <a:cs typeface="News Gothic MT"/>
              </a:rPr>
              <a:t>directly linked to operations, products or services by their business relationships</a:t>
            </a:r>
            <a:r>
              <a:rPr lang="en-US" sz="2800" dirty="0" smtClean="0">
                <a:latin typeface="News Gothic MT"/>
                <a:cs typeface="News Gothic MT"/>
              </a:rPr>
              <a:t>, even if they have not contributed to those impacts.</a:t>
            </a:r>
            <a:endParaRPr lang="en-US" sz="6000" b="1" dirty="0" smtClean="0">
              <a:solidFill>
                <a:srgbClr val="000000"/>
              </a:solidFill>
              <a:latin typeface="Arial"/>
              <a:cs typeface="Arial Unicode MS"/>
            </a:endParaRPr>
          </a:p>
          <a:p>
            <a:pPr marL="514350" indent="-514350"/>
            <a:endParaRPr lang="en-US" sz="2800" dirty="0" smtClean="0">
              <a:solidFill>
                <a:srgbClr val="8064A2"/>
              </a:solidFill>
              <a:latin typeface="Arial"/>
              <a:cs typeface="Arial"/>
            </a:endParaRPr>
          </a:p>
        </p:txBody>
      </p:sp>
      <p:sp>
        <p:nvSpPr>
          <p:cNvPr id="5" name="TextBox 4"/>
          <p:cNvSpPr txBox="1"/>
          <p:nvPr/>
        </p:nvSpPr>
        <p:spPr>
          <a:xfrm>
            <a:off x="5700889" y="6302963"/>
            <a:ext cx="3189111" cy="369332"/>
          </a:xfrm>
          <a:prstGeom prst="rect">
            <a:avLst/>
          </a:prstGeom>
          <a:noFill/>
        </p:spPr>
        <p:txBody>
          <a:bodyPr wrap="square" rtlCol="0">
            <a:spAutoFit/>
          </a:bodyPr>
          <a:lstStyle/>
          <a:p>
            <a:pPr algn="r"/>
            <a:r>
              <a:rPr lang="en-US" i="1" dirty="0" smtClean="0">
                <a:solidFill>
                  <a:schemeClr val="bg1"/>
                </a:solidFill>
                <a:latin typeface="Arial"/>
                <a:cs typeface="Arial"/>
              </a:rPr>
              <a:t>UN Guiding Principles</a:t>
            </a:r>
          </a:p>
        </p:txBody>
      </p:sp>
    </p:spTree>
    <p:extLst>
      <p:ext uri="{BB962C8B-B14F-4D97-AF65-F5344CB8AC3E}">
        <p14:creationId xmlns:p14="http://schemas.microsoft.com/office/powerpoint/2010/main" val="1536441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3926" y="262718"/>
            <a:ext cx="8005704" cy="5970866"/>
          </a:xfrm>
          <a:prstGeom prst="rect">
            <a:avLst/>
          </a:prstGeom>
          <a:noFill/>
        </p:spPr>
        <p:txBody>
          <a:bodyPr wrap="square" rtlCol="0">
            <a:spAutoFit/>
          </a:bodyPr>
          <a:lstStyle/>
          <a:p>
            <a:pPr>
              <a:spcAft>
                <a:spcPts val="1200"/>
              </a:spcAft>
            </a:pPr>
            <a:r>
              <a:rPr lang="en-US" sz="3600" b="1" dirty="0" smtClean="0">
                <a:solidFill>
                  <a:srgbClr val="3C1B71"/>
                </a:solidFill>
                <a:latin typeface="Arial"/>
                <a:cs typeface="Arial Unicode MS"/>
              </a:rPr>
              <a:t>RTR:</a:t>
            </a:r>
          </a:p>
          <a:p>
            <a:pPr>
              <a:buFont typeface="Arial" charset="0"/>
              <a:buNone/>
            </a:pPr>
            <a:endParaRPr lang="en-US" sz="2800" b="1" i="1" dirty="0" smtClean="0">
              <a:latin typeface="News Gothic MT"/>
              <a:cs typeface="News Gothic MT"/>
            </a:endParaRPr>
          </a:p>
          <a:p>
            <a:pPr>
              <a:buFont typeface="Arial" charset="0"/>
              <a:buNone/>
            </a:pPr>
            <a:r>
              <a:rPr lang="en-US" sz="2800" dirty="0" smtClean="0">
                <a:solidFill>
                  <a:srgbClr val="0000FF"/>
                </a:solidFill>
                <a:latin typeface="News Gothic MT"/>
                <a:cs typeface="News Gothic MT"/>
              </a:rPr>
              <a:t>Principle 14</a:t>
            </a:r>
            <a:r>
              <a:rPr lang="en-US" sz="2800" dirty="0" smtClean="0">
                <a:latin typeface="News Gothic MT"/>
                <a:cs typeface="News Gothic MT"/>
              </a:rPr>
              <a:t>: </a:t>
            </a:r>
            <a:r>
              <a:rPr lang="en-US" sz="2800" b="1" i="1" dirty="0" smtClean="0">
                <a:latin typeface="News Gothic MT"/>
                <a:cs typeface="News Gothic MT"/>
              </a:rPr>
              <a:t>Which businesses? </a:t>
            </a:r>
          </a:p>
          <a:p>
            <a:pPr>
              <a:buFont typeface="Arial" charset="0"/>
              <a:buNone/>
            </a:pPr>
            <a:endParaRPr lang="en-US" sz="2800" b="1" i="1" dirty="0" smtClean="0">
              <a:latin typeface="News Gothic MT"/>
              <a:cs typeface="News Gothic MT"/>
            </a:endParaRPr>
          </a:p>
          <a:p>
            <a:pPr>
              <a:buFont typeface="Arial" charset="0"/>
              <a:buNone/>
            </a:pPr>
            <a:r>
              <a:rPr lang="en-US" sz="2800" dirty="0" smtClean="0">
                <a:latin typeface="News Gothic MT"/>
                <a:cs typeface="News Gothic MT"/>
              </a:rPr>
              <a:t>“… applies to </a:t>
            </a:r>
            <a:r>
              <a:rPr lang="en-US" sz="2800" i="1" dirty="0" smtClean="0">
                <a:latin typeface="News Gothic MT"/>
                <a:cs typeface="News Gothic MT"/>
              </a:rPr>
              <a:t>all enterprises regardless of their size, sector, operational context, ownership and structure</a:t>
            </a:r>
            <a:r>
              <a:rPr lang="en-US" sz="2800" dirty="0" smtClean="0">
                <a:latin typeface="News Gothic MT"/>
                <a:cs typeface="News Gothic MT"/>
              </a:rPr>
              <a:t>. Nevertheless, the scale and complexity of the means through which enterprises meet that responsibility may vary according to these factors and with the severity of the enterprise’s adverse human rights impacts.”</a:t>
            </a:r>
          </a:p>
          <a:p>
            <a:pPr>
              <a:buFont typeface="Arial" charset="0"/>
              <a:buNone/>
            </a:pPr>
            <a:endParaRPr lang="en-US" sz="2800" dirty="0" smtClean="0">
              <a:solidFill>
                <a:srgbClr val="8064A2"/>
              </a:solidFill>
              <a:latin typeface="Arial"/>
              <a:cs typeface="Arial"/>
            </a:endParaRPr>
          </a:p>
        </p:txBody>
      </p:sp>
      <p:sp>
        <p:nvSpPr>
          <p:cNvPr id="5" name="TextBox 4"/>
          <p:cNvSpPr txBox="1"/>
          <p:nvPr/>
        </p:nvSpPr>
        <p:spPr>
          <a:xfrm>
            <a:off x="5700889" y="6302963"/>
            <a:ext cx="3189111" cy="369332"/>
          </a:xfrm>
          <a:prstGeom prst="rect">
            <a:avLst/>
          </a:prstGeom>
          <a:noFill/>
        </p:spPr>
        <p:txBody>
          <a:bodyPr wrap="square" rtlCol="0">
            <a:spAutoFit/>
          </a:bodyPr>
          <a:lstStyle/>
          <a:p>
            <a:pPr algn="r"/>
            <a:r>
              <a:rPr lang="en-US" i="1" dirty="0" smtClean="0">
                <a:solidFill>
                  <a:schemeClr val="bg1"/>
                </a:solidFill>
                <a:latin typeface="Arial"/>
                <a:cs typeface="Arial"/>
              </a:rPr>
              <a:t>UN Guiding Principles</a:t>
            </a:r>
          </a:p>
        </p:txBody>
      </p:sp>
    </p:spTree>
    <p:extLst>
      <p:ext uri="{BB962C8B-B14F-4D97-AF65-F5344CB8AC3E}">
        <p14:creationId xmlns:p14="http://schemas.microsoft.com/office/powerpoint/2010/main" val="1536441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3926" y="262718"/>
            <a:ext cx="8005704" cy="5109091"/>
          </a:xfrm>
          <a:prstGeom prst="rect">
            <a:avLst/>
          </a:prstGeom>
          <a:noFill/>
        </p:spPr>
        <p:txBody>
          <a:bodyPr wrap="square" rtlCol="0">
            <a:spAutoFit/>
          </a:bodyPr>
          <a:lstStyle/>
          <a:p>
            <a:pPr>
              <a:spcAft>
                <a:spcPts val="1200"/>
              </a:spcAft>
            </a:pPr>
            <a:r>
              <a:rPr lang="en-US" sz="3600" b="1" dirty="0" smtClean="0">
                <a:solidFill>
                  <a:srgbClr val="3C1B71"/>
                </a:solidFill>
                <a:latin typeface="Arial"/>
                <a:cs typeface="Arial Unicode MS"/>
              </a:rPr>
              <a:t>RTR: </a:t>
            </a:r>
            <a:r>
              <a:rPr lang="en-US" sz="2800" dirty="0" smtClean="0">
                <a:latin typeface="News Gothic MT"/>
                <a:cs typeface="News Gothic MT"/>
              </a:rPr>
              <a:t>How to make RTR operational?</a:t>
            </a:r>
          </a:p>
          <a:p>
            <a:pPr>
              <a:buClr>
                <a:srgbClr val="660066"/>
              </a:buClr>
              <a:buFont typeface="Arial"/>
              <a:buChar char="•"/>
            </a:pPr>
            <a:r>
              <a:rPr lang="en-US" sz="2800" dirty="0" smtClean="0">
                <a:latin typeface="News Gothic MT"/>
                <a:cs typeface="News Gothic MT"/>
              </a:rPr>
              <a:t> </a:t>
            </a:r>
            <a:r>
              <a:rPr lang="en-US" sz="2800" dirty="0" smtClean="0">
                <a:solidFill>
                  <a:srgbClr val="0000FF"/>
                </a:solidFill>
                <a:latin typeface="News Gothic MT"/>
                <a:cs typeface="News Gothic MT"/>
              </a:rPr>
              <a:t>P16</a:t>
            </a:r>
            <a:r>
              <a:rPr lang="en-US" sz="2800" dirty="0" smtClean="0">
                <a:latin typeface="News Gothic MT"/>
                <a:cs typeface="News Gothic MT"/>
              </a:rPr>
              <a:t> Policy commitment</a:t>
            </a:r>
          </a:p>
          <a:p>
            <a:pPr>
              <a:buClr>
                <a:srgbClr val="660066"/>
              </a:buClr>
              <a:buFont typeface="Arial"/>
              <a:buChar char="•"/>
            </a:pPr>
            <a:r>
              <a:rPr lang="en-US" sz="2800" dirty="0" smtClean="0">
                <a:latin typeface="News Gothic MT"/>
                <a:cs typeface="News Gothic MT"/>
              </a:rPr>
              <a:t> </a:t>
            </a:r>
            <a:r>
              <a:rPr lang="en-US" sz="2800" dirty="0" smtClean="0">
                <a:solidFill>
                  <a:srgbClr val="0000FF"/>
                </a:solidFill>
                <a:latin typeface="News Gothic MT"/>
                <a:cs typeface="News Gothic MT"/>
              </a:rPr>
              <a:t>P17-21</a:t>
            </a:r>
            <a:r>
              <a:rPr lang="en-US" sz="2800" dirty="0" smtClean="0">
                <a:latin typeface="News Gothic MT"/>
                <a:cs typeface="News Gothic MT"/>
              </a:rPr>
              <a:t> Human Rights due diligence</a:t>
            </a:r>
          </a:p>
          <a:p>
            <a:pPr>
              <a:buFont typeface="Arial" charset="0"/>
              <a:buNone/>
            </a:pPr>
            <a:r>
              <a:rPr lang="en-US" sz="2800" dirty="0" smtClean="0">
                <a:latin typeface="News Gothic MT"/>
                <a:cs typeface="News Gothic MT"/>
              </a:rPr>
              <a:t>– beyond material risks to company, to include risks to rights-holders; </a:t>
            </a:r>
          </a:p>
          <a:p>
            <a:pPr>
              <a:buFont typeface="Arial" charset="0"/>
              <a:buNone/>
            </a:pPr>
            <a:endParaRPr lang="en-US" sz="2800" b="1" dirty="0" smtClean="0">
              <a:solidFill>
                <a:srgbClr val="3C1B71"/>
              </a:solidFill>
              <a:latin typeface="News Gothic MT"/>
              <a:cs typeface="News Gothic MT"/>
            </a:endParaRPr>
          </a:p>
          <a:p>
            <a:pPr>
              <a:buFont typeface="Arial" charset="0"/>
              <a:buNone/>
            </a:pPr>
            <a:r>
              <a:rPr lang="en-US" sz="2800" dirty="0" smtClean="0">
                <a:solidFill>
                  <a:srgbClr val="0000FF"/>
                </a:solidFill>
                <a:latin typeface="News Gothic MT"/>
                <a:cs typeface="News Gothic MT"/>
              </a:rPr>
              <a:t>Principle 23: </a:t>
            </a:r>
          </a:p>
          <a:p>
            <a:pPr>
              <a:buFont typeface="Arial" charset="0"/>
              <a:buNone/>
            </a:pPr>
            <a:r>
              <a:rPr lang="en-US" sz="2800" dirty="0" smtClean="0">
                <a:solidFill>
                  <a:srgbClr val="0000FF"/>
                </a:solidFill>
                <a:latin typeface="News Gothic MT"/>
                <a:cs typeface="News Gothic MT"/>
              </a:rPr>
              <a:t>All business enterprises should:</a:t>
            </a:r>
          </a:p>
          <a:p>
            <a:pPr marL="514350" indent="-514350">
              <a:buFont typeface="Arial" charset="0"/>
              <a:buAutoNum type="alphaLcParenBoth"/>
            </a:pPr>
            <a:r>
              <a:rPr lang="en-US" sz="2800" dirty="0" smtClean="0">
                <a:solidFill>
                  <a:srgbClr val="0000FF"/>
                </a:solidFill>
                <a:latin typeface="News Gothic MT"/>
                <a:cs typeface="News Gothic MT"/>
              </a:rPr>
              <a:t>Comply with all laws and respect IHRL</a:t>
            </a:r>
          </a:p>
          <a:p>
            <a:pPr marL="514350" indent="-514350">
              <a:buFont typeface="Arial" charset="0"/>
              <a:buAutoNum type="alphaLcParenBoth"/>
            </a:pPr>
            <a:r>
              <a:rPr lang="en-US" sz="2800" dirty="0" smtClean="0">
                <a:solidFill>
                  <a:srgbClr val="0000FF"/>
                </a:solidFill>
                <a:latin typeface="News Gothic MT"/>
                <a:cs typeface="News Gothic MT"/>
              </a:rPr>
              <a:t>Seek ways to </a:t>
            </a:r>
            <a:r>
              <a:rPr lang="en-US" sz="2800" dirty="0" err="1" smtClean="0">
                <a:solidFill>
                  <a:srgbClr val="0000FF"/>
                </a:solidFill>
                <a:latin typeface="News Gothic MT"/>
                <a:cs typeface="News Gothic MT"/>
              </a:rPr>
              <a:t>honour</a:t>
            </a:r>
            <a:r>
              <a:rPr lang="en-US" sz="2800" dirty="0" smtClean="0">
                <a:solidFill>
                  <a:srgbClr val="0000FF"/>
                </a:solidFill>
                <a:latin typeface="News Gothic MT"/>
                <a:cs typeface="News Gothic MT"/>
              </a:rPr>
              <a:t> IHRL if conflict</a:t>
            </a:r>
          </a:p>
          <a:p>
            <a:pPr marL="514350" indent="-514350">
              <a:buFont typeface="Arial" charset="0"/>
              <a:buAutoNum type="alphaLcParenBoth"/>
            </a:pPr>
            <a:r>
              <a:rPr lang="en-US" sz="2800" dirty="0" smtClean="0">
                <a:solidFill>
                  <a:srgbClr val="0000FF"/>
                </a:solidFill>
                <a:latin typeface="News Gothic MT"/>
                <a:cs typeface="News Gothic MT"/>
              </a:rPr>
              <a:t>Treat risk as a </a:t>
            </a:r>
            <a:r>
              <a:rPr lang="en-US" sz="2800" i="1" dirty="0" smtClean="0">
                <a:solidFill>
                  <a:srgbClr val="0000FF"/>
                </a:solidFill>
                <a:latin typeface="News Gothic MT"/>
                <a:cs typeface="News Gothic MT"/>
              </a:rPr>
              <a:t>legal compliance </a:t>
            </a:r>
            <a:r>
              <a:rPr lang="en-US" sz="2800" dirty="0" smtClean="0">
                <a:solidFill>
                  <a:srgbClr val="0000FF"/>
                </a:solidFill>
                <a:latin typeface="News Gothic MT"/>
                <a:cs typeface="News Gothic MT"/>
              </a:rPr>
              <a:t>issue.</a:t>
            </a:r>
          </a:p>
        </p:txBody>
      </p:sp>
      <p:sp>
        <p:nvSpPr>
          <p:cNvPr id="5" name="TextBox 4"/>
          <p:cNvSpPr txBox="1"/>
          <p:nvPr/>
        </p:nvSpPr>
        <p:spPr>
          <a:xfrm>
            <a:off x="5700889" y="6302963"/>
            <a:ext cx="3189111" cy="369332"/>
          </a:xfrm>
          <a:prstGeom prst="rect">
            <a:avLst/>
          </a:prstGeom>
          <a:noFill/>
        </p:spPr>
        <p:txBody>
          <a:bodyPr wrap="square" rtlCol="0">
            <a:spAutoFit/>
          </a:bodyPr>
          <a:lstStyle/>
          <a:p>
            <a:pPr algn="r"/>
            <a:r>
              <a:rPr lang="en-US" i="1" dirty="0" smtClean="0">
                <a:solidFill>
                  <a:schemeClr val="bg1"/>
                </a:solidFill>
                <a:latin typeface="Arial"/>
                <a:cs typeface="Arial"/>
              </a:rPr>
              <a:t>UN Guiding Principles</a:t>
            </a:r>
          </a:p>
        </p:txBody>
      </p:sp>
    </p:spTree>
    <p:extLst>
      <p:ext uri="{BB962C8B-B14F-4D97-AF65-F5344CB8AC3E}">
        <p14:creationId xmlns:p14="http://schemas.microsoft.com/office/powerpoint/2010/main" val="1536441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312</TotalTime>
  <Words>922</Words>
  <Application>Microsoft Office PowerPoint</Application>
  <PresentationFormat>On-screen Show (4:3)</PresentationFormat>
  <Paragraphs>102</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The Role of Lawyers under the  United Nations Guiding Principles  on Business and Human Rights</vt:lpstr>
      <vt:lpstr>Overview</vt:lpstr>
      <vt:lpstr>International CSR “Law”?</vt:lpstr>
      <vt:lpstr>UNGP “polycentric governance”</vt:lpstr>
      <vt:lpstr>PowerPoint Presentation</vt:lpstr>
      <vt:lpstr>PowerPoint Presentation</vt:lpstr>
      <vt:lpstr>PowerPoint Presentation</vt:lpstr>
      <vt:lpstr>PowerPoint Presentation</vt:lpstr>
      <vt:lpstr>PowerPoint Presentation</vt:lpstr>
      <vt:lpstr>UNGP embedded in…</vt:lpstr>
      <vt:lpstr>Professional Conduct Code</vt:lpstr>
      <vt:lpstr>Competence</vt:lpstr>
      <vt:lpstr>Competence</vt:lpstr>
      <vt:lpstr>Assisting and Advising</vt:lpstr>
      <vt:lpstr>Assisting and Advising</vt:lpstr>
      <vt:lpstr>Assisting and Advising</vt:lpstr>
      <vt:lpstr>Assisting and Advising</vt:lpstr>
      <vt:lpstr>Conclusions and Future Research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Lawyers under the UN Guiding Principles on Business and Human Rights</dc:title>
  <dc:creator>Law Guest</dc:creator>
  <cp:lastModifiedBy>Stephen George Alexander Pitel</cp:lastModifiedBy>
  <cp:revision>40</cp:revision>
  <dcterms:created xsi:type="dcterms:W3CDTF">2014-06-24T16:04:55Z</dcterms:created>
  <dcterms:modified xsi:type="dcterms:W3CDTF">2014-06-25T11:08:06Z</dcterms:modified>
</cp:coreProperties>
</file>