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6" r:id="rId7"/>
    <p:sldId id="262" r:id="rId8"/>
    <p:sldId id="263" r:id="rId9"/>
    <p:sldId id="264" r:id="rId10"/>
    <p:sldId id="265" r:id="rId11"/>
    <p:sldId id="267" r:id="rId12"/>
    <p:sldId id="268" r:id="rId13"/>
    <p:sldId id="269" r:id="rId14"/>
    <p:sldId id="270" r:id="rId15"/>
    <p:sldId id="271" r:id="rId16"/>
    <p:sldId id="276" r:id="rId17"/>
    <p:sldId id="277" r:id="rId18"/>
    <p:sldId id="278" r:id="rId19"/>
    <p:sldId id="272" r:id="rId20"/>
    <p:sldId id="273" r:id="rId21"/>
    <p:sldId id="274" r:id="rId22"/>
    <p:sldId id="275"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ED1EBCA-A2CC-4341-94AD-F95749655DF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D1EBCA-A2CC-4341-94AD-F95749655D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D1EBCA-A2CC-4341-94AD-F95749655D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D1EBCA-A2CC-4341-94AD-F95749655D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D1EBCA-A2CC-4341-94AD-F95749655DF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D1EBCA-A2CC-4341-94AD-F95749655D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ED1EBCA-A2CC-4341-94AD-F95749655D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ED1EBCA-A2CC-4341-94AD-F95749655D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ED1EBCA-A2CC-4341-94AD-F95749655DF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D1EBCA-A2CC-4341-94AD-F95749655D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6ED1778-F570-44D3-8ABC-B2C1645328F1}" type="datetimeFigureOut">
              <a:rPr lang="en-US" smtClean="0"/>
              <a:pPr/>
              <a:t>7/11/2014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D1EBCA-A2CC-4341-94AD-F95749655DF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6ED1778-F570-44D3-8ABC-B2C1645328F1}" type="datetimeFigureOut">
              <a:rPr lang="en-US" smtClean="0"/>
              <a:pPr/>
              <a:t>7/11/2014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ED1EBCA-A2CC-4341-94AD-F95749655DF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533400"/>
            <a:ext cx="8229600" cy="5791200"/>
          </a:xfrm>
        </p:spPr>
        <p:txBody>
          <a:bodyPr>
            <a:normAutofit/>
          </a:bodyPr>
          <a:lstStyle/>
          <a:p>
            <a:pPr algn="ctr"/>
            <a:r>
              <a:rPr lang="en-GB" b="1" dirty="0"/>
              <a:t>CODE OF CONDUCT AND ETHICAL CHALLENGES OF LAW STUDENTS ASSISTING PRISONERS IN NIGERIA AND PAKISTAN </a:t>
            </a:r>
            <a:endParaRPr lang="en-GB" b="1" dirty="0" smtClean="0"/>
          </a:p>
          <a:p>
            <a:pPr algn="ctr"/>
            <a:r>
              <a:rPr lang="en-GB" dirty="0" smtClean="0"/>
              <a:t>Presented @ </a:t>
            </a:r>
            <a:r>
              <a:rPr lang="en-US" dirty="0"/>
              <a:t>the Sixth International Legal Ethics </a:t>
            </a:r>
            <a:r>
              <a:rPr lang="en-US" dirty="0" smtClean="0"/>
              <a:t>Conference </a:t>
            </a:r>
            <a:r>
              <a:rPr lang="en-US" dirty="0"/>
              <a:t>at the City University London </a:t>
            </a:r>
            <a:r>
              <a:rPr lang="en-US" dirty="0" smtClean="0"/>
              <a:t>UK, </a:t>
            </a:r>
            <a:r>
              <a:rPr lang="en-US" dirty="0"/>
              <a:t>July 10-12, 2014</a:t>
            </a:r>
          </a:p>
          <a:p>
            <a:pPr algn="ctr"/>
            <a:endParaRPr lang="en-US" b="1" dirty="0" smtClean="0"/>
          </a:p>
          <a:p>
            <a:pPr algn="ctr"/>
            <a:r>
              <a:rPr lang="en-US" b="1" dirty="0" smtClean="0"/>
              <a:t>Prof</a:t>
            </a:r>
            <a:r>
              <a:rPr lang="en-US" b="1" dirty="0"/>
              <a:t>. </a:t>
            </a:r>
            <a:r>
              <a:rPr lang="en-US" b="1" dirty="0" err="1"/>
              <a:t>Amari</a:t>
            </a:r>
            <a:r>
              <a:rPr lang="en-US" b="1" dirty="0"/>
              <a:t> Omaka </a:t>
            </a:r>
            <a:r>
              <a:rPr lang="en-US" b="1" dirty="0" err="1"/>
              <a:t>Chukwu</a:t>
            </a:r>
            <a:endParaRPr lang="en-US" dirty="0"/>
          </a:p>
          <a:p>
            <a:pPr algn="ctr"/>
            <a:r>
              <a:rPr lang="en-GB" dirty="0"/>
              <a:t>Dean Faculty of Law Ebonyi State </a:t>
            </a:r>
            <a:r>
              <a:rPr lang="en-GB" dirty="0" smtClean="0"/>
              <a:t>University and Director EBSU Law Clinic Abakaliki, Nigeria</a:t>
            </a:r>
            <a:endParaRPr lang="en-US" dirty="0"/>
          </a:p>
          <a:p>
            <a:pPr algn="ctr"/>
            <a:r>
              <a:rPr lang="en-GB" b="1" dirty="0" err="1"/>
              <a:t>Faiza</a:t>
            </a:r>
            <a:r>
              <a:rPr lang="en-GB" b="1" dirty="0"/>
              <a:t> </a:t>
            </a:r>
            <a:r>
              <a:rPr lang="en-GB" b="1" dirty="0" err="1"/>
              <a:t>Haswary</a:t>
            </a:r>
            <a:r>
              <a:rPr lang="en-GB" b="1" dirty="0"/>
              <a:t> </a:t>
            </a:r>
            <a:r>
              <a:rPr lang="en-GB" dirty="0"/>
              <a:t>and</a:t>
            </a:r>
            <a:r>
              <a:rPr lang="en-GB" b="1" dirty="0"/>
              <a:t> Omar B. </a:t>
            </a:r>
            <a:r>
              <a:rPr lang="en-GB" b="1" dirty="0" err="1"/>
              <a:t>Maniar</a:t>
            </a:r>
            <a:endParaRPr lang="en-US" dirty="0"/>
          </a:p>
          <a:p>
            <a:pPr algn="ctr"/>
            <a:r>
              <a:rPr lang="en-GB" smtClean="0"/>
              <a:t>Director and Supervisor </a:t>
            </a:r>
            <a:r>
              <a:rPr lang="en-GB" dirty="0"/>
              <a:t>of the Clinical Program at the </a:t>
            </a:r>
            <a:r>
              <a:rPr lang="en-GB" dirty="0" err="1"/>
              <a:t>Hamdard</a:t>
            </a:r>
            <a:r>
              <a:rPr lang="en-GB" dirty="0"/>
              <a:t> School of Law </a:t>
            </a:r>
            <a:r>
              <a:rPr lang="en-GB" dirty="0" smtClean="0"/>
              <a:t>Karachi, Pakistan </a:t>
            </a:r>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normAutofit fontScale="90000"/>
          </a:bodyPr>
          <a:lstStyle/>
          <a:p>
            <a:r>
              <a:rPr lang="en-GB" sz="4000" b="1" dirty="0" smtClean="0"/>
              <a:t>The focus of </a:t>
            </a:r>
            <a:r>
              <a:rPr lang="en-GB" sz="4000" b="1" dirty="0" err="1" smtClean="0"/>
              <a:t>Hamdard</a:t>
            </a:r>
            <a:r>
              <a:rPr lang="en-GB" sz="4000" b="1" dirty="0" smtClean="0"/>
              <a:t> Law Clinic</a:t>
            </a:r>
            <a:r>
              <a:rPr lang="en-US" dirty="0" smtClean="0"/>
              <a:t/>
            </a:r>
            <a:br>
              <a:rPr lang="en-US" dirty="0" smtClean="0"/>
            </a:br>
            <a:endParaRPr lang="en-US" dirty="0"/>
          </a:p>
        </p:txBody>
      </p:sp>
      <p:sp>
        <p:nvSpPr>
          <p:cNvPr id="3" name="Content Placeholder 2"/>
          <p:cNvSpPr>
            <a:spLocks noGrp="1"/>
          </p:cNvSpPr>
          <p:nvPr>
            <p:ph idx="1"/>
          </p:nvPr>
        </p:nvSpPr>
        <p:spPr>
          <a:xfrm>
            <a:off x="609600" y="762000"/>
            <a:ext cx="8324088" cy="5791200"/>
          </a:xfrm>
        </p:spPr>
        <p:txBody>
          <a:bodyPr>
            <a:normAutofit fontScale="77500" lnSpcReduction="20000"/>
          </a:bodyPr>
          <a:lstStyle/>
          <a:p>
            <a:r>
              <a:rPr lang="en-GB" sz="3400" dirty="0" smtClean="0"/>
              <a:t>The Clinic focuses on creating legal awareness amongst the detainees at the Youthful Offenders Industrial School (YOIS), Karachi, a reformatory detention facility for juvenile offenders. </a:t>
            </a:r>
            <a:endParaRPr lang="en-US" sz="3400" dirty="0" smtClean="0"/>
          </a:p>
          <a:p>
            <a:r>
              <a:rPr lang="en-GB" sz="3400" dirty="0" smtClean="0"/>
              <a:t>The detainees at the YOIS </a:t>
            </a:r>
            <a:r>
              <a:rPr lang="en-GB" sz="3400" dirty="0" smtClean="0"/>
              <a:t>are accused </a:t>
            </a:r>
            <a:r>
              <a:rPr lang="en-GB" sz="3400" dirty="0" smtClean="0"/>
              <a:t>of crimes ranging from drug possession and peddling to theft, possession of weapons, kidnapping, extortion and murder. </a:t>
            </a:r>
            <a:endParaRPr lang="en-US" sz="3400" dirty="0" smtClean="0"/>
          </a:p>
          <a:p>
            <a:r>
              <a:rPr lang="en-GB" sz="3400" dirty="0" smtClean="0"/>
              <a:t>Over 90% of the close to 150 detainees at the YOIS are under trial. </a:t>
            </a:r>
            <a:endParaRPr lang="en-US" sz="3400" dirty="0" smtClean="0"/>
          </a:p>
          <a:p>
            <a:r>
              <a:rPr lang="en-GB" sz="3400" dirty="0" smtClean="0"/>
              <a:t>Law students conduct regular classes at the YOIS and provide critical legal information covering the following broad themes: Constitution and </a:t>
            </a:r>
            <a:r>
              <a:rPr lang="en-GB" sz="3400" dirty="0" smtClean="0"/>
              <a:t>governance ,  </a:t>
            </a:r>
            <a:r>
              <a:rPr lang="en-GB" sz="3400" dirty="0" smtClean="0"/>
              <a:t>Fundamental rights,  Criminal </a:t>
            </a:r>
            <a:r>
              <a:rPr lang="en-GB" sz="3400" dirty="0" smtClean="0"/>
              <a:t>justice, Trial </a:t>
            </a:r>
            <a:r>
              <a:rPr lang="en-GB" sz="3400" dirty="0" smtClean="0"/>
              <a:t>process, Juvenile justice, Prison </a:t>
            </a:r>
            <a:r>
              <a:rPr lang="en-GB" sz="3400" dirty="0" smtClean="0"/>
              <a:t>rules, etc . </a:t>
            </a:r>
            <a:endParaRPr lang="en-US" sz="3400" dirty="0" smtClean="0"/>
          </a:p>
          <a:p>
            <a:r>
              <a:rPr lang="en-GB" sz="3400" dirty="0" smtClean="0"/>
              <a:t>The teaching experience and the interactive methodology allow law students to develop several key practical skills that are essential for practicing lawyers. </a:t>
            </a:r>
            <a:endParaRPr lang="en-US" sz="34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1143000"/>
          </a:xfrm>
        </p:spPr>
        <p:txBody>
          <a:bodyPr>
            <a:normAutofit fontScale="90000"/>
          </a:bodyPr>
          <a:lstStyle/>
          <a:p>
            <a:r>
              <a:rPr lang="en-GB" sz="4000" b="1" dirty="0" smtClean="0"/>
              <a:t>  The focus of Ethics in Pakistan Prisons </a:t>
            </a:r>
            <a:r>
              <a:rPr lang="en-US" dirty="0" smtClean="0"/>
              <a:t/>
            </a:r>
            <a:br>
              <a:rPr lang="en-US" dirty="0" smtClean="0"/>
            </a:br>
            <a:endParaRPr lang="en-US" dirty="0"/>
          </a:p>
        </p:txBody>
      </p:sp>
      <p:sp>
        <p:nvSpPr>
          <p:cNvPr id="3" name="Content Placeholder 2"/>
          <p:cNvSpPr>
            <a:spLocks noGrp="1"/>
          </p:cNvSpPr>
          <p:nvPr>
            <p:ph idx="1"/>
          </p:nvPr>
        </p:nvSpPr>
        <p:spPr>
          <a:xfrm>
            <a:off x="609600" y="990600"/>
            <a:ext cx="8534400" cy="5257800"/>
          </a:xfrm>
        </p:spPr>
        <p:txBody>
          <a:bodyPr>
            <a:normAutofit fontScale="85000" lnSpcReduction="20000"/>
          </a:bodyPr>
          <a:lstStyle/>
          <a:p>
            <a:r>
              <a:rPr lang="en-GB" sz="3500" dirty="0" smtClean="0"/>
              <a:t>The interaction also gives rise to numerous ethical concerns and opportunities for students to put their ethical values into practice. The numerous ethical issues can be categorized into the following major themes:</a:t>
            </a:r>
            <a:endParaRPr lang="en-US" sz="3500" dirty="0" smtClean="0"/>
          </a:p>
          <a:p>
            <a:pPr lvl="0">
              <a:buFont typeface="Wingdings" pitchFamily="2" charset="2"/>
              <a:buChar char="q"/>
            </a:pPr>
            <a:r>
              <a:rPr lang="en-GB" sz="3500" dirty="0" smtClean="0"/>
              <a:t>Prison rules and values for interacting with prisoners</a:t>
            </a:r>
            <a:endParaRPr lang="en-US" sz="3500" dirty="0" smtClean="0"/>
          </a:p>
          <a:p>
            <a:pPr lvl="0">
              <a:buFont typeface="Wingdings" pitchFamily="2" charset="2"/>
              <a:buChar char="q"/>
            </a:pPr>
            <a:r>
              <a:rPr lang="en-GB" sz="3500" dirty="0" smtClean="0"/>
              <a:t>Ethics governing interactions with juvenile detainees</a:t>
            </a:r>
            <a:endParaRPr lang="en-US" sz="3500" dirty="0" smtClean="0"/>
          </a:p>
          <a:p>
            <a:pPr lvl="0">
              <a:buFont typeface="Wingdings" pitchFamily="2" charset="2"/>
              <a:buChar char="q"/>
            </a:pPr>
            <a:r>
              <a:rPr lang="en-GB" sz="3500" dirty="0" smtClean="0"/>
              <a:t>Ethics governing practical advice in situations relating to corruption</a:t>
            </a:r>
            <a:endParaRPr lang="en-US" sz="3500" dirty="0" smtClean="0"/>
          </a:p>
          <a:p>
            <a:pPr lvl="0">
              <a:buFont typeface="Wingdings" pitchFamily="2" charset="2"/>
              <a:buChar char="q"/>
            </a:pPr>
            <a:r>
              <a:rPr lang="en-GB" sz="3500" dirty="0" smtClean="0"/>
              <a:t>Professional ethics essential to the practice of law</a:t>
            </a:r>
            <a:endParaRPr lang="en-US" sz="35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Ethical burden for </a:t>
            </a:r>
            <a:r>
              <a:rPr lang="en-GB" b="1" dirty="0" err="1" smtClean="0"/>
              <a:t>Hamdard</a:t>
            </a:r>
            <a:r>
              <a:rPr lang="en-GB" b="1" dirty="0" smtClean="0"/>
              <a:t>?</a:t>
            </a:r>
            <a:r>
              <a:rPr lang="en-US" dirty="0" smtClean="0"/>
              <a:t/>
            </a:r>
            <a:br>
              <a:rPr lang="en-US" dirty="0" smtClean="0"/>
            </a:br>
            <a:endParaRPr lang="en-US" dirty="0"/>
          </a:p>
        </p:txBody>
      </p:sp>
      <p:sp>
        <p:nvSpPr>
          <p:cNvPr id="3" name="Content Placeholder 2"/>
          <p:cNvSpPr>
            <a:spLocks noGrp="1"/>
          </p:cNvSpPr>
          <p:nvPr>
            <p:ph idx="1"/>
          </p:nvPr>
        </p:nvSpPr>
        <p:spPr>
          <a:xfrm>
            <a:off x="990600" y="914400"/>
            <a:ext cx="7943088" cy="5334000"/>
          </a:xfrm>
        </p:spPr>
        <p:txBody>
          <a:bodyPr>
            <a:normAutofit fontScale="92500" lnSpcReduction="20000"/>
          </a:bodyPr>
          <a:lstStyle/>
          <a:p>
            <a:r>
              <a:rPr lang="en-GB" dirty="0" smtClean="0"/>
              <a:t>The non-representational nature of the Clinic does lessen the ethical burden of the exercise given that there is no lawyer-client relationship between the student teachers and the detainees at the YOIS, however, the Clinic does focus on inculcating professional ethics amongst participating students at every stage. </a:t>
            </a:r>
            <a:endParaRPr lang="en-GB" dirty="0" smtClean="0"/>
          </a:p>
          <a:p>
            <a:pPr>
              <a:buNone/>
            </a:pPr>
            <a:endParaRPr lang="en-US" sz="1700" dirty="0" smtClean="0"/>
          </a:p>
          <a:p>
            <a:r>
              <a:rPr lang="en-GB" dirty="0" smtClean="0"/>
              <a:t>Values such as empathy, respect for the client, confidentiality, professional behaviour, due diligence and the rules governing the provision of legal advice are taught and practiced in the Clinic and certain protocols have been developed.</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GB" b="1" dirty="0" smtClean="0"/>
              <a:t>Method of delivery in both Jurisdictions </a:t>
            </a:r>
            <a:r>
              <a:rPr lang="en-US" dirty="0" smtClean="0"/>
              <a:t/>
            </a:r>
            <a:br>
              <a:rPr lang="en-US" dirty="0" smtClean="0"/>
            </a:br>
            <a:endParaRPr lang="en-US" dirty="0"/>
          </a:p>
        </p:txBody>
      </p:sp>
      <p:sp>
        <p:nvSpPr>
          <p:cNvPr id="3" name="Content Placeholder 2"/>
          <p:cNvSpPr>
            <a:spLocks noGrp="1"/>
          </p:cNvSpPr>
          <p:nvPr>
            <p:ph idx="1"/>
          </p:nvPr>
        </p:nvSpPr>
        <p:spPr>
          <a:xfrm>
            <a:off x="838200" y="1143000"/>
            <a:ext cx="8095488" cy="5105400"/>
          </a:xfrm>
        </p:spPr>
        <p:txBody>
          <a:bodyPr>
            <a:normAutofit lnSpcReduction="10000"/>
          </a:bodyPr>
          <a:lstStyle/>
          <a:p>
            <a:r>
              <a:rPr lang="en-GB" dirty="0" smtClean="0"/>
              <a:t>Prior to accessing the prisons for legal assistance, legal ethics </a:t>
            </a:r>
            <a:r>
              <a:rPr lang="en-GB" dirty="0" smtClean="0"/>
              <a:t>relating to prison work are </a:t>
            </a:r>
            <a:r>
              <a:rPr lang="en-GB" dirty="0" smtClean="0"/>
              <a:t>taught the law students. </a:t>
            </a:r>
            <a:endParaRPr lang="en-US" dirty="0" smtClean="0"/>
          </a:p>
          <a:p>
            <a:r>
              <a:rPr lang="en-GB" dirty="0" smtClean="0"/>
              <a:t>Similarly, the students are also taught the rules of professional </a:t>
            </a:r>
            <a:r>
              <a:rPr lang="en-GB" dirty="0" smtClean="0"/>
              <a:t>conduct generally. </a:t>
            </a:r>
            <a:endParaRPr lang="en-US" dirty="0" smtClean="0"/>
          </a:p>
          <a:p>
            <a:r>
              <a:rPr lang="en-GB" dirty="0" smtClean="0"/>
              <a:t>This is </a:t>
            </a:r>
            <a:r>
              <a:rPr lang="en-GB" dirty="0" smtClean="0"/>
              <a:t>because </a:t>
            </a:r>
            <a:r>
              <a:rPr lang="en-GB" dirty="0" smtClean="0"/>
              <a:t>before students are allowed to go to prisons for the purpose of learning and assisting </a:t>
            </a:r>
            <a:r>
              <a:rPr lang="en-GB" dirty="0" smtClean="0"/>
              <a:t>detainees to </a:t>
            </a:r>
            <a:r>
              <a:rPr lang="en-GB" dirty="0" smtClean="0"/>
              <a:t>have access to justice, </a:t>
            </a:r>
            <a:r>
              <a:rPr lang="en-GB" dirty="0" smtClean="0"/>
              <a:t>these ethical </a:t>
            </a:r>
            <a:r>
              <a:rPr lang="en-GB" dirty="0" smtClean="0"/>
              <a:t>rules and codes of conduct must be </a:t>
            </a:r>
            <a:r>
              <a:rPr lang="en-GB" dirty="0" smtClean="0"/>
              <a:t>imbibed. </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fontScale="90000"/>
          </a:bodyPr>
          <a:lstStyle/>
          <a:p>
            <a:r>
              <a:rPr lang="en-GB" b="1" dirty="0" smtClean="0"/>
              <a:t>The gains of Prison pro bono</a:t>
            </a:r>
            <a:r>
              <a:rPr lang="en-US" dirty="0" smtClean="0"/>
              <a:t/>
            </a:r>
            <a:br>
              <a:rPr lang="en-US" dirty="0" smtClean="0"/>
            </a:br>
            <a:endParaRPr lang="en-US" dirty="0"/>
          </a:p>
        </p:txBody>
      </p:sp>
      <p:sp>
        <p:nvSpPr>
          <p:cNvPr id="3" name="Content Placeholder 2"/>
          <p:cNvSpPr>
            <a:spLocks noGrp="1"/>
          </p:cNvSpPr>
          <p:nvPr>
            <p:ph idx="1"/>
          </p:nvPr>
        </p:nvSpPr>
        <p:spPr>
          <a:xfrm>
            <a:off x="609600" y="762000"/>
            <a:ext cx="8534400" cy="6096000"/>
          </a:xfrm>
        </p:spPr>
        <p:txBody>
          <a:bodyPr>
            <a:normAutofit fontScale="40000" lnSpcReduction="20000"/>
          </a:bodyPr>
          <a:lstStyle/>
          <a:p>
            <a:pPr lvl="0">
              <a:buNone/>
            </a:pPr>
            <a:r>
              <a:rPr lang="en-GB" sz="6000" dirty="0" smtClean="0"/>
              <a:t>1. In the course of the work in prisons, legal education is enhanced in a functional manner. </a:t>
            </a:r>
            <a:endParaRPr lang="en-US" sz="6000" dirty="0" smtClean="0"/>
          </a:p>
          <a:p>
            <a:pPr lvl="0">
              <a:buNone/>
            </a:pPr>
            <a:r>
              <a:rPr lang="en-GB" sz="6000" dirty="0" smtClean="0"/>
              <a:t>2. Prison regulation and ethics of the profession are acquired by law students in a practical (as against theoretical) manner. </a:t>
            </a:r>
            <a:endParaRPr lang="en-US" sz="6000" dirty="0" smtClean="0"/>
          </a:p>
          <a:p>
            <a:pPr lvl="0">
              <a:buNone/>
            </a:pPr>
            <a:r>
              <a:rPr lang="en-GB" sz="6000" dirty="0" smtClean="0"/>
              <a:t>3. The clinic regularly secures the release of many pre-trial detainees and several others have access to Justice. </a:t>
            </a:r>
            <a:endParaRPr lang="en-US" sz="6000" dirty="0" smtClean="0"/>
          </a:p>
          <a:p>
            <a:pPr lvl="0">
              <a:buNone/>
            </a:pPr>
            <a:r>
              <a:rPr lang="en-GB" sz="6000" dirty="0" smtClean="0"/>
              <a:t>4. Students now have insight on what is happening in the prisons which, many practicing lawyers, unfortunately, do not have. </a:t>
            </a:r>
            <a:endParaRPr lang="en-US" sz="6000" dirty="0" smtClean="0"/>
          </a:p>
          <a:p>
            <a:pPr lvl="0">
              <a:buNone/>
            </a:pPr>
            <a:r>
              <a:rPr lang="en-GB" sz="6000" dirty="0" smtClean="0"/>
              <a:t>5. Law students have become ready paralegals in enhancing access to justice for pre-trial detainees. </a:t>
            </a:r>
            <a:endParaRPr lang="en-US" sz="6000" dirty="0" smtClean="0"/>
          </a:p>
          <a:p>
            <a:pPr lvl="0">
              <a:buNone/>
            </a:pPr>
            <a:r>
              <a:rPr lang="en-GB" sz="6000" dirty="0" smtClean="0"/>
              <a:t>6. The prison clinic has created new opportunities of law practice to the students,</a:t>
            </a:r>
            <a:endParaRPr lang="en-US" sz="6000" dirty="0" smtClean="0"/>
          </a:p>
          <a:p>
            <a:pPr lvl="0">
              <a:buNone/>
            </a:pPr>
            <a:r>
              <a:rPr lang="en-GB" sz="6000" dirty="0" smtClean="0"/>
              <a:t>7. Again, it helps to imbibe </a:t>
            </a:r>
            <a:r>
              <a:rPr lang="en-GB" sz="6000" i="1" dirty="0" smtClean="0"/>
              <a:t>pro bono</a:t>
            </a:r>
            <a:r>
              <a:rPr lang="en-GB" sz="6000" dirty="0" smtClean="0"/>
              <a:t> culture in the clinical law students. </a:t>
            </a:r>
            <a:endParaRPr lang="en-US" sz="6000" dirty="0" smtClean="0"/>
          </a:p>
          <a:p>
            <a:pPr lvl="0">
              <a:buNone/>
            </a:pPr>
            <a:r>
              <a:rPr lang="en-GB" sz="6000" dirty="0" smtClean="0"/>
              <a:t>8. Finally, by reason of work in prisons students have developed capacity and skill to assist in surmounting the challenges of </a:t>
            </a:r>
            <a:r>
              <a:rPr lang="en-GB" sz="6000" dirty="0" smtClean="0"/>
              <a:t>criminal justice administration </a:t>
            </a:r>
            <a:r>
              <a:rPr lang="en-GB" sz="6000" dirty="0" smtClean="0"/>
              <a:t>in </a:t>
            </a:r>
            <a:r>
              <a:rPr lang="en-GB" sz="6000" dirty="0" smtClean="0"/>
              <a:t>these countries</a:t>
            </a:r>
            <a:r>
              <a:rPr lang="en-GB" sz="6000" dirty="0" smtClean="0"/>
              <a:t>. </a:t>
            </a:r>
            <a:endParaRPr lang="en-US" sz="6000"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47888" cy="715962"/>
          </a:xfrm>
        </p:spPr>
        <p:txBody>
          <a:bodyPr>
            <a:normAutofit fontScale="90000"/>
          </a:bodyPr>
          <a:lstStyle/>
          <a:p>
            <a:r>
              <a:rPr lang="en-GB" b="1" dirty="0" smtClean="0"/>
              <a:t>The Relevance of Ethics in Prison</a:t>
            </a:r>
            <a:r>
              <a:rPr lang="en-US" dirty="0" smtClean="0"/>
              <a:t/>
            </a:r>
            <a:br>
              <a:rPr lang="en-US" dirty="0" smtClean="0"/>
            </a:br>
            <a:endParaRPr lang="en-US" dirty="0"/>
          </a:p>
        </p:txBody>
      </p:sp>
      <p:sp>
        <p:nvSpPr>
          <p:cNvPr id="3" name="Content Placeholder 2"/>
          <p:cNvSpPr>
            <a:spLocks noGrp="1"/>
          </p:cNvSpPr>
          <p:nvPr>
            <p:ph idx="1"/>
          </p:nvPr>
        </p:nvSpPr>
        <p:spPr>
          <a:xfrm>
            <a:off x="685800" y="762000"/>
            <a:ext cx="8247888" cy="5867400"/>
          </a:xfrm>
        </p:spPr>
        <p:txBody>
          <a:bodyPr>
            <a:normAutofit fontScale="85000" lnSpcReduction="10000"/>
          </a:bodyPr>
          <a:lstStyle/>
          <a:p>
            <a:r>
              <a:rPr lang="en-GB" dirty="0" smtClean="0"/>
              <a:t>Ethics </a:t>
            </a:r>
            <a:r>
              <a:rPr lang="en-GB" dirty="0" smtClean="0"/>
              <a:t>in prison exposes one to the “dos’ and ‘don’ts in the </a:t>
            </a:r>
            <a:r>
              <a:rPr lang="en-GB" dirty="0" smtClean="0"/>
              <a:t>prisons &amp; global </a:t>
            </a:r>
            <a:r>
              <a:rPr lang="en-GB" dirty="0" smtClean="0"/>
              <a:t>prison best practices </a:t>
            </a:r>
            <a:r>
              <a:rPr lang="en-GB" dirty="0" smtClean="0"/>
              <a:t>to </a:t>
            </a:r>
            <a:r>
              <a:rPr lang="en-GB" dirty="0" smtClean="0"/>
              <a:t>ensure discipline while conducting their activities. </a:t>
            </a:r>
            <a:r>
              <a:rPr lang="en-GB" dirty="0" smtClean="0"/>
              <a:t>*</a:t>
            </a:r>
            <a:endParaRPr lang="en-US" dirty="0" smtClean="0"/>
          </a:p>
          <a:p>
            <a:r>
              <a:rPr lang="en-GB" dirty="0" smtClean="0"/>
              <a:t>Knowledge of these codes of conduct is vital to lawyers and law students while paying official visits to the </a:t>
            </a:r>
            <a:r>
              <a:rPr lang="en-GB" dirty="0" smtClean="0"/>
              <a:t>prisons. </a:t>
            </a:r>
            <a:r>
              <a:rPr lang="en-GB" dirty="0" smtClean="0"/>
              <a:t>In most prisons such codes are observed and circulated, while in some they are mere codeless moral ethical principles to be respected. </a:t>
            </a:r>
            <a:endParaRPr lang="en-US" dirty="0" smtClean="0"/>
          </a:p>
          <a:p>
            <a:r>
              <a:rPr lang="en-GB" dirty="0" smtClean="0"/>
              <a:t>These ethical rules, no matter the jurisdiction, are made for the guidance of visitors and prisoners alike. </a:t>
            </a:r>
            <a:endParaRPr lang="en-US" dirty="0" smtClean="0"/>
          </a:p>
          <a:p>
            <a:r>
              <a:rPr lang="en-GB" dirty="0" smtClean="0"/>
              <a:t>That is why we have underpinned vital </a:t>
            </a:r>
            <a:r>
              <a:rPr lang="en-GB" dirty="0" smtClean="0"/>
              <a:t>code of conduct and </a:t>
            </a:r>
            <a:r>
              <a:rPr lang="en-GB" dirty="0" smtClean="0"/>
              <a:t>ethical </a:t>
            </a:r>
            <a:r>
              <a:rPr lang="en-GB" dirty="0" smtClean="0"/>
              <a:t>challenges confronting service delivery in prison clinic </a:t>
            </a:r>
            <a:r>
              <a:rPr lang="en-GB" dirty="0" smtClean="0"/>
              <a:t>programmes in this presentation.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en-US" dirty="0" smtClean="0"/>
              <a:t>Some Ethical Rules Generated by EBSU Law Clinic</a:t>
            </a:r>
            <a:endParaRPr lang="en-US" dirty="0"/>
          </a:p>
        </p:txBody>
      </p:sp>
      <p:sp>
        <p:nvSpPr>
          <p:cNvPr id="3" name="Content Placeholder 2"/>
          <p:cNvSpPr>
            <a:spLocks noGrp="1"/>
          </p:cNvSpPr>
          <p:nvPr>
            <p:ph idx="1"/>
          </p:nvPr>
        </p:nvSpPr>
        <p:spPr>
          <a:xfrm>
            <a:off x="838200" y="1219200"/>
            <a:ext cx="8095488" cy="5638800"/>
          </a:xfrm>
        </p:spPr>
        <p:txBody>
          <a:bodyPr>
            <a:normAutofit fontScale="77500" lnSpcReduction="20000"/>
          </a:bodyPr>
          <a:lstStyle/>
          <a:p>
            <a:pPr lvl="0"/>
            <a:r>
              <a:rPr lang="en-GB" dirty="0" smtClean="0"/>
              <a:t>No </a:t>
            </a:r>
            <a:r>
              <a:rPr lang="en-GB" dirty="0" smtClean="0"/>
              <a:t>use of abusive, provocative or threatening words while communicating with detainees or prison authorities</a:t>
            </a:r>
            <a:endParaRPr lang="en-US" dirty="0" smtClean="0"/>
          </a:p>
          <a:p>
            <a:pPr lvl="0"/>
            <a:r>
              <a:rPr lang="en-GB" dirty="0" smtClean="0"/>
              <a:t>Don’t collect money from detainees</a:t>
            </a:r>
            <a:endParaRPr lang="en-US" dirty="0" smtClean="0"/>
          </a:p>
          <a:p>
            <a:pPr lvl="0"/>
            <a:r>
              <a:rPr lang="en-GB" dirty="0" smtClean="0"/>
              <a:t>Don’t give anything to detainees without the knowledge and consent of the authorities</a:t>
            </a:r>
            <a:endParaRPr lang="en-US" dirty="0" smtClean="0"/>
          </a:p>
          <a:p>
            <a:pPr lvl="0"/>
            <a:r>
              <a:rPr lang="en-GB" dirty="0" smtClean="0"/>
              <a:t>Don’t bring hard drugs cigarettes, Indian hemp, heroine etc</a:t>
            </a:r>
            <a:endParaRPr lang="en-US" dirty="0" smtClean="0"/>
          </a:p>
          <a:p>
            <a:pPr lvl="0"/>
            <a:r>
              <a:rPr lang="en-GB" dirty="0" smtClean="0"/>
              <a:t>Don’t bring lethal or harmful materials such as knifes, machete, razor, scissors etc</a:t>
            </a:r>
            <a:endParaRPr lang="en-US" dirty="0" smtClean="0"/>
          </a:p>
          <a:p>
            <a:pPr lvl="0"/>
            <a:r>
              <a:rPr lang="en-GB" dirty="0" smtClean="0"/>
              <a:t>Don’t embrace or get personal with detainees</a:t>
            </a:r>
            <a:endParaRPr lang="en-US" dirty="0" smtClean="0"/>
          </a:p>
          <a:p>
            <a:pPr lvl="0"/>
            <a:r>
              <a:rPr lang="en-GB" dirty="0" smtClean="0"/>
              <a:t>Don’t give unlawful advice</a:t>
            </a:r>
            <a:endParaRPr lang="en-US" dirty="0" smtClean="0"/>
          </a:p>
          <a:p>
            <a:pPr lvl="0"/>
            <a:r>
              <a:rPr lang="en-GB" dirty="0" smtClean="0"/>
              <a:t>Don’t bribe prison authorities</a:t>
            </a:r>
            <a:endParaRPr lang="en-US" dirty="0" smtClean="0"/>
          </a:p>
          <a:p>
            <a:pPr lvl="0"/>
            <a:r>
              <a:rPr lang="en-GB" dirty="0" smtClean="0"/>
              <a:t>Don’t smoke or drink alcohol in prison</a:t>
            </a:r>
            <a:endParaRPr lang="en-US" dirty="0" smtClean="0"/>
          </a:p>
          <a:p>
            <a:pPr lvl="0"/>
            <a:r>
              <a:rPr lang="en-GB" dirty="0" smtClean="0"/>
              <a:t>Don’t impersonate that you are a lawyer while in prison (make it clear that you are a student)</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57200"/>
            <a:ext cx="8019288" cy="6096000"/>
          </a:xfrm>
        </p:spPr>
        <p:txBody>
          <a:bodyPr>
            <a:normAutofit fontScale="92500" lnSpcReduction="20000"/>
          </a:bodyPr>
          <a:lstStyle/>
          <a:p>
            <a:pPr lvl="0"/>
            <a:r>
              <a:rPr lang="en-GB" dirty="0" smtClean="0"/>
              <a:t>Don’t condemn any detainee</a:t>
            </a:r>
            <a:endParaRPr lang="en-US" dirty="0" smtClean="0"/>
          </a:p>
          <a:p>
            <a:pPr lvl="0"/>
            <a:r>
              <a:rPr lang="en-GB" dirty="0" smtClean="0"/>
              <a:t>No food poisoning</a:t>
            </a:r>
            <a:endParaRPr lang="en-US" dirty="0" smtClean="0"/>
          </a:p>
          <a:p>
            <a:pPr lvl="0"/>
            <a:r>
              <a:rPr lang="en-GB" dirty="0" smtClean="0"/>
              <a:t>Don’t discriminate</a:t>
            </a:r>
            <a:endParaRPr lang="en-US" dirty="0" smtClean="0"/>
          </a:p>
          <a:p>
            <a:pPr lvl="0"/>
            <a:r>
              <a:rPr lang="en-GB" dirty="0" smtClean="0"/>
              <a:t>Don’t encourage, aid or abate crime</a:t>
            </a:r>
            <a:endParaRPr lang="en-US" dirty="0" smtClean="0"/>
          </a:p>
          <a:p>
            <a:pPr lvl="0"/>
            <a:r>
              <a:rPr lang="en-GB" dirty="0" smtClean="0"/>
              <a:t>Don’t enter the prisons while drunk or under the influence of any drug</a:t>
            </a:r>
            <a:endParaRPr lang="en-US" dirty="0" smtClean="0"/>
          </a:p>
          <a:p>
            <a:pPr lvl="0"/>
            <a:r>
              <a:rPr lang="en-GB" dirty="0" smtClean="0"/>
              <a:t>Don’t communicate to third parties privileged information which you extracted from detainees</a:t>
            </a:r>
            <a:endParaRPr lang="en-US" dirty="0" smtClean="0"/>
          </a:p>
          <a:p>
            <a:pPr lvl="0"/>
            <a:r>
              <a:rPr lang="en-GB" dirty="0" smtClean="0"/>
              <a:t>Don’t destroy or aid the destruction of incriminating evidence</a:t>
            </a:r>
            <a:endParaRPr lang="en-US" dirty="0" smtClean="0"/>
          </a:p>
          <a:p>
            <a:pPr lvl="0"/>
            <a:r>
              <a:rPr lang="en-GB" dirty="0" smtClean="0"/>
              <a:t>Don’t take photographs without the consent of the authorities</a:t>
            </a:r>
            <a:endParaRPr lang="en-US" dirty="0" smtClean="0"/>
          </a:p>
          <a:p>
            <a:r>
              <a:rPr lang="en-GB" dirty="0" smtClean="0"/>
              <a:t>Don’t carry out political campaign while on a pro bono prison visit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Other Ethical considerations/professionalism</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smtClean="0"/>
              <a:t>Your </a:t>
            </a:r>
            <a:r>
              <a:rPr lang="en-GB" dirty="0" smtClean="0"/>
              <a:t>client deserves the best possible you can offer. </a:t>
            </a:r>
            <a:r>
              <a:rPr lang="en-GB" dirty="0" smtClean="0"/>
              <a:t> Accept </a:t>
            </a:r>
            <a:r>
              <a:rPr lang="en-GB" dirty="0" smtClean="0"/>
              <a:t>your responsibility towards you client you client depends on your expertise and your advice.</a:t>
            </a:r>
            <a:endParaRPr lang="en-US" dirty="0" smtClean="0"/>
          </a:p>
          <a:p>
            <a:pPr lvl="0"/>
            <a:r>
              <a:rPr lang="en-GB" dirty="0" smtClean="0"/>
              <a:t>In everything that you do, you are also an officer of the court in ensuring that justice is served as far as possible in all cases that you deal with.</a:t>
            </a:r>
            <a:endParaRPr lang="en-US" dirty="0" smtClean="0"/>
          </a:p>
          <a:p>
            <a:pPr lvl="0"/>
            <a:r>
              <a:rPr lang="en-GB" dirty="0" smtClean="0"/>
              <a:t>Never mislead the court or a client</a:t>
            </a:r>
            <a:endParaRPr lang="en-US" dirty="0" smtClean="0"/>
          </a:p>
          <a:p>
            <a:pPr lvl="0"/>
            <a:r>
              <a:rPr lang="en-GB" dirty="0" smtClean="0"/>
              <a:t>Always act professionally.</a:t>
            </a:r>
            <a:endParaRPr lang="en-US" dirty="0" smtClean="0"/>
          </a:p>
          <a:p>
            <a:pPr lvl="0"/>
            <a:r>
              <a:rPr lang="en-GB" dirty="0" smtClean="0"/>
              <a:t>This includes your appearance(dress and manners)</a:t>
            </a:r>
            <a:endParaRPr lang="en-US" dirty="0" smtClean="0"/>
          </a:p>
          <a:p>
            <a:pPr lvl="0"/>
            <a:r>
              <a:rPr lang="en-GB" dirty="0" smtClean="0"/>
              <a:t>Your client expects </a:t>
            </a:r>
            <a:r>
              <a:rPr lang="en-GB" dirty="0" smtClean="0"/>
              <a:t>consultation of an </a:t>
            </a:r>
            <a:r>
              <a:rPr lang="en-GB" dirty="0" smtClean="0"/>
              <a:t>expert. </a:t>
            </a:r>
            <a:r>
              <a:rPr lang="en-GB" dirty="0" smtClean="0"/>
              <a:t> Act </a:t>
            </a:r>
            <a:r>
              <a:rPr lang="en-GB" dirty="0" smtClean="0"/>
              <a:t>accordingly.</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Ethical challenges</a:t>
            </a:r>
            <a:r>
              <a:rPr lang="en-US" dirty="0" smtClean="0"/>
              <a:t/>
            </a:r>
            <a:br>
              <a:rPr lang="en-US" dirty="0" smtClean="0"/>
            </a:br>
            <a:endParaRPr lang="en-US" dirty="0"/>
          </a:p>
        </p:txBody>
      </p:sp>
      <p:sp>
        <p:nvSpPr>
          <p:cNvPr id="3" name="Content Placeholder 2"/>
          <p:cNvSpPr>
            <a:spLocks noGrp="1"/>
          </p:cNvSpPr>
          <p:nvPr>
            <p:ph idx="1"/>
          </p:nvPr>
        </p:nvSpPr>
        <p:spPr>
          <a:xfrm>
            <a:off x="914400" y="990600"/>
            <a:ext cx="8019288" cy="5257800"/>
          </a:xfrm>
        </p:spPr>
        <p:txBody>
          <a:bodyPr>
            <a:normAutofit fontScale="85000" lnSpcReduction="20000"/>
          </a:bodyPr>
          <a:lstStyle/>
          <a:p>
            <a:r>
              <a:rPr lang="en-GB" dirty="0" smtClean="0"/>
              <a:t>Below are a few ethical challenges / dilemma faced by our clinical students: with </a:t>
            </a:r>
            <a:r>
              <a:rPr lang="en-GB" dirty="0" smtClean="0"/>
              <a:t>a view to finding answers with which to cope with them.</a:t>
            </a:r>
            <a:endParaRPr lang="en-US" dirty="0" smtClean="0"/>
          </a:p>
          <a:p>
            <a:pPr>
              <a:buFont typeface="Wingdings" pitchFamily="2" charset="2"/>
              <a:buChar char="Ø"/>
            </a:pPr>
            <a:r>
              <a:rPr lang="en-GB" dirty="0" smtClean="0"/>
              <a:t>Don’t charge </a:t>
            </a:r>
            <a:r>
              <a:rPr lang="en-GB" dirty="0" smtClean="0"/>
              <a:t>fees </a:t>
            </a:r>
            <a:r>
              <a:rPr lang="en-GB" dirty="0" smtClean="0"/>
              <a:t>while there is </a:t>
            </a:r>
            <a:r>
              <a:rPr lang="en-GB" dirty="0" smtClean="0"/>
              <a:t>dearth of sponsorship for there </a:t>
            </a:r>
            <a:r>
              <a:rPr lang="en-GB" i="1" dirty="0" smtClean="0"/>
              <a:t>pro bono </a:t>
            </a:r>
            <a:r>
              <a:rPr lang="en-GB" dirty="0" smtClean="0"/>
              <a:t>work</a:t>
            </a:r>
            <a:endParaRPr lang="en-US" dirty="0" smtClean="0"/>
          </a:p>
          <a:p>
            <a:pPr>
              <a:buFont typeface="Wingdings" pitchFamily="2" charset="2"/>
              <a:buChar char="Ø"/>
            </a:pPr>
            <a:r>
              <a:rPr lang="en-GB" dirty="0" smtClean="0"/>
              <a:t>Don’t disclose or </a:t>
            </a:r>
            <a:r>
              <a:rPr lang="en-GB" dirty="0" smtClean="0"/>
              <a:t>breach confidentiality </a:t>
            </a:r>
            <a:r>
              <a:rPr lang="en-GB" dirty="0" smtClean="0"/>
              <a:t>while students </a:t>
            </a:r>
            <a:r>
              <a:rPr lang="en-GB" dirty="0" smtClean="0"/>
              <a:t>discuss among themselves (highly prone to leave their confines). In the process, </a:t>
            </a:r>
            <a:r>
              <a:rPr lang="en-GB" dirty="0" smtClean="0"/>
              <a:t>relations get to know and complain thereby breaching the duty of confidentiality.</a:t>
            </a:r>
            <a:endParaRPr lang="en-US" dirty="0" smtClean="0"/>
          </a:p>
          <a:p>
            <a:pPr>
              <a:buFont typeface="Wingdings" pitchFamily="2" charset="2"/>
              <a:buChar char="Ø"/>
            </a:pPr>
            <a:r>
              <a:rPr lang="en-GB" dirty="0" smtClean="0"/>
              <a:t>Don’t condemn pre-trial detainees, in </a:t>
            </a:r>
            <a:r>
              <a:rPr lang="en-GB" dirty="0" smtClean="0"/>
              <a:t>countries with high religious and moral fanaticisms.  Some find it  </a:t>
            </a:r>
            <a:r>
              <a:rPr lang="en-GB" dirty="0" smtClean="0"/>
              <a:t>rather obnoxious </a:t>
            </a:r>
            <a:r>
              <a:rPr lang="en-GB" dirty="0" smtClean="0"/>
              <a:t>to </a:t>
            </a:r>
            <a:r>
              <a:rPr lang="en-GB" dirty="0" smtClean="0"/>
              <a:t>assist prisoners they already consider </a:t>
            </a:r>
            <a:r>
              <a:rPr lang="en-GB" dirty="0" smtClean="0"/>
              <a:t>(or </a:t>
            </a:r>
            <a:r>
              <a:rPr lang="en-GB" dirty="0" smtClean="0"/>
              <a:t>who </a:t>
            </a:r>
            <a:r>
              <a:rPr lang="en-GB" dirty="0" smtClean="0"/>
              <a:t>confessed) </a:t>
            </a:r>
            <a:r>
              <a:rPr lang="en-GB" dirty="0" smtClean="0"/>
              <a:t>armed robbery.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Due to the challenge of prison congestion and criminal justice rot in </a:t>
            </a:r>
            <a:r>
              <a:rPr lang="en-GB" dirty="0" smtClean="0"/>
              <a:t>Nigeria and </a:t>
            </a:r>
            <a:r>
              <a:rPr lang="en-GB" dirty="0" smtClean="0"/>
              <a:t>Pakistan, </a:t>
            </a:r>
            <a:r>
              <a:rPr lang="en-GB" dirty="0" smtClean="0"/>
              <a:t>Law </a:t>
            </a:r>
            <a:r>
              <a:rPr lang="en-GB" dirty="0" smtClean="0"/>
              <a:t>Clinics in these countries have joined the crusade of prison </a:t>
            </a:r>
            <a:r>
              <a:rPr lang="en-GB" dirty="0" smtClean="0"/>
              <a:t>legal aid service. </a:t>
            </a:r>
          </a:p>
          <a:p>
            <a:pPr>
              <a:buNone/>
            </a:pPr>
            <a:r>
              <a:rPr lang="en-GB" dirty="0" smtClean="0"/>
              <a:t> </a:t>
            </a:r>
            <a:endParaRPr lang="en-US" dirty="0" smtClean="0"/>
          </a:p>
          <a:p>
            <a:r>
              <a:rPr lang="en-GB" dirty="0" smtClean="0"/>
              <a:t>As part of the functional legal education objective of the Faculty of Law Ebonyi State University (EBSU) and </a:t>
            </a:r>
            <a:r>
              <a:rPr lang="en-GB" dirty="0" err="1" smtClean="0"/>
              <a:t>Hamdard</a:t>
            </a:r>
            <a:r>
              <a:rPr lang="en-GB" dirty="0" smtClean="0"/>
              <a:t> School </a:t>
            </a:r>
            <a:r>
              <a:rPr lang="en-GB" dirty="0" smtClean="0"/>
              <a:t>University law </a:t>
            </a:r>
            <a:r>
              <a:rPr lang="en-GB" dirty="0" smtClean="0"/>
              <a:t>clinics have significantly geared its  operations to prisons/criminal justice administration. </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Challenges contd.</a:t>
            </a:r>
            <a:endParaRPr lang="en-US" dirty="0"/>
          </a:p>
        </p:txBody>
      </p:sp>
      <p:sp>
        <p:nvSpPr>
          <p:cNvPr id="3" name="Content Placeholder 2"/>
          <p:cNvSpPr>
            <a:spLocks noGrp="1"/>
          </p:cNvSpPr>
          <p:nvPr>
            <p:ph idx="1"/>
          </p:nvPr>
        </p:nvSpPr>
        <p:spPr/>
        <p:txBody>
          <a:bodyPr>
            <a:normAutofit fontScale="92500"/>
          </a:bodyPr>
          <a:lstStyle/>
          <a:p>
            <a:r>
              <a:rPr lang="en-GB" dirty="0" smtClean="0"/>
              <a:t>Don’t take photographs in a world of smart mobile phones, and in a world where they need to show what they are doing to access sponsorship- very tempting to snap</a:t>
            </a:r>
            <a:endParaRPr lang="en-US" dirty="0" smtClean="0"/>
          </a:p>
          <a:p>
            <a:r>
              <a:rPr lang="en-GB" dirty="0" smtClean="0"/>
              <a:t>Don’t bribe prison officials in a country where you hardly have access to prisoners if you don’t ‘settle’ prison authorities</a:t>
            </a:r>
            <a:endParaRPr lang="en-US" dirty="0" smtClean="0"/>
          </a:p>
          <a:p>
            <a:r>
              <a:rPr lang="en-GB" dirty="0" smtClean="0"/>
              <a:t>Concocting of data and figures for </a:t>
            </a:r>
            <a:r>
              <a:rPr lang="en-GB" dirty="0" smtClean="0"/>
              <a:t>credit, very likely!</a:t>
            </a:r>
            <a:endParaRPr lang="en-US" dirty="0" smtClean="0"/>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92162"/>
          </a:xfrm>
        </p:spPr>
        <p:txBody>
          <a:bodyPr/>
          <a:lstStyle/>
          <a:p>
            <a:r>
              <a:rPr lang="en-US" dirty="0" smtClean="0"/>
              <a:t>Ethical Challenges contd.</a:t>
            </a:r>
            <a:endParaRPr lang="en-US" dirty="0"/>
          </a:p>
        </p:txBody>
      </p:sp>
      <p:sp>
        <p:nvSpPr>
          <p:cNvPr id="3" name="Content Placeholder 2"/>
          <p:cNvSpPr>
            <a:spLocks noGrp="1"/>
          </p:cNvSpPr>
          <p:nvPr>
            <p:ph idx="1"/>
          </p:nvPr>
        </p:nvSpPr>
        <p:spPr>
          <a:xfrm>
            <a:off x="990600" y="990600"/>
            <a:ext cx="7943088" cy="5562600"/>
          </a:xfrm>
        </p:spPr>
        <p:txBody>
          <a:bodyPr>
            <a:normAutofit fontScale="77500" lnSpcReduction="20000"/>
          </a:bodyPr>
          <a:lstStyle/>
          <a:p>
            <a:r>
              <a:rPr lang="en-GB" dirty="0" smtClean="0"/>
              <a:t>Don’t impersonate that you are a lawyer while in prison (make it clear that you are a student). This very challenging as many prisoners are tired of talking to students whom they believe use them as educational guinea pigs (just to learn) and dump them. </a:t>
            </a:r>
            <a:endParaRPr lang="en-GB" dirty="0" smtClean="0"/>
          </a:p>
          <a:p>
            <a:r>
              <a:rPr lang="en-GB" dirty="0" smtClean="0"/>
              <a:t>Don’t </a:t>
            </a:r>
            <a:r>
              <a:rPr lang="en-GB" dirty="0" smtClean="0"/>
              <a:t>say </a:t>
            </a:r>
            <a:r>
              <a:rPr lang="en-GB" dirty="0" smtClean="0"/>
              <a:t>‘am </a:t>
            </a:r>
            <a:r>
              <a:rPr lang="en-GB" dirty="0" smtClean="0"/>
              <a:t>a lawyer when u are </a:t>
            </a:r>
            <a:r>
              <a:rPr lang="en-GB" dirty="0" smtClean="0"/>
              <a:t>not’  </a:t>
            </a:r>
            <a:r>
              <a:rPr lang="en-GB" dirty="0" smtClean="0"/>
              <a:t>in a situation when most pre-trial detainees have no confidence in law </a:t>
            </a:r>
            <a:r>
              <a:rPr lang="en-GB" dirty="0" smtClean="0"/>
              <a:t>students.  </a:t>
            </a:r>
            <a:r>
              <a:rPr lang="en-GB" dirty="0" smtClean="0"/>
              <a:t>S</a:t>
            </a:r>
            <a:r>
              <a:rPr lang="en-GB" dirty="0" smtClean="0"/>
              <a:t>ome </a:t>
            </a:r>
            <a:r>
              <a:rPr lang="en-GB" dirty="0" smtClean="0"/>
              <a:t>end up saying they are lawyers in other to have access and have </a:t>
            </a:r>
            <a:r>
              <a:rPr lang="en-GB" dirty="0" smtClean="0"/>
              <a:t>audience with them.</a:t>
            </a:r>
            <a:endParaRPr lang="en-US" dirty="0" smtClean="0"/>
          </a:p>
          <a:p>
            <a:pPr>
              <a:buNone/>
            </a:pPr>
            <a:endParaRPr lang="en-US" dirty="0" smtClean="0"/>
          </a:p>
          <a:p>
            <a:r>
              <a:rPr lang="en-GB" dirty="0" smtClean="0"/>
              <a:t>Don’t give money / food to detainees. You are not allowed to give money to your prison clients yet some are so poverty stricken and clear evidence of poor feeding that some students have the temptation of breaching the code of ethics by either giving them money of food </a:t>
            </a:r>
            <a:r>
              <a:rPr lang="en-GB" dirty="0" smtClean="0"/>
              <a:t>stealthily, especially as items donated through official </a:t>
            </a:r>
            <a:r>
              <a:rPr lang="en-GB" dirty="0" smtClean="0"/>
              <a:t>channels sometimes </a:t>
            </a:r>
            <a:r>
              <a:rPr lang="en-GB" dirty="0" smtClean="0"/>
              <a:t>hardly reach them.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Law clinics working with pre-trial detainees in Nigeria and Pakistan have proved resourceful in providing leadership and access to justice to under-trials in both countries.</a:t>
            </a:r>
          </a:p>
          <a:p>
            <a:r>
              <a:rPr lang="en-US" dirty="0" smtClean="0"/>
              <a:t>In the process the students learn not just how law works in practice, but also ethics that would help them in future.</a:t>
            </a:r>
          </a:p>
          <a:p>
            <a:r>
              <a:rPr lang="en-US" dirty="0" smtClean="0"/>
              <a:t>But these are not without teething ethical and challenges.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Thank you for listening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lstStyle/>
          <a:p>
            <a:r>
              <a:rPr lang="en-US" dirty="0" smtClean="0"/>
              <a:t>The Nigerian Situation</a:t>
            </a:r>
            <a:endParaRPr lang="en-US" dirty="0"/>
          </a:p>
        </p:txBody>
      </p:sp>
      <p:sp>
        <p:nvSpPr>
          <p:cNvPr id="3" name="Content Placeholder 2"/>
          <p:cNvSpPr>
            <a:spLocks noGrp="1"/>
          </p:cNvSpPr>
          <p:nvPr>
            <p:ph idx="1"/>
          </p:nvPr>
        </p:nvSpPr>
        <p:spPr>
          <a:xfrm>
            <a:off x="685800" y="1219200"/>
            <a:ext cx="8458200" cy="5029200"/>
          </a:xfrm>
        </p:spPr>
        <p:txBody>
          <a:bodyPr>
            <a:normAutofit fontScale="70000" lnSpcReduction="20000"/>
          </a:bodyPr>
          <a:lstStyle/>
          <a:p>
            <a:r>
              <a:rPr lang="en-GB" sz="3400" b="1" dirty="0" smtClean="0"/>
              <a:t>Sad staggering statistics </a:t>
            </a:r>
            <a:endParaRPr lang="en-US" sz="3400" dirty="0" smtClean="0"/>
          </a:p>
          <a:p>
            <a:r>
              <a:rPr lang="en-GB" sz="3400" dirty="0" smtClean="0"/>
              <a:t>Available facts in Nigerian Criminal Justice Administration show that Nigerian prisons are highly </a:t>
            </a:r>
            <a:r>
              <a:rPr lang="en-GB" sz="3400" dirty="0" smtClean="0"/>
              <a:t>congested.</a:t>
            </a:r>
          </a:p>
          <a:p>
            <a:r>
              <a:rPr lang="en-GB" sz="3400" dirty="0" smtClean="0"/>
              <a:t>It is </a:t>
            </a:r>
            <a:r>
              <a:rPr lang="en-GB" sz="3400" dirty="0" smtClean="0"/>
              <a:t>thus </a:t>
            </a:r>
            <a:r>
              <a:rPr lang="en-GB" sz="3400" dirty="0" smtClean="0"/>
              <a:t>a breeding place for communicable diseases and to </a:t>
            </a:r>
            <a:r>
              <a:rPr lang="en-GB" sz="3400" dirty="0" smtClean="0"/>
              <a:t>say the least, </a:t>
            </a:r>
            <a:r>
              <a:rPr lang="en-GB" sz="3400" dirty="0" smtClean="0"/>
              <a:t>a place of wholesome abuse of human </a:t>
            </a:r>
            <a:r>
              <a:rPr lang="en-GB" sz="3400" dirty="0" smtClean="0"/>
              <a:t>dignity.</a:t>
            </a:r>
            <a:endParaRPr lang="en-US" sz="3400" dirty="0" smtClean="0"/>
          </a:p>
          <a:p>
            <a:r>
              <a:rPr lang="en-GB" sz="3400" dirty="0" smtClean="0"/>
              <a:t>The most surprisingly, </a:t>
            </a:r>
            <a:r>
              <a:rPr lang="en-GB" sz="3400" dirty="0" smtClean="0"/>
              <a:t> according </a:t>
            </a:r>
            <a:r>
              <a:rPr lang="en-GB" sz="3400" dirty="0" smtClean="0"/>
              <a:t>to Nigerian’s </a:t>
            </a:r>
            <a:r>
              <a:rPr lang="en-GB" dirty="0" smtClean="0"/>
              <a:t>Comptroller- General </a:t>
            </a:r>
            <a:r>
              <a:rPr lang="en-GB" sz="3400" dirty="0" smtClean="0"/>
              <a:t>of Prisons in an information passed to Senate </a:t>
            </a:r>
            <a:r>
              <a:rPr lang="en-GB" sz="3400" dirty="0" smtClean="0"/>
              <a:t>Nigerian Committee </a:t>
            </a:r>
            <a:r>
              <a:rPr lang="en-GB" sz="3400" dirty="0" smtClean="0"/>
              <a:t>from 2010-14 the following facts were revealed:</a:t>
            </a:r>
            <a:endParaRPr lang="en-US" sz="3400" dirty="0" smtClean="0"/>
          </a:p>
          <a:p>
            <a:pPr lvl="0">
              <a:buFont typeface="Wingdings" pitchFamily="2" charset="2"/>
              <a:buChar char="Ø"/>
            </a:pPr>
            <a:r>
              <a:rPr lang="en-GB" sz="3400" dirty="0" smtClean="0"/>
              <a:t>About 77% of the Prison population are pre-trial or awaiting trial </a:t>
            </a:r>
            <a:r>
              <a:rPr lang="en-GB" sz="3400" dirty="0" smtClean="0"/>
              <a:t>detainees.  </a:t>
            </a:r>
            <a:endParaRPr lang="en-US" sz="3400" dirty="0" smtClean="0"/>
          </a:p>
          <a:p>
            <a:pPr lvl="0">
              <a:buFont typeface="Wingdings" pitchFamily="2" charset="2"/>
              <a:buChar char="Ø"/>
            </a:pPr>
            <a:r>
              <a:rPr lang="en-GB" sz="3400" dirty="0" smtClean="0"/>
              <a:t>Similarly, the 2007 report of the Presidential Commission on Prison Reforms in Nigeria quoted average pre-trial detention period in Nigeria as 3.75years. </a:t>
            </a:r>
            <a:endParaRPr lang="en-US" sz="3400"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r>
              <a:rPr lang="en-GB" b="1" dirty="0" smtClean="0"/>
              <a:t>Out of tune with the law</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These situations persist despite the fact that, under Nigerian law:</a:t>
            </a:r>
            <a:endParaRPr lang="en-US" dirty="0" smtClean="0"/>
          </a:p>
          <a:p>
            <a:r>
              <a:rPr lang="en-GB" dirty="0" smtClean="0"/>
              <a:t>(1) it is unlawful to detain any person in police or prison custody for more than 3 months prior to commencement of substantive trial, and </a:t>
            </a:r>
            <a:endParaRPr lang="en-US" dirty="0" smtClean="0"/>
          </a:p>
          <a:p>
            <a:r>
              <a:rPr lang="en-GB" dirty="0" smtClean="0"/>
              <a:t>(2) it is unlawful to detain any person in police or prison custody for more than 24 </a:t>
            </a:r>
            <a:r>
              <a:rPr lang="en-GB" dirty="0" smtClean="0"/>
              <a:t>hours.</a:t>
            </a:r>
          </a:p>
          <a:p>
            <a:r>
              <a:rPr lang="en-GB" dirty="0" smtClean="0"/>
              <a:t>Sadly, national average pre-trial detention time is</a:t>
            </a:r>
            <a:r>
              <a:rPr lang="en-GB" dirty="0" smtClean="0"/>
              <a:t> 3.7years, irrespective of the </a:t>
            </a:r>
            <a:r>
              <a:rPr lang="en-GB" dirty="0" smtClean="0"/>
              <a:t>crime </a:t>
            </a:r>
            <a:r>
              <a:rPr lang="en-GB" dirty="0" smtClean="0"/>
              <a:t>charged</a:t>
            </a:r>
            <a:r>
              <a:rPr lang="en-GB" dirty="0" smtClean="0"/>
              <a:t>.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Objectives of CLE in tandem with prison pro bono</a:t>
            </a:r>
            <a:r>
              <a:rPr lang="en-US" dirty="0" smtClean="0"/>
              <a:t/>
            </a:r>
            <a:br>
              <a:rPr lang="en-US" dirty="0" smtClean="0"/>
            </a:br>
            <a:endParaRPr lang="en-US" dirty="0"/>
          </a:p>
        </p:txBody>
      </p:sp>
      <p:sp>
        <p:nvSpPr>
          <p:cNvPr id="3" name="Content Placeholder 2"/>
          <p:cNvSpPr>
            <a:spLocks noGrp="1"/>
          </p:cNvSpPr>
          <p:nvPr>
            <p:ph idx="1"/>
          </p:nvPr>
        </p:nvSpPr>
        <p:spPr>
          <a:xfrm>
            <a:off x="609600" y="1219200"/>
            <a:ext cx="8534400" cy="5638800"/>
          </a:xfrm>
        </p:spPr>
        <p:txBody>
          <a:bodyPr>
            <a:normAutofit fontScale="77500" lnSpcReduction="20000"/>
          </a:bodyPr>
          <a:lstStyle/>
          <a:p>
            <a:pPr>
              <a:buNone/>
            </a:pPr>
            <a:r>
              <a:rPr lang="en-GB" dirty="0" smtClean="0"/>
              <a:t>    </a:t>
            </a:r>
            <a:r>
              <a:rPr lang="en-GB" dirty="0" smtClean="0"/>
              <a:t>It </a:t>
            </a:r>
            <a:r>
              <a:rPr lang="en-GB" sz="3400" dirty="0" smtClean="0"/>
              <a:t>is </a:t>
            </a:r>
            <a:r>
              <a:rPr lang="en-GB" sz="3400" dirty="0" smtClean="0"/>
              <a:t>the principal mission of clinical legal education </a:t>
            </a:r>
            <a:r>
              <a:rPr lang="en-GB" sz="3400" dirty="0" smtClean="0"/>
              <a:t>to </a:t>
            </a:r>
            <a:r>
              <a:rPr lang="en-GB" sz="3400" i="1" dirty="0" smtClean="0"/>
              <a:t>inter alia</a:t>
            </a:r>
            <a:r>
              <a:rPr lang="en-GB" sz="3400" dirty="0" smtClean="0"/>
              <a:t>:</a:t>
            </a:r>
            <a:endParaRPr lang="en-US" sz="3400" dirty="0" smtClean="0"/>
          </a:p>
          <a:p>
            <a:pPr lvl="0"/>
            <a:r>
              <a:rPr lang="en-GB" sz="3400" dirty="0" smtClean="0"/>
              <a:t>Produce knowledgeable, </a:t>
            </a:r>
            <a:r>
              <a:rPr lang="en-GB" sz="3400" dirty="0" smtClean="0"/>
              <a:t>skilled</a:t>
            </a:r>
            <a:r>
              <a:rPr lang="en-GB" sz="3400" dirty="0" smtClean="0"/>
              <a:t> </a:t>
            </a:r>
            <a:r>
              <a:rPr lang="en-GB" sz="3400" dirty="0" smtClean="0"/>
              <a:t>&amp; </a:t>
            </a:r>
            <a:r>
              <a:rPr lang="en-GB" sz="3400" dirty="0" smtClean="0"/>
              <a:t>ethical lawyers who are sensitive to the injustices of the legal system for the poor and </a:t>
            </a:r>
            <a:r>
              <a:rPr lang="en-GB" sz="3400" dirty="0" smtClean="0"/>
              <a:t>vulnerable; </a:t>
            </a:r>
            <a:endParaRPr lang="en-US" sz="3400" dirty="0" smtClean="0"/>
          </a:p>
          <a:p>
            <a:pPr lvl="0"/>
            <a:r>
              <a:rPr lang="en-GB" sz="3400" dirty="0" smtClean="0"/>
              <a:t>Produce </a:t>
            </a:r>
            <a:r>
              <a:rPr lang="en-GB" sz="3400" dirty="0" smtClean="0"/>
              <a:t>lawyers </a:t>
            </a:r>
            <a:r>
              <a:rPr lang="en-GB" sz="3400" dirty="0" smtClean="0"/>
              <a:t>who will either engage in public interest law themselves or support </a:t>
            </a:r>
            <a:r>
              <a:rPr lang="en-GB" sz="3400" dirty="0" smtClean="0"/>
              <a:t>civil societies who </a:t>
            </a:r>
            <a:r>
              <a:rPr lang="en-GB" sz="3400" dirty="0" smtClean="0"/>
              <a:t>do public interest work, </a:t>
            </a:r>
            <a:endParaRPr lang="en-US" sz="3400" dirty="0" smtClean="0"/>
          </a:p>
          <a:p>
            <a:r>
              <a:rPr lang="en-GB" sz="3400" dirty="0" smtClean="0"/>
              <a:t>Since 2008/2009 </a:t>
            </a:r>
            <a:r>
              <a:rPr lang="en-GB" sz="3400" dirty="0" smtClean="0"/>
              <a:t>EBSU </a:t>
            </a:r>
            <a:r>
              <a:rPr lang="en-GB" sz="3400" dirty="0" smtClean="0"/>
              <a:t>Law Clinic </a:t>
            </a:r>
            <a:r>
              <a:rPr lang="en-GB" sz="3400" dirty="0" smtClean="0"/>
              <a:t>commenced </a:t>
            </a:r>
            <a:r>
              <a:rPr lang="en-GB" sz="3400" dirty="0" smtClean="0"/>
              <a:t>experimentation on prison decongestion as an outreach project. </a:t>
            </a:r>
            <a:endParaRPr lang="en-US" sz="3400" dirty="0" smtClean="0"/>
          </a:p>
          <a:p>
            <a:r>
              <a:rPr lang="en-GB" sz="3400" dirty="0" smtClean="0"/>
              <a:t>In 2009/2010 EBSU Law Clinic </a:t>
            </a:r>
            <a:r>
              <a:rPr lang="en-GB" sz="3400" dirty="0" smtClean="0"/>
              <a:t>consolidated by  establishing a Prison </a:t>
            </a:r>
            <a:r>
              <a:rPr lang="en-GB" sz="3400" dirty="0" smtClean="0"/>
              <a:t>Clinic. </a:t>
            </a:r>
            <a:endParaRPr lang="en-US" sz="3400" dirty="0" smtClean="0"/>
          </a:p>
          <a:p>
            <a:r>
              <a:rPr lang="en-GB" sz="3400" dirty="0" smtClean="0"/>
              <a:t>In 2010/2011 the clinic directed her focus </a:t>
            </a:r>
            <a:r>
              <a:rPr lang="en-GB" sz="3400" dirty="0" smtClean="0"/>
              <a:t>on </a:t>
            </a:r>
            <a:r>
              <a:rPr lang="en-GB" sz="3400" dirty="0" smtClean="0"/>
              <a:t>pre-trial detention and access to </a:t>
            </a:r>
            <a:r>
              <a:rPr lang="en-GB" sz="3400" dirty="0" smtClean="0"/>
              <a:t>justice. </a:t>
            </a:r>
            <a:endParaRPr lang="en-US" sz="34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Objectives of EBSU Prison Clinic</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To educate law students on criminal justice</a:t>
            </a:r>
            <a:endParaRPr lang="en-US" dirty="0" smtClean="0"/>
          </a:p>
          <a:p>
            <a:pPr lvl="0"/>
            <a:r>
              <a:rPr lang="en-GB" dirty="0" smtClean="0"/>
              <a:t> provide clinical law students the opportunity to meet </a:t>
            </a:r>
            <a:r>
              <a:rPr lang="en-GB" dirty="0" smtClean="0"/>
              <a:t>&amp; </a:t>
            </a:r>
            <a:r>
              <a:rPr lang="en-GB" dirty="0" smtClean="0"/>
              <a:t>attend to live clients in prison, interview, </a:t>
            </a:r>
            <a:r>
              <a:rPr lang="en-GB" dirty="0" smtClean="0"/>
              <a:t>counsel &amp; learn </a:t>
            </a:r>
            <a:r>
              <a:rPr lang="en-GB" dirty="0" smtClean="0"/>
              <a:t>from </a:t>
            </a:r>
            <a:r>
              <a:rPr lang="en-GB" dirty="0" smtClean="0"/>
              <a:t>the </a:t>
            </a:r>
            <a:r>
              <a:rPr lang="en-GB" dirty="0" smtClean="0"/>
              <a:t>exercise. </a:t>
            </a:r>
            <a:endParaRPr lang="en-US" dirty="0" smtClean="0"/>
          </a:p>
          <a:p>
            <a:pPr lvl="0"/>
            <a:r>
              <a:rPr lang="en-GB" dirty="0" smtClean="0"/>
              <a:t>To expose the students to law in practice under supervision.</a:t>
            </a:r>
            <a:endParaRPr lang="en-US" dirty="0" smtClean="0"/>
          </a:p>
          <a:p>
            <a:pPr lvl="0"/>
            <a:r>
              <a:rPr lang="en-GB" dirty="0" smtClean="0"/>
              <a:t>To expose the students to social justice issues and public service values </a:t>
            </a:r>
            <a:r>
              <a:rPr lang="en-GB" dirty="0" smtClean="0"/>
              <a:t>by aiding indigent </a:t>
            </a:r>
            <a:r>
              <a:rPr lang="en-GB" dirty="0" smtClean="0"/>
              <a:t>prisoners/detainees.</a:t>
            </a:r>
            <a:endParaRPr lang="en-US" dirty="0" smtClean="0"/>
          </a:p>
          <a:p>
            <a:pPr lvl="0"/>
            <a:r>
              <a:rPr lang="en-GB" dirty="0" smtClean="0"/>
              <a:t>To supplement existing legal aid available to prisoners/detainees, </a:t>
            </a:r>
            <a:r>
              <a:rPr lang="en-GB" i="1" dirty="0" smtClean="0"/>
              <a:t>inter alia</a:t>
            </a:r>
            <a:endParaRPr lang="en-US" i="1"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en-GB" b="1" dirty="0" smtClean="0"/>
              <a:t>The Pakistani Situation </a:t>
            </a:r>
            <a:r>
              <a:rPr lang="en-US" dirty="0" smtClean="0"/>
              <a:t/>
            </a:r>
            <a:br>
              <a:rPr lang="en-US" dirty="0" smtClean="0"/>
            </a:br>
            <a:endParaRPr lang="en-US" dirty="0"/>
          </a:p>
        </p:txBody>
      </p:sp>
      <p:sp>
        <p:nvSpPr>
          <p:cNvPr id="3" name="Content Placeholder 2"/>
          <p:cNvSpPr>
            <a:spLocks noGrp="1"/>
          </p:cNvSpPr>
          <p:nvPr>
            <p:ph idx="1"/>
          </p:nvPr>
        </p:nvSpPr>
        <p:spPr>
          <a:xfrm>
            <a:off x="762000" y="838200"/>
            <a:ext cx="8171688" cy="5410200"/>
          </a:xfrm>
        </p:spPr>
        <p:txBody>
          <a:bodyPr>
            <a:normAutofit fontScale="92500" lnSpcReduction="20000"/>
          </a:bodyPr>
          <a:lstStyle/>
          <a:p>
            <a:r>
              <a:rPr lang="en-GB" dirty="0" smtClean="0"/>
              <a:t>Like the Nigerian situation, the criminal justice system in Pakistan has proven to be woefully inadequate. </a:t>
            </a:r>
            <a:endParaRPr lang="en-US" dirty="0" smtClean="0"/>
          </a:p>
          <a:p>
            <a:r>
              <a:rPr lang="en-GB" dirty="0" smtClean="0"/>
              <a:t>The system is beset with particular failures in the pre-trial arrest and investigation phases, leading to delays </a:t>
            </a:r>
            <a:r>
              <a:rPr lang="en-GB" dirty="0" smtClean="0"/>
              <a:t>&amp; </a:t>
            </a:r>
            <a:r>
              <a:rPr lang="en-GB" dirty="0" smtClean="0"/>
              <a:t>inadequate </a:t>
            </a:r>
            <a:r>
              <a:rPr lang="en-GB" dirty="0" smtClean="0"/>
              <a:t>prosecution.</a:t>
            </a:r>
          </a:p>
          <a:p>
            <a:r>
              <a:rPr lang="en-GB" dirty="0" smtClean="0"/>
              <a:t>This resulted to</a:t>
            </a:r>
            <a:r>
              <a:rPr lang="en-GB" dirty="0" smtClean="0"/>
              <a:t> </a:t>
            </a:r>
            <a:r>
              <a:rPr lang="en-GB" dirty="0" smtClean="0"/>
              <a:t>a comparatively low conviction rate </a:t>
            </a:r>
            <a:r>
              <a:rPr lang="en-GB" dirty="0" smtClean="0"/>
              <a:t>of 10</a:t>
            </a:r>
            <a:r>
              <a:rPr lang="en-GB" dirty="0" smtClean="0"/>
              <a:t>%. </a:t>
            </a:r>
            <a:endParaRPr lang="en-US" dirty="0" smtClean="0"/>
          </a:p>
          <a:p>
            <a:r>
              <a:rPr lang="en-GB" dirty="0" smtClean="0"/>
              <a:t>These </a:t>
            </a:r>
            <a:r>
              <a:rPr lang="en-GB" dirty="0" smtClean="0"/>
              <a:t>are </a:t>
            </a:r>
            <a:r>
              <a:rPr lang="en-GB" dirty="0" smtClean="0"/>
              <a:t>further compounded by corruption that is endemic at every stage of a trial. </a:t>
            </a:r>
            <a:endParaRPr lang="en-GB" dirty="0" smtClean="0"/>
          </a:p>
          <a:p>
            <a:r>
              <a:rPr lang="en-GB" dirty="0" smtClean="0"/>
              <a:t>This </a:t>
            </a:r>
            <a:r>
              <a:rPr lang="en-GB" dirty="0" smtClean="0"/>
              <a:t>results in a large proportion of </a:t>
            </a:r>
            <a:r>
              <a:rPr lang="en-GB" dirty="0" smtClean="0"/>
              <a:t>under-trial </a:t>
            </a:r>
            <a:r>
              <a:rPr lang="en-GB" dirty="0" smtClean="0"/>
              <a:t>prisoners, largely belonging to poor impoverished backgrounds.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Sad Statistics and Poor Intervention </a:t>
            </a:r>
            <a:r>
              <a:rPr lang="en-US" dirty="0" smtClean="0"/>
              <a:t/>
            </a:r>
            <a:br>
              <a:rPr lang="en-US" dirty="0" smtClean="0"/>
            </a:br>
            <a:endParaRPr lang="en-US" dirty="0"/>
          </a:p>
        </p:txBody>
      </p:sp>
      <p:sp>
        <p:nvSpPr>
          <p:cNvPr id="3" name="Content Placeholder 2"/>
          <p:cNvSpPr>
            <a:spLocks noGrp="1"/>
          </p:cNvSpPr>
          <p:nvPr>
            <p:ph idx="1"/>
          </p:nvPr>
        </p:nvSpPr>
        <p:spPr>
          <a:xfrm>
            <a:off x="609600" y="1295400"/>
            <a:ext cx="8324088" cy="4953000"/>
          </a:xfrm>
        </p:spPr>
        <p:txBody>
          <a:bodyPr>
            <a:normAutofit fontScale="85000" lnSpcReduction="20000"/>
          </a:bodyPr>
          <a:lstStyle/>
          <a:p>
            <a:r>
              <a:rPr lang="en-GB" dirty="0" smtClean="0"/>
              <a:t>Figures from July </a:t>
            </a:r>
            <a:r>
              <a:rPr lang="en-GB" dirty="0" smtClean="0"/>
              <a:t>2013 indicate </a:t>
            </a:r>
            <a:r>
              <a:rPr lang="en-GB" dirty="0" smtClean="0"/>
              <a:t>that close to 80% of the prisoners held in various jails of the </a:t>
            </a:r>
            <a:r>
              <a:rPr lang="en-GB" dirty="0" err="1" smtClean="0"/>
              <a:t>Sindh</a:t>
            </a:r>
            <a:r>
              <a:rPr lang="en-GB" dirty="0" smtClean="0"/>
              <a:t> province are classified as </a:t>
            </a:r>
            <a:r>
              <a:rPr lang="en-GB" dirty="0" smtClean="0"/>
              <a:t>under-trial </a:t>
            </a:r>
            <a:r>
              <a:rPr lang="en-GB" dirty="0" smtClean="0"/>
              <a:t>prisoners. </a:t>
            </a:r>
            <a:r>
              <a:rPr lang="en-GB" dirty="0" smtClean="0"/>
              <a:t> The </a:t>
            </a:r>
            <a:r>
              <a:rPr lang="en-GB" dirty="0" smtClean="0"/>
              <a:t>figures are similar nationally. </a:t>
            </a:r>
            <a:endParaRPr lang="en-US" dirty="0" smtClean="0"/>
          </a:p>
          <a:p>
            <a:r>
              <a:rPr lang="en-GB" dirty="0" smtClean="0"/>
              <a:t>Most </a:t>
            </a:r>
            <a:r>
              <a:rPr lang="en-GB" dirty="0" smtClean="0"/>
              <a:t> the under </a:t>
            </a:r>
            <a:r>
              <a:rPr lang="en-GB" dirty="0" smtClean="0"/>
              <a:t>trial prisoners come from impoverished backgrounds and lack access to good quality legal representation. </a:t>
            </a:r>
            <a:endParaRPr lang="en-US" dirty="0" smtClean="0"/>
          </a:p>
          <a:p>
            <a:r>
              <a:rPr lang="en-GB" dirty="0" smtClean="0"/>
              <a:t>Their poor access to justice is worsened by </a:t>
            </a:r>
            <a:r>
              <a:rPr lang="en-GB" dirty="0" smtClean="0"/>
              <a:t>the general lack of pro-bono spirit, the absence of any Legal Aid </a:t>
            </a:r>
            <a:r>
              <a:rPr lang="en-GB" dirty="0" smtClean="0"/>
              <a:t>provider </a:t>
            </a:r>
            <a:r>
              <a:rPr lang="en-GB" dirty="0" smtClean="0"/>
              <a:t>in the public sector and </a:t>
            </a:r>
            <a:r>
              <a:rPr lang="en-GB" dirty="0" smtClean="0"/>
              <a:t>only few </a:t>
            </a:r>
            <a:r>
              <a:rPr lang="en-GB" dirty="0" smtClean="0"/>
              <a:t>NGO’s that struggle to keep up with demand.</a:t>
            </a:r>
            <a:endParaRPr lang="en-US" dirty="0" smtClean="0"/>
          </a:p>
          <a:p>
            <a:r>
              <a:rPr lang="en-GB" dirty="0" smtClean="0"/>
              <a:t>The above </a:t>
            </a:r>
            <a:r>
              <a:rPr lang="en-GB" dirty="0" smtClean="0"/>
              <a:t>facts reveal that </a:t>
            </a:r>
            <a:r>
              <a:rPr lang="en-GB" dirty="0" smtClean="0"/>
              <a:t>a </a:t>
            </a:r>
            <a:r>
              <a:rPr lang="en-GB" dirty="0" smtClean="0"/>
              <a:t>legion of detainees deserving  </a:t>
            </a:r>
            <a:r>
              <a:rPr lang="en-GB" dirty="0" smtClean="0"/>
              <a:t>legal assistance subsists in the prison population of Pakistan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92162"/>
          </a:xfrm>
        </p:spPr>
        <p:txBody>
          <a:bodyPr>
            <a:normAutofit fontScale="90000"/>
          </a:bodyPr>
          <a:lstStyle/>
          <a:p>
            <a:r>
              <a:rPr lang="en-GB" b="1" dirty="0" err="1" smtClean="0"/>
              <a:t>Hamdard</a:t>
            </a:r>
            <a:r>
              <a:rPr lang="en-GB" b="1" dirty="0" smtClean="0"/>
              <a:t> Intervention </a:t>
            </a:r>
            <a:r>
              <a:rPr lang="en-US" dirty="0" smtClean="0"/>
              <a:t/>
            </a:r>
            <a:br>
              <a:rPr lang="en-US" dirty="0" smtClean="0"/>
            </a:br>
            <a:endParaRPr lang="en-US" dirty="0"/>
          </a:p>
        </p:txBody>
      </p:sp>
      <p:sp>
        <p:nvSpPr>
          <p:cNvPr id="3" name="Content Placeholder 2"/>
          <p:cNvSpPr>
            <a:spLocks noGrp="1"/>
          </p:cNvSpPr>
          <p:nvPr>
            <p:ph idx="1"/>
          </p:nvPr>
        </p:nvSpPr>
        <p:spPr>
          <a:xfrm>
            <a:off x="762000" y="914400"/>
            <a:ext cx="8171688" cy="5334000"/>
          </a:xfrm>
        </p:spPr>
        <p:txBody>
          <a:bodyPr>
            <a:normAutofit fontScale="92500"/>
          </a:bodyPr>
          <a:lstStyle/>
          <a:p>
            <a:r>
              <a:rPr lang="en-GB" dirty="0" smtClean="0"/>
              <a:t>The identification of the needs of under trial prisoners coupled with the learning opportunity for </a:t>
            </a:r>
            <a:r>
              <a:rPr lang="en-GB" dirty="0" smtClean="0"/>
              <a:t>students, </a:t>
            </a:r>
            <a:r>
              <a:rPr lang="en-GB" dirty="0" smtClean="0"/>
              <a:t>led to the formation of </a:t>
            </a:r>
            <a:r>
              <a:rPr lang="en-GB" dirty="0" smtClean="0"/>
              <a:t>Pakistan’s 1</a:t>
            </a:r>
            <a:r>
              <a:rPr lang="en-GB" baseline="30000" dirty="0" smtClean="0"/>
              <a:t>st</a:t>
            </a:r>
            <a:r>
              <a:rPr lang="en-GB" dirty="0" smtClean="0"/>
              <a:t> Street </a:t>
            </a:r>
            <a:r>
              <a:rPr lang="en-GB" dirty="0" smtClean="0"/>
              <a:t>Law Clinic at the </a:t>
            </a:r>
            <a:r>
              <a:rPr lang="en-GB" dirty="0" err="1" smtClean="0"/>
              <a:t>Hamdard</a:t>
            </a:r>
            <a:r>
              <a:rPr lang="en-GB" dirty="0" smtClean="0"/>
              <a:t> School of </a:t>
            </a:r>
            <a:r>
              <a:rPr lang="en-GB" dirty="0" smtClean="0"/>
              <a:t>Law Karachi Pakistan in 2012</a:t>
            </a:r>
            <a:r>
              <a:rPr lang="en-GB" dirty="0" smtClean="0"/>
              <a:t>. </a:t>
            </a:r>
            <a:endParaRPr lang="en-US" dirty="0" smtClean="0"/>
          </a:p>
          <a:p>
            <a:r>
              <a:rPr lang="en-GB" dirty="0" smtClean="0"/>
              <a:t>The Clinic has been functioning for over two years now and represents the beginning of the CLE movement in Pakistan. </a:t>
            </a:r>
            <a:endParaRPr lang="en-GB" dirty="0" smtClean="0"/>
          </a:p>
          <a:p>
            <a:r>
              <a:rPr lang="en-GB" dirty="0" smtClean="0"/>
              <a:t>The </a:t>
            </a:r>
            <a:r>
              <a:rPr lang="en-GB" dirty="0" smtClean="0"/>
              <a:t>model established by the </a:t>
            </a:r>
            <a:r>
              <a:rPr lang="en-GB" dirty="0" smtClean="0"/>
              <a:t>Clinic </a:t>
            </a:r>
            <a:r>
              <a:rPr lang="en-GB" dirty="0" smtClean="0"/>
              <a:t>is being emulated by other </a:t>
            </a:r>
            <a:r>
              <a:rPr lang="en-GB" dirty="0" smtClean="0"/>
              <a:t>Pakistan universities </a:t>
            </a:r>
            <a:r>
              <a:rPr lang="en-GB" dirty="0" smtClean="0"/>
              <a:t>as more clinics are established </a:t>
            </a:r>
            <a:r>
              <a:rPr lang="en-GB" dirty="0" smtClean="0"/>
              <a:t>around </a:t>
            </a:r>
            <a:r>
              <a:rPr lang="en-GB" dirty="0" smtClean="0"/>
              <a:t>the country.</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2172</Words>
  <Application>Microsoft Office PowerPoint</Application>
  <PresentationFormat>On-screen Show (4:3)</PresentationFormat>
  <Paragraphs>131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Slide 1</vt:lpstr>
      <vt:lpstr>Introduction </vt:lpstr>
      <vt:lpstr>The Nigerian Situation</vt:lpstr>
      <vt:lpstr>Out of tune with the law </vt:lpstr>
      <vt:lpstr>Objectives of CLE in tandem with prison pro bono </vt:lpstr>
      <vt:lpstr>The Objectives of EBSU Prison Clinic </vt:lpstr>
      <vt:lpstr>The Pakistani Situation  </vt:lpstr>
      <vt:lpstr>The Sad Statistics and Poor Intervention  </vt:lpstr>
      <vt:lpstr>Hamdard Intervention  </vt:lpstr>
      <vt:lpstr>The focus of Hamdard Law Clinic </vt:lpstr>
      <vt:lpstr>  The focus of Ethics in Pakistan Prisons  </vt:lpstr>
      <vt:lpstr>Ethical burden for Hamdard? </vt:lpstr>
      <vt:lpstr>Method of delivery in both Jurisdictions  </vt:lpstr>
      <vt:lpstr>The gains of Prison pro bono </vt:lpstr>
      <vt:lpstr>The Relevance of Ethics in Prison </vt:lpstr>
      <vt:lpstr>Some Ethical Rules Generated by EBSU Law Clinic</vt:lpstr>
      <vt:lpstr>Slide 17</vt:lpstr>
      <vt:lpstr>Other Ethical considerations/professionalism </vt:lpstr>
      <vt:lpstr>Ethical challenges </vt:lpstr>
      <vt:lpstr>Ethical Challenges contd.</vt:lpstr>
      <vt:lpstr>Ethical Challenges contd.</vt:lpstr>
      <vt:lpstr>Conclusion</vt:lpstr>
      <vt:lpstr>Slide 23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Prof Omaka</dc:creator>
  <cp:lastModifiedBy>Prof Omaka</cp:lastModifiedBy>
  <cp:revision>36</cp:revision>
  <dcterms:created xsi:type="dcterms:W3CDTF">2014-07-06T20:24:20Z</dcterms:created>
  <dcterms:modified xsi:type="dcterms:W3CDTF">2014-07-12T00:53:55Z</dcterms:modified>
</cp:coreProperties>
</file>