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1" r:id="rId3"/>
    <p:sldId id="259" r:id="rId4"/>
    <p:sldId id="266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1D46B03-E6EE-471C-8E96-0A97F3715311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55744C9-23B7-4597-9F96-11FCDE49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8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0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5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6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93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41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3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15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44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19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9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1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59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5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30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4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4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0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4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2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0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4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5A2F3-6E62-4E96-8809-5E5D5F752749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C618F-1FF2-4E6D-9B15-28B48DC1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A50C9-C702-4A09-BE1A-20883762CE68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05-07-2012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DC0F-888A-4F7B-8662-6C9C21D1DB46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6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4824535"/>
          </a:xfrm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b="1" dirty="0">
                <a:solidFill>
                  <a:srgbClr val="0070C0"/>
                </a:solidFill>
              </a:rPr>
              <a:t>Teaching Legal ethics in Macau: </a:t>
            </a:r>
            <a:r>
              <a:rPr lang="en-US" sz="4800" b="1" dirty="0" smtClean="0">
                <a:solidFill>
                  <a:srgbClr val="0070C0"/>
                </a:solidFill>
              </a:rPr>
              <a:t/>
            </a:r>
            <a:br>
              <a:rPr lang="en-US" sz="4800" b="1" dirty="0" smtClean="0">
                <a:solidFill>
                  <a:srgbClr val="0070C0"/>
                </a:solidFill>
              </a:rPr>
            </a:br>
            <a:r>
              <a:rPr lang="en-US" sz="4800" b="1" dirty="0">
                <a:solidFill>
                  <a:srgbClr val="0070C0"/>
                </a:solidFill>
              </a:rPr>
              <a:t/>
            </a:r>
            <a:br>
              <a:rPr lang="en-US" sz="4800" b="1" dirty="0">
                <a:solidFill>
                  <a:srgbClr val="0070C0"/>
                </a:solidFill>
              </a:rPr>
            </a:br>
            <a:r>
              <a:rPr lang="en-US" sz="4800" b="1" dirty="0" smtClean="0">
                <a:solidFill>
                  <a:srgbClr val="0070C0"/>
                </a:solidFill>
              </a:rPr>
              <a:t>why and how?</a:t>
            </a:r>
            <a:endParaRPr lang="pt-PT" sz="4600" b="1" dirty="0">
              <a:solidFill>
                <a:srgbClr val="0070C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0" y="580526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b="1" dirty="0" smtClean="0">
              <a:solidFill>
                <a:prstClr val="black"/>
              </a:solidFill>
            </a:endParaRPr>
          </a:p>
          <a:p>
            <a:pPr algn="ctr"/>
            <a:r>
              <a:rPr lang="pt-PT" b="1" dirty="0" smtClean="0">
                <a:solidFill>
                  <a:prstClr val="black"/>
                </a:solidFill>
              </a:rPr>
              <a:t>FERNANDO DIAS SIMÕES</a:t>
            </a:r>
          </a:p>
          <a:p>
            <a:pPr algn="ctr"/>
            <a:r>
              <a:rPr lang="pt-PT" dirty="0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628" y="482296"/>
            <a:ext cx="2664743" cy="189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45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A </a:t>
            </a:r>
            <a:r>
              <a:rPr lang="en-US" sz="2300" dirty="0"/>
              <a:t>different solution </a:t>
            </a:r>
            <a:r>
              <a:rPr lang="en-US" sz="2300" dirty="0" smtClean="0"/>
              <a:t>would be </a:t>
            </a:r>
            <a:r>
              <a:rPr lang="en-US" sz="2300" dirty="0"/>
              <a:t>to refer </a:t>
            </a:r>
            <a:r>
              <a:rPr lang="en-US" sz="2300" dirty="0" smtClean="0"/>
              <a:t>Legal Ethics courses </a:t>
            </a:r>
            <a:r>
              <a:rPr lang="en-US" sz="2300" dirty="0"/>
              <a:t>to the Master lever, or to offer them as optional </a:t>
            </a:r>
            <a:r>
              <a:rPr lang="en-US" sz="2300" dirty="0" smtClean="0"/>
              <a:t>courses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Neighboring </a:t>
            </a:r>
            <a:r>
              <a:rPr lang="en-US" sz="2300" dirty="0"/>
              <a:t>universities in Hong Kong </a:t>
            </a:r>
            <a:r>
              <a:rPr lang="en-US" sz="2300" dirty="0" smtClean="0"/>
              <a:t>have moved </a:t>
            </a:r>
            <a:r>
              <a:rPr lang="en-US" sz="2300" dirty="0"/>
              <a:t>in 2008 from a three to four year LLB curriculum, creating additional pressure on the traditional Macanese </a:t>
            </a:r>
            <a:r>
              <a:rPr lang="en-US" sz="2300" dirty="0" smtClean="0"/>
              <a:t>curriculum</a:t>
            </a:r>
          </a:p>
        </p:txBody>
      </p:sp>
    </p:spTree>
    <p:extLst>
      <p:ext uri="{BB962C8B-B14F-4D97-AF65-F5344CB8AC3E}">
        <p14:creationId xmlns:p14="http://schemas.microsoft.com/office/powerpoint/2010/main" val="376233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600" b="1" dirty="0" smtClean="0">
                <a:solidFill>
                  <a:srgbClr val="0070C0"/>
                </a:solidFill>
              </a:rPr>
              <a:t>Teaching </a:t>
            </a:r>
            <a:r>
              <a:rPr lang="en-GB" sz="2600" b="1" dirty="0">
                <a:solidFill>
                  <a:srgbClr val="0070C0"/>
                </a:solidFill>
              </a:rPr>
              <a:t>Legal Ethics in </a:t>
            </a:r>
            <a:r>
              <a:rPr lang="en-GB" sz="2600" b="1" dirty="0" smtClean="0">
                <a:solidFill>
                  <a:srgbClr val="0070C0"/>
                </a:solidFill>
              </a:rPr>
              <a:t>Macau – challenges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Students </a:t>
            </a:r>
            <a:r>
              <a:rPr lang="en-US" sz="2300" dirty="0"/>
              <a:t>are characteristically relativist about </a:t>
            </a:r>
            <a:r>
              <a:rPr lang="en-US" sz="2300" dirty="0" smtClean="0"/>
              <a:t>ethics: they </a:t>
            </a:r>
            <a:r>
              <a:rPr lang="en-US" sz="2300" dirty="0"/>
              <a:t>see ethics as being a matter of opinion rather than as a subject that can be </a:t>
            </a:r>
            <a:r>
              <a:rPr lang="en-US" sz="2300" dirty="0" smtClean="0"/>
              <a:t>taught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It </a:t>
            </a:r>
            <a:r>
              <a:rPr lang="en-US" sz="2300" dirty="0"/>
              <a:t>is a challenge to get students to address ethical issues in a systematic, scholarly </a:t>
            </a:r>
            <a:r>
              <a:rPr lang="en-US" sz="2300" dirty="0" smtClean="0"/>
              <a:t>way</a:t>
            </a: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Good </a:t>
            </a:r>
            <a:r>
              <a:rPr lang="en-US" sz="2300" dirty="0"/>
              <a:t>teaching </a:t>
            </a:r>
            <a:r>
              <a:rPr lang="en-US" sz="2300" dirty="0" smtClean="0"/>
              <a:t>techniques: using case studies,</a:t>
            </a:r>
            <a:r>
              <a:rPr lang="en-US" sz="2300" b="1" dirty="0" smtClean="0"/>
              <a:t> </a:t>
            </a:r>
            <a:r>
              <a:rPr lang="en-US" sz="2300" dirty="0" smtClean="0"/>
              <a:t>limiting </a:t>
            </a:r>
            <a:r>
              <a:rPr lang="en-US" sz="2300" dirty="0"/>
              <a:t>class size to </a:t>
            </a:r>
            <a:r>
              <a:rPr lang="en-US" sz="2300" dirty="0" smtClean="0"/>
              <a:t>twelve students, role-playing…</a:t>
            </a:r>
          </a:p>
        </p:txBody>
      </p:sp>
    </p:spTree>
    <p:extLst>
      <p:ext uri="{BB962C8B-B14F-4D97-AF65-F5344CB8AC3E}">
        <p14:creationId xmlns:p14="http://schemas.microsoft.com/office/powerpoint/2010/main" val="10228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Under-construction </a:t>
            </a:r>
            <a:r>
              <a:rPr lang="en-US" sz="2600" b="1" dirty="0">
                <a:solidFill>
                  <a:srgbClr val="0070C0"/>
                </a:solidFill>
              </a:rPr>
              <a:t>outline: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sz="2300" b="1" dirty="0" smtClean="0"/>
              <a:t>Ethics </a:t>
            </a:r>
            <a:r>
              <a:rPr lang="en-US" sz="2300" b="1" dirty="0"/>
              <a:t>and Law</a:t>
            </a:r>
            <a:r>
              <a:rPr lang="en-US" sz="2300" dirty="0"/>
              <a:t>: Law and </a:t>
            </a:r>
            <a:r>
              <a:rPr lang="en-US" sz="2300" dirty="0" smtClean="0"/>
              <a:t>morality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- </a:t>
            </a:r>
            <a:r>
              <a:rPr lang="en-US" sz="2300" b="1" dirty="0" smtClean="0"/>
              <a:t>Professional </a:t>
            </a:r>
            <a:r>
              <a:rPr lang="en-US" sz="2300" b="1" dirty="0"/>
              <a:t>regulation</a:t>
            </a:r>
            <a:r>
              <a:rPr lang="en-US" sz="2300" dirty="0"/>
              <a:t>: Representative and regulatory functions of professional bodies; education, training and conduct; investigation and </a:t>
            </a:r>
            <a:r>
              <a:rPr lang="en-US" sz="2300" dirty="0" smtClean="0"/>
              <a:t>discipline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- </a:t>
            </a:r>
            <a:r>
              <a:rPr lang="en-US" sz="2300" b="1" dirty="0" smtClean="0"/>
              <a:t>Professional </a:t>
            </a:r>
            <a:r>
              <a:rPr lang="en-US" sz="2300" b="1" dirty="0"/>
              <a:t>ethics</a:t>
            </a:r>
            <a:r>
              <a:rPr lang="en-US" sz="2300" dirty="0"/>
              <a:t>: Codes of conduct; Duty to the Court and to the administration of justice; Duties to clients; Loyalty; competence; confidentiality; conflicts of </a:t>
            </a:r>
            <a:r>
              <a:rPr lang="en-US" sz="2300" dirty="0" smtClean="0"/>
              <a:t>interest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- The </a:t>
            </a:r>
            <a:r>
              <a:rPr lang="en-GB" sz="2300" b="1" dirty="0"/>
              <a:t>"corporatization of law practice"</a:t>
            </a:r>
            <a:r>
              <a:rPr lang="en-GB" sz="2300" dirty="0"/>
              <a:t> and related </a:t>
            </a:r>
            <a:r>
              <a:rPr lang="en-GB" sz="2300" dirty="0" smtClean="0"/>
              <a:t>problems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- </a:t>
            </a:r>
            <a:r>
              <a:rPr lang="en-US" sz="2300" b="1" dirty="0" smtClean="0"/>
              <a:t>Professional </a:t>
            </a:r>
            <a:r>
              <a:rPr lang="en-US" sz="2300" b="1" dirty="0"/>
              <a:t>responsibility</a:t>
            </a:r>
            <a:r>
              <a:rPr lang="en-US" sz="2300" dirty="0"/>
              <a:t> and </a:t>
            </a:r>
            <a:r>
              <a:rPr lang="en-US" sz="2300" b="1" dirty="0"/>
              <a:t>professional liability </a:t>
            </a:r>
            <a:r>
              <a:rPr lang="en-US" sz="2300" b="1" dirty="0" smtClean="0"/>
              <a:t>insurance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74386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Macau SAR of the People’s Republic Of China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1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Established </a:t>
            </a:r>
            <a:r>
              <a:rPr lang="en-US" sz="2300" dirty="0"/>
              <a:t>in 1999, after four centuries of Portuguese </a:t>
            </a:r>
            <a:r>
              <a:rPr lang="en-US" sz="2300" dirty="0" smtClean="0"/>
              <a:t>rule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Enjoys </a:t>
            </a:r>
            <a:r>
              <a:rPr lang="en-US" sz="2300" dirty="0"/>
              <a:t>a high degree of autonomy </a:t>
            </a:r>
            <a:r>
              <a:rPr lang="en-US" sz="2300" dirty="0" smtClean="0"/>
              <a:t>–  ‘One </a:t>
            </a:r>
            <a:r>
              <a:rPr lang="en-US" sz="2300" dirty="0"/>
              <a:t>Country, Two Systems’ </a:t>
            </a:r>
            <a:r>
              <a:rPr lang="en-US" sz="2300" dirty="0" smtClean="0"/>
              <a:t>principle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The legal </a:t>
            </a:r>
            <a:r>
              <a:rPr lang="en-US" sz="2300" dirty="0"/>
              <a:t>system is </a:t>
            </a:r>
            <a:r>
              <a:rPr lang="en-US" sz="2300" b="1" dirty="0"/>
              <a:t>Portuguese-based</a:t>
            </a:r>
            <a:r>
              <a:rPr lang="en-US" sz="2300" dirty="0"/>
              <a:t> and </a:t>
            </a:r>
            <a:r>
              <a:rPr lang="en-US" sz="2300" b="1" dirty="0"/>
              <a:t>bilingual</a:t>
            </a:r>
            <a:r>
              <a:rPr lang="en-US" sz="2300" dirty="0"/>
              <a:t>: both </a:t>
            </a:r>
            <a:r>
              <a:rPr lang="en-US" sz="2300" b="1" dirty="0"/>
              <a:t>Chinese</a:t>
            </a:r>
            <a:r>
              <a:rPr lang="en-US" sz="2300" dirty="0"/>
              <a:t> and </a:t>
            </a:r>
            <a:r>
              <a:rPr lang="en-US" sz="2300" b="1" dirty="0"/>
              <a:t>Portuguese</a:t>
            </a:r>
            <a:r>
              <a:rPr lang="en-US" sz="2300" dirty="0"/>
              <a:t> are official languages </a:t>
            </a: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Portuguese </a:t>
            </a:r>
            <a:r>
              <a:rPr lang="en-US" sz="2300" dirty="0"/>
              <a:t>language is still widely used in judicial </a:t>
            </a:r>
            <a:r>
              <a:rPr lang="en-US" sz="2300" dirty="0" smtClean="0"/>
              <a:t>proceedings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150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/>
              <a:t>Most existing doctrinal research material </a:t>
            </a:r>
            <a:r>
              <a:rPr lang="en-US" sz="2300" dirty="0" smtClean="0"/>
              <a:t>comes </a:t>
            </a:r>
            <a:r>
              <a:rPr lang="en-US" sz="2300" dirty="0"/>
              <a:t>from Portuguese academics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For </a:t>
            </a:r>
            <a:r>
              <a:rPr lang="en-US" sz="2300" dirty="0"/>
              <a:t>those who are not familiar with either Portuguese or Chinese, access to Macau laws and regulations becomes quite </a:t>
            </a:r>
            <a:r>
              <a:rPr lang="en-US" sz="2300" dirty="0" smtClean="0"/>
              <a:t>difficult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There </a:t>
            </a:r>
            <a:r>
              <a:rPr lang="en-US" sz="2300" dirty="0"/>
              <a:t>are some English translations available, in an effort to make the laws more accessible to foreign </a:t>
            </a:r>
            <a:r>
              <a:rPr lang="en-US" sz="2300" dirty="0" smtClean="0"/>
              <a:t>investors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Understanding </a:t>
            </a:r>
            <a:r>
              <a:rPr lang="en-US" sz="2300" dirty="0"/>
              <a:t>English translations of Macau laws is still a challenge for </a:t>
            </a:r>
            <a:r>
              <a:rPr lang="en-US" sz="2300" dirty="0" smtClean="0"/>
              <a:t>Common </a:t>
            </a:r>
            <a:r>
              <a:rPr lang="en-US" sz="2300" dirty="0"/>
              <a:t>Law </a:t>
            </a:r>
            <a:r>
              <a:rPr lang="en-US" sz="2300" dirty="0" smtClean="0"/>
              <a:t>lawyers – the </a:t>
            </a:r>
            <a:r>
              <a:rPr lang="en-US" sz="2300" dirty="0"/>
              <a:t>advice of bilingual specialists is </a:t>
            </a:r>
            <a:r>
              <a:rPr lang="en-US" sz="2300" dirty="0" smtClean="0"/>
              <a:t>essential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3602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600" b="1" dirty="0" smtClean="0">
                <a:solidFill>
                  <a:srgbClr val="0070C0"/>
                </a:solidFill>
              </a:rPr>
              <a:t>Legal </a:t>
            </a:r>
            <a:r>
              <a:rPr lang="en-GB" sz="2600" b="1" dirty="0">
                <a:solidFill>
                  <a:srgbClr val="0070C0"/>
                </a:solidFill>
              </a:rPr>
              <a:t>education in Macau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/>
              <a:t> </a:t>
            </a: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Shadows </a:t>
            </a:r>
            <a:r>
              <a:rPr lang="en-GB" sz="2300" dirty="0"/>
              <a:t>the Portuguese long-established legal </a:t>
            </a:r>
            <a:r>
              <a:rPr lang="en-GB" sz="2300" dirty="0" smtClean="0"/>
              <a:t>education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Law </a:t>
            </a:r>
            <a:r>
              <a:rPr lang="en-GB" sz="2300" dirty="0"/>
              <a:t>schools tend to over-emphasise the academic side of legal education and not consider the professional or practical </a:t>
            </a:r>
            <a:r>
              <a:rPr lang="en-GB" sz="2300" dirty="0" smtClean="0"/>
              <a:t>one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b="1" dirty="0" smtClean="0"/>
              <a:t>Faculty </a:t>
            </a:r>
            <a:r>
              <a:rPr lang="en-GB" sz="2300" b="1" dirty="0"/>
              <a:t>of Law of the University of </a:t>
            </a:r>
            <a:r>
              <a:rPr lang="en-GB" sz="2300" b="1" dirty="0" smtClean="0"/>
              <a:t>Macau:</a:t>
            </a:r>
            <a:r>
              <a:rPr lang="en-GB" sz="2300" dirty="0" smtClean="0"/>
              <a:t> offers </a:t>
            </a:r>
            <a:r>
              <a:rPr lang="en-GB" sz="2300" dirty="0"/>
              <a:t>bachelor programmes in </a:t>
            </a:r>
            <a:r>
              <a:rPr lang="en-GB" sz="2300" b="1" dirty="0"/>
              <a:t>Chinese </a:t>
            </a:r>
            <a:r>
              <a:rPr lang="en-GB" sz="2300" dirty="0"/>
              <a:t>and </a:t>
            </a:r>
            <a:r>
              <a:rPr lang="en-GB" sz="2300" b="1" dirty="0"/>
              <a:t>Portuguese</a:t>
            </a:r>
            <a:r>
              <a:rPr lang="en-GB" sz="2300" dirty="0"/>
              <a:t>, aimed at preparing jurists who are familiar with </a:t>
            </a:r>
            <a:r>
              <a:rPr lang="en-GB" sz="2300" b="1" dirty="0"/>
              <a:t>Macau SAR legal </a:t>
            </a:r>
            <a:r>
              <a:rPr lang="en-GB" sz="2300" b="1" dirty="0" smtClean="0"/>
              <a:t>system</a:t>
            </a:r>
            <a:r>
              <a:rPr lang="en-GB" sz="2300" dirty="0" smtClean="0"/>
              <a:t> – the </a:t>
            </a:r>
            <a:r>
              <a:rPr lang="en-GB" sz="2300" dirty="0"/>
              <a:t>teaching system of the Faculty basically follows the </a:t>
            </a:r>
            <a:r>
              <a:rPr lang="en-GB" sz="2300" b="1" dirty="0"/>
              <a:t>Roman-German </a:t>
            </a:r>
            <a:r>
              <a:rPr lang="en-GB" sz="2300" b="1" dirty="0" smtClean="0"/>
              <a:t>regime</a:t>
            </a:r>
          </a:p>
        </p:txBody>
      </p:sp>
    </p:spTree>
    <p:extLst>
      <p:ext uri="{BB962C8B-B14F-4D97-AF65-F5344CB8AC3E}">
        <p14:creationId xmlns:p14="http://schemas.microsoft.com/office/powerpoint/2010/main" val="215397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b="1" dirty="0" smtClean="0"/>
              <a:t>Faculty </a:t>
            </a:r>
            <a:r>
              <a:rPr lang="en-GB" sz="2300" b="1" dirty="0"/>
              <a:t>of Law of the Macau University of Science and Technology (MUST</a:t>
            </a:r>
            <a:r>
              <a:rPr lang="en-GB" sz="2300" b="1" dirty="0" smtClean="0"/>
              <a:t>):</a:t>
            </a:r>
            <a:r>
              <a:rPr lang="en-GB" sz="2300" dirty="0" smtClean="0"/>
              <a:t> only </a:t>
            </a:r>
            <a:r>
              <a:rPr lang="en-GB" sz="2300" dirty="0"/>
              <a:t>offers a Bachelor’s degree in </a:t>
            </a:r>
            <a:r>
              <a:rPr lang="en-GB" sz="2300" b="1" dirty="0" smtClean="0"/>
              <a:t>Chinese</a:t>
            </a:r>
            <a:r>
              <a:rPr lang="en-GB" sz="2300" dirty="0" smtClean="0"/>
              <a:t>. Normally students fail </a:t>
            </a:r>
            <a:r>
              <a:rPr lang="en-GB" sz="2300" dirty="0"/>
              <a:t>approval in the Macau Lawyers Association’s </a:t>
            </a:r>
            <a:r>
              <a:rPr lang="en-GB" sz="2300" dirty="0" smtClean="0"/>
              <a:t>exams</a:t>
            </a: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In </a:t>
            </a:r>
            <a:r>
              <a:rPr lang="en-GB" sz="2300" dirty="0"/>
              <a:t>both universities, </a:t>
            </a:r>
            <a:r>
              <a:rPr lang="en-GB" sz="2300" dirty="0" smtClean="0"/>
              <a:t>Legal </a:t>
            </a:r>
            <a:r>
              <a:rPr lang="en-GB" sz="2300" dirty="0"/>
              <a:t>curricula do not would include a specialization in Legal </a:t>
            </a:r>
            <a:r>
              <a:rPr lang="en-GB" sz="2300" dirty="0" smtClean="0"/>
              <a:t>Ethics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Law </a:t>
            </a:r>
            <a:r>
              <a:rPr lang="en-GB" sz="2300" dirty="0"/>
              <a:t>schools usually say their role is to graduate jurists, not to create lawyers or </a:t>
            </a:r>
            <a:r>
              <a:rPr lang="en-GB" sz="2300" dirty="0" smtClean="0"/>
              <a:t>judges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Legal </a:t>
            </a:r>
            <a:r>
              <a:rPr lang="en-US" sz="2300" dirty="0"/>
              <a:t>ethics </a:t>
            </a:r>
            <a:r>
              <a:rPr lang="en-US" sz="2300" dirty="0" smtClean="0"/>
              <a:t>is not </a:t>
            </a:r>
            <a:r>
              <a:rPr lang="en-US" sz="2300" dirty="0"/>
              <a:t>taken very </a:t>
            </a:r>
            <a:r>
              <a:rPr lang="en-US" sz="2300" dirty="0" smtClean="0"/>
              <a:t>seriously</a:t>
            </a:r>
          </a:p>
        </p:txBody>
      </p:sp>
    </p:spTree>
    <p:extLst>
      <p:ext uri="{BB962C8B-B14F-4D97-AF65-F5344CB8AC3E}">
        <p14:creationId xmlns:p14="http://schemas.microsoft.com/office/powerpoint/2010/main" val="17355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Europe: </a:t>
            </a:r>
            <a:r>
              <a:rPr lang="en-US" sz="2600" b="1" dirty="0">
                <a:solidFill>
                  <a:srgbClr val="0070C0"/>
                </a:solidFill>
              </a:rPr>
              <a:t>the Bologna </a:t>
            </a:r>
            <a:r>
              <a:rPr lang="en-US" sz="2600" b="1" dirty="0" smtClean="0">
                <a:solidFill>
                  <a:srgbClr val="0070C0"/>
                </a:solidFill>
              </a:rPr>
              <a:t>Declaration (1999)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Adoption </a:t>
            </a:r>
            <a:r>
              <a:rPr lang="en-US" sz="2300" dirty="0"/>
              <a:t>of a </a:t>
            </a:r>
            <a:r>
              <a:rPr lang="en-US" sz="2300" b="1" dirty="0"/>
              <a:t>system of two cycles</a:t>
            </a:r>
            <a:r>
              <a:rPr lang="en-US" sz="2300" dirty="0"/>
              <a:t> based broadly around the Anglo-American model </a:t>
            </a:r>
            <a:r>
              <a:rPr lang="en-US" sz="2300" dirty="0" smtClean="0"/>
              <a:t>– </a:t>
            </a:r>
            <a:r>
              <a:rPr lang="en-US" sz="2300" b="1" dirty="0" smtClean="0"/>
              <a:t>minimum of 3 years (undergraduate)</a:t>
            </a:r>
            <a:r>
              <a:rPr lang="en-US" sz="2300" dirty="0" smtClean="0"/>
              <a:t> study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The </a:t>
            </a:r>
            <a:r>
              <a:rPr lang="en-US" sz="2300" dirty="0"/>
              <a:t>current </a:t>
            </a:r>
            <a:r>
              <a:rPr lang="en-US" sz="2300" b="1" dirty="0"/>
              <a:t>Portuguese system</a:t>
            </a:r>
            <a:r>
              <a:rPr lang="en-US" sz="2300" dirty="0"/>
              <a:t> of legal education requires </a:t>
            </a:r>
            <a:r>
              <a:rPr lang="en-US" sz="2300" b="1" dirty="0"/>
              <a:t>four years of study</a:t>
            </a:r>
            <a:r>
              <a:rPr lang="en-US" sz="2300" dirty="0"/>
              <a:t> </a:t>
            </a:r>
            <a:r>
              <a:rPr lang="en-US" sz="2300" dirty="0" smtClean="0"/>
              <a:t>in </a:t>
            </a:r>
            <a:r>
              <a:rPr lang="en-US" sz="2300" dirty="0"/>
              <a:t>order to sit for the first Bar Association </a:t>
            </a:r>
            <a:r>
              <a:rPr lang="en-US" sz="2300" dirty="0" smtClean="0"/>
              <a:t>exam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The </a:t>
            </a:r>
            <a:r>
              <a:rPr lang="en-US" sz="2300" b="1" dirty="0"/>
              <a:t>reduction of the length of the first cycle of studies</a:t>
            </a:r>
            <a:r>
              <a:rPr lang="en-US" sz="2300" dirty="0"/>
              <a:t> to four years, where it used to last for five years, is </a:t>
            </a:r>
            <a:r>
              <a:rPr lang="en-US" sz="2300" dirty="0" smtClean="0"/>
              <a:t>not consensual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6506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600" b="1" dirty="0" smtClean="0">
                <a:solidFill>
                  <a:srgbClr val="0070C0"/>
                </a:solidFill>
              </a:rPr>
              <a:t>Teaching </a:t>
            </a:r>
            <a:r>
              <a:rPr lang="en-GB" sz="2600" b="1" dirty="0">
                <a:solidFill>
                  <a:srgbClr val="0070C0"/>
                </a:solidFill>
              </a:rPr>
              <a:t>Legal Ethics during the </a:t>
            </a:r>
            <a:r>
              <a:rPr lang="en-GB" sz="2600" b="1" dirty="0" smtClean="0">
                <a:solidFill>
                  <a:srgbClr val="0070C0"/>
                </a:solidFill>
              </a:rPr>
              <a:t>internship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/>
              <a:t>In the absence of law schools’ specific education </a:t>
            </a:r>
            <a:r>
              <a:rPr lang="en-GB" sz="2300" dirty="0" smtClean="0"/>
              <a:t>programmes, it </a:t>
            </a:r>
            <a:r>
              <a:rPr lang="en-GB" sz="2300" dirty="0"/>
              <a:t>is </a:t>
            </a:r>
            <a:r>
              <a:rPr lang="en-GB" sz="2300" dirty="0" smtClean="0"/>
              <a:t>up </a:t>
            </a:r>
            <a:r>
              <a:rPr lang="en-GB" sz="2300" dirty="0"/>
              <a:t>to the local bar association </a:t>
            </a:r>
            <a:r>
              <a:rPr lang="en-GB" sz="2300" dirty="0" smtClean="0"/>
              <a:t>to </a:t>
            </a:r>
            <a:r>
              <a:rPr lang="en-GB" sz="2300" dirty="0"/>
              <a:t>fill the gap during the first years of </a:t>
            </a:r>
            <a:r>
              <a:rPr lang="en-GB" sz="2300" dirty="0" smtClean="0"/>
              <a:t>apprenticeship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More </a:t>
            </a:r>
            <a:r>
              <a:rPr lang="en-GB" sz="2300" dirty="0"/>
              <a:t>professional approach, at least towards </a:t>
            </a:r>
            <a:r>
              <a:rPr lang="en-GB" sz="2300" dirty="0" smtClean="0"/>
              <a:t>deontology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In </a:t>
            </a:r>
            <a:r>
              <a:rPr lang="en-GB" sz="2300" dirty="0"/>
              <a:t>Macau, </a:t>
            </a:r>
            <a:r>
              <a:rPr lang="en-US" sz="2300" dirty="0"/>
              <a:t>graduates in law </a:t>
            </a:r>
            <a:r>
              <a:rPr lang="en-US" sz="2300" dirty="0" smtClean="0"/>
              <a:t>who </a:t>
            </a:r>
            <a:r>
              <a:rPr lang="en-US" sz="2300" dirty="0"/>
              <a:t>wish to act on behalf of clients before a court of law must register at the Macau Lawyers </a:t>
            </a:r>
            <a:r>
              <a:rPr lang="en-US" sz="2300" dirty="0" smtClean="0"/>
              <a:t>Association</a:t>
            </a:r>
          </a:p>
        </p:txBody>
      </p:sp>
    </p:spTree>
    <p:extLst>
      <p:ext uri="{BB962C8B-B14F-4D97-AF65-F5344CB8AC3E}">
        <p14:creationId xmlns:p14="http://schemas.microsoft.com/office/powerpoint/2010/main" val="26030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Article </a:t>
            </a:r>
            <a:r>
              <a:rPr lang="en-US" sz="2300" dirty="0"/>
              <a:t>25 of the Rules on Access to </a:t>
            </a:r>
            <a:r>
              <a:rPr lang="en-US" sz="2300" dirty="0" smtClean="0"/>
              <a:t>Advocacy: the internship has a academic component, </a:t>
            </a:r>
            <a:r>
              <a:rPr lang="en-US" sz="2300" dirty="0"/>
              <a:t>aiming at deepening matters of university study, as well as the </a:t>
            </a:r>
            <a:r>
              <a:rPr lang="en-US" sz="2300" b="1" i="1" dirty="0"/>
              <a:t>ethics of the profession and other matters not normally included in the university </a:t>
            </a:r>
            <a:r>
              <a:rPr lang="en-US" sz="2300" b="1" i="1" dirty="0" smtClean="0"/>
              <a:t>curriculum</a:t>
            </a:r>
            <a:r>
              <a:rPr lang="en-US" sz="2300" dirty="0" smtClean="0"/>
              <a:t>, </a:t>
            </a:r>
            <a:r>
              <a:rPr lang="en-US" sz="2300" dirty="0"/>
              <a:t>taught alongside the practical </a:t>
            </a:r>
            <a:r>
              <a:rPr lang="en-US" sz="2300" dirty="0" smtClean="0"/>
              <a:t>component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b="1" dirty="0" smtClean="0"/>
              <a:t>Professional </a:t>
            </a:r>
            <a:r>
              <a:rPr lang="en-GB" sz="2300" b="1" dirty="0"/>
              <a:t>Deontology</a:t>
            </a:r>
            <a:r>
              <a:rPr lang="en-GB" sz="2300" dirty="0"/>
              <a:t> is a mandatory </a:t>
            </a:r>
            <a:r>
              <a:rPr lang="en-GB" sz="2300" dirty="0" smtClean="0"/>
              <a:t>module, centred almost </a:t>
            </a:r>
            <a:r>
              <a:rPr lang="en-GB" sz="2300" dirty="0"/>
              <a:t>entirely on the study of professional regulations </a:t>
            </a:r>
            <a:r>
              <a:rPr lang="en-GB" sz="2300" dirty="0" smtClean="0"/>
              <a:t>(Deontological Code)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GB" sz="16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300" dirty="0" smtClean="0"/>
              <a:t>Focus </a:t>
            </a:r>
            <a:r>
              <a:rPr lang="en-GB" sz="2300" dirty="0"/>
              <a:t>on </a:t>
            </a:r>
            <a:r>
              <a:rPr lang="en-GB" sz="2300" b="1" dirty="0" smtClean="0"/>
              <a:t>Attorneys</a:t>
            </a:r>
            <a:r>
              <a:rPr lang="en-GB" sz="2300" b="1" dirty="0"/>
              <a:t>’ deontology</a:t>
            </a:r>
            <a:r>
              <a:rPr lang="en-GB" sz="2300" dirty="0"/>
              <a:t>, not </a:t>
            </a:r>
            <a:r>
              <a:rPr lang="en-GB" sz="2300" dirty="0" smtClean="0"/>
              <a:t>discussing the </a:t>
            </a:r>
            <a:r>
              <a:rPr lang="en-GB" sz="2300" dirty="0"/>
              <a:t>problems which are </a:t>
            </a:r>
            <a:r>
              <a:rPr lang="en-GB" sz="2300" dirty="0" smtClean="0"/>
              <a:t>connected </a:t>
            </a:r>
            <a:r>
              <a:rPr lang="en-GB" sz="2300" dirty="0"/>
              <a:t>with other </a:t>
            </a:r>
            <a:r>
              <a:rPr lang="en-GB" sz="2300" dirty="0" smtClean="0"/>
              <a:t>professions </a:t>
            </a:r>
            <a:r>
              <a:rPr lang="en-GB" sz="2300" dirty="0"/>
              <a:t>(lawyers in </a:t>
            </a:r>
            <a:r>
              <a:rPr lang="en-GB" sz="2300" dirty="0" smtClean="0"/>
              <a:t>a </a:t>
            </a:r>
            <a:r>
              <a:rPr lang="en-GB" sz="2300" dirty="0"/>
              <a:t>broad sense</a:t>
            </a:r>
            <a:r>
              <a:rPr lang="en-GB" sz="23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39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600" b="1" dirty="0" smtClean="0">
                <a:solidFill>
                  <a:srgbClr val="0070C0"/>
                </a:solidFill>
              </a:rPr>
              <a:t>Teaching </a:t>
            </a:r>
            <a:r>
              <a:rPr lang="en-GB" sz="2600" b="1" dirty="0">
                <a:solidFill>
                  <a:srgbClr val="0070C0"/>
                </a:solidFill>
              </a:rPr>
              <a:t>Legal Ethics in </a:t>
            </a:r>
            <a:r>
              <a:rPr lang="en-GB" sz="2600" b="1" dirty="0" smtClean="0">
                <a:solidFill>
                  <a:srgbClr val="0070C0"/>
                </a:solidFill>
              </a:rPr>
              <a:t>Macau – is it possible?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The </a:t>
            </a:r>
            <a:r>
              <a:rPr lang="en-US" sz="2300" dirty="0"/>
              <a:t>bachelor degree in the University of Macau follows the former Portuguese </a:t>
            </a:r>
            <a:r>
              <a:rPr lang="en-US" sz="2300" dirty="0" smtClean="0"/>
              <a:t>tradition (five </a:t>
            </a:r>
            <a:r>
              <a:rPr lang="en-US" sz="2300" dirty="0"/>
              <a:t>years of </a:t>
            </a:r>
            <a:r>
              <a:rPr lang="en-US" sz="2300" dirty="0" smtClean="0"/>
              <a:t>study)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/>
              <a:t>The Bologna Process has had a dramatic impact </a:t>
            </a:r>
            <a:r>
              <a:rPr lang="en-US" sz="2300" dirty="0" smtClean="0"/>
              <a:t>: Law </a:t>
            </a:r>
            <a:r>
              <a:rPr lang="en-US" sz="2300" dirty="0"/>
              <a:t>Schools had to focus on “core” subjects </a:t>
            </a:r>
            <a:endParaRPr lang="en-US" sz="23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3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The introduction </a:t>
            </a:r>
            <a:r>
              <a:rPr lang="en-US" sz="2300" dirty="0"/>
              <a:t>of </a:t>
            </a:r>
            <a:r>
              <a:rPr lang="en-US" sz="2300" dirty="0" smtClean="0"/>
              <a:t>Legal </a:t>
            </a:r>
            <a:r>
              <a:rPr lang="en-US" sz="2300" dirty="0"/>
              <a:t>Ethics </a:t>
            </a:r>
            <a:r>
              <a:rPr lang="en-US" sz="2300" dirty="0" smtClean="0"/>
              <a:t>may </a:t>
            </a:r>
            <a:r>
              <a:rPr lang="en-US" sz="2300" dirty="0"/>
              <a:t>be extremely difficult, as it would imply the elimination of classic or traditional fields of </a:t>
            </a:r>
            <a:r>
              <a:rPr lang="en-US" sz="2300" dirty="0" smtClean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4418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713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Tema do Office</vt:lpstr>
      <vt:lpstr>   Teaching Legal ethics in Macau:   why and how?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Macau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paradigm of legal capital:  times of change in European Corporate Law?</dc:title>
  <dc:creator>UM</dc:creator>
  <cp:lastModifiedBy>UM</cp:lastModifiedBy>
  <cp:revision>50</cp:revision>
  <cp:lastPrinted>2012-01-30T07:14:31Z</cp:lastPrinted>
  <dcterms:created xsi:type="dcterms:W3CDTF">2012-01-10T13:34:23Z</dcterms:created>
  <dcterms:modified xsi:type="dcterms:W3CDTF">2012-07-05T04:55:14Z</dcterms:modified>
</cp:coreProperties>
</file>