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67" r:id="rId3"/>
    <p:sldId id="258" r:id="rId4"/>
    <p:sldId id="260" r:id="rId5"/>
    <p:sldId id="263" r:id="rId6"/>
    <p:sldId id="27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12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pPr/>
              <a:t>10/25/2013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10/25/2013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10/25/2013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10/25/2013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10/25/2013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Conceptions of Objectivity</a:t>
            </a:r>
            <a:endParaRPr lang="en-CA" dirty="0"/>
          </a:p>
        </p:txBody>
      </p:sp>
      <p:sp>
        <p:nvSpPr>
          <p:cNvPr id="3" name="Subtitle 2"/>
          <p:cNvSpPr>
            <a:spLocks noGrp="1"/>
          </p:cNvSpPr>
          <p:nvPr>
            <p:ph type="subTitle" idx="1"/>
          </p:nvPr>
        </p:nvSpPr>
        <p:spPr/>
        <p:txBody>
          <a:bodyPr/>
          <a:lstStyle/>
          <a:p>
            <a:r>
              <a:rPr lang="en-US" dirty="0"/>
              <a:t>Understanding the Nature of Morality for the Purpose of Doing Legal Ethics</a:t>
            </a:r>
            <a:endParaRPr lang="en-CA" dirty="0"/>
          </a:p>
        </p:txBody>
      </p:sp>
    </p:spTree>
    <p:extLst>
      <p:ext uri="{BB962C8B-B14F-4D97-AF65-F5344CB8AC3E}">
        <p14:creationId xmlns="" xmlns:p14="http://schemas.microsoft.com/office/powerpoint/2010/main" val="339216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Theories of Legal Philosophy</a:t>
            </a:r>
            <a:endParaRPr lang="en-US" dirty="0"/>
          </a:p>
        </p:txBody>
      </p:sp>
      <p:sp>
        <p:nvSpPr>
          <p:cNvPr id="3" name="Content Placeholder 2"/>
          <p:cNvSpPr>
            <a:spLocks noGrp="1"/>
          </p:cNvSpPr>
          <p:nvPr>
            <p:ph idx="1"/>
          </p:nvPr>
        </p:nvSpPr>
        <p:spPr/>
        <p:txBody>
          <a:bodyPr/>
          <a:lstStyle/>
          <a:p>
            <a:r>
              <a:rPr lang="en-CA" b="1" dirty="0" smtClean="0"/>
              <a:t>Natural Law:</a:t>
            </a:r>
            <a:r>
              <a:rPr lang="en-CA" dirty="0" smtClean="0"/>
              <a:t> Necessary Connection between Law and Morality</a:t>
            </a:r>
            <a:endParaRPr lang="en-US" dirty="0" smtClean="0"/>
          </a:p>
          <a:p>
            <a:r>
              <a:rPr lang="en-CA" b="1" dirty="0" smtClean="0"/>
              <a:t>Legal Positivism:</a:t>
            </a:r>
            <a:r>
              <a:rPr lang="en-CA" dirty="0" smtClean="0"/>
              <a:t> Denies Necessary Connection between Law and Morality</a:t>
            </a:r>
            <a:endParaRPr lang="en-US" dirty="0" smtClean="0"/>
          </a:p>
          <a:p>
            <a:r>
              <a:rPr lang="en-CA" b="1" dirty="0" smtClean="0"/>
              <a:t>Inclusive Legal Positivism: </a:t>
            </a:r>
            <a:r>
              <a:rPr lang="en-CA" dirty="0" smtClean="0"/>
              <a:t>Morality can become a standard of legal validity via the rule of recognition (i.e. via the rule that defines the standards of legal validity). </a:t>
            </a:r>
            <a:endParaRPr lang="en-US" dirty="0" smtClean="0"/>
          </a:p>
          <a:p>
            <a:r>
              <a:rPr lang="en-CA" b="1" dirty="0" smtClean="0"/>
              <a:t>Exclusive Legal Positivism:</a:t>
            </a:r>
            <a:r>
              <a:rPr lang="en-CA" dirty="0" smtClean="0"/>
              <a:t> Denies that morality can become a standard of legal validity even via the rule of recognition. Would violate authority of law.</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err="1"/>
              <a:t>Leiter’s</a:t>
            </a:r>
            <a:r>
              <a:rPr lang="en-CA" sz="3600" dirty="0"/>
              <a:t> </a:t>
            </a:r>
            <a:r>
              <a:rPr lang="en-CA" sz="3600" dirty="0" smtClean="0"/>
              <a:t>Conceptions of </a:t>
            </a:r>
            <a:r>
              <a:rPr lang="en-CA" sz="3600" smtClean="0"/>
              <a:t>Moral Objectivity</a:t>
            </a:r>
            <a:endParaRPr lang="en-CA" sz="3600" dirty="0"/>
          </a:p>
        </p:txBody>
      </p:sp>
      <p:sp>
        <p:nvSpPr>
          <p:cNvPr id="3" name="Content Placeholder 2"/>
          <p:cNvSpPr>
            <a:spLocks noGrp="1"/>
          </p:cNvSpPr>
          <p:nvPr>
            <p:ph idx="1"/>
          </p:nvPr>
        </p:nvSpPr>
        <p:spPr/>
        <p:txBody>
          <a:bodyPr/>
          <a:lstStyle/>
          <a:p>
            <a:pPr marL="0" indent="0">
              <a:buNone/>
            </a:pPr>
            <a:r>
              <a:rPr lang="en-CA" dirty="0" smtClean="0"/>
              <a:t>Leiter’s Map of Cognitive Independence</a:t>
            </a:r>
          </a:p>
          <a:p>
            <a:r>
              <a:rPr lang="en-CA" dirty="0" smtClean="0"/>
              <a:t>(</a:t>
            </a:r>
            <a:r>
              <a:rPr lang="en-CA" dirty="0"/>
              <a:t>1) According to </a:t>
            </a:r>
            <a:r>
              <a:rPr lang="en-CA" b="1" i="1" dirty="0"/>
              <a:t>subjectivism</a:t>
            </a:r>
            <a:r>
              <a:rPr lang="en-CA" dirty="0"/>
              <a:t>, what seems right to the cognizer</a:t>
            </a:r>
            <a:r>
              <a:rPr lang="en-CA" i="1" dirty="0"/>
              <a:t> </a:t>
            </a:r>
            <a:r>
              <a:rPr lang="en-CA" dirty="0"/>
              <a:t>determines what is right.</a:t>
            </a:r>
          </a:p>
          <a:p>
            <a:r>
              <a:rPr lang="en-CA" dirty="0"/>
              <a:t>(2) According to </a:t>
            </a:r>
            <a:r>
              <a:rPr lang="en-CA" b="1" i="1" dirty="0"/>
              <a:t>minimal objectivism</a:t>
            </a:r>
            <a:r>
              <a:rPr lang="en-CA" dirty="0"/>
              <a:t>, what seems right to the </a:t>
            </a:r>
            <a:r>
              <a:rPr lang="en-CA" i="1" dirty="0"/>
              <a:t>community of cognizers </a:t>
            </a:r>
            <a:r>
              <a:rPr lang="en-CA" dirty="0"/>
              <a:t>determines what is right.</a:t>
            </a:r>
          </a:p>
          <a:p>
            <a:r>
              <a:rPr lang="en-CA" dirty="0"/>
              <a:t>(3) According to </a:t>
            </a:r>
            <a:r>
              <a:rPr lang="en-CA" b="1" i="1" dirty="0"/>
              <a:t>modest objectivism</a:t>
            </a:r>
            <a:r>
              <a:rPr lang="en-CA" dirty="0"/>
              <a:t>, what seems right to cognizers </a:t>
            </a:r>
            <a:r>
              <a:rPr lang="en-CA" i="1" dirty="0"/>
              <a:t>under appropriate or ideal conditions </a:t>
            </a:r>
            <a:r>
              <a:rPr lang="en-CA" dirty="0"/>
              <a:t>determines what is right. </a:t>
            </a:r>
          </a:p>
          <a:p>
            <a:r>
              <a:rPr lang="en-CA" dirty="0"/>
              <a:t>(4) According to </a:t>
            </a:r>
            <a:r>
              <a:rPr lang="en-CA" b="1" dirty="0"/>
              <a:t>strong objectivism</a:t>
            </a:r>
            <a:r>
              <a:rPr lang="en-CA" dirty="0"/>
              <a:t>, what seems right to cognizers </a:t>
            </a:r>
            <a:r>
              <a:rPr lang="en-CA" i="1" dirty="0"/>
              <a:t>never </a:t>
            </a:r>
            <a:r>
              <a:rPr lang="en-CA" dirty="0"/>
              <a:t>determines what is right.</a:t>
            </a:r>
          </a:p>
        </p:txBody>
      </p:sp>
    </p:spTree>
    <p:extLst>
      <p:ext uri="{BB962C8B-B14F-4D97-AF65-F5344CB8AC3E}">
        <p14:creationId xmlns="" xmlns:p14="http://schemas.microsoft.com/office/powerpoint/2010/main" val="3119217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Social Philosophy and Meta-Ethics – Social Epistemology</a:t>
            </a:r>
          </a:p>
        </p:txBody>
      </p:sp>
      <p:sp>
        <p:nvSpPr>
          <p:cNvPr id="3" name="Content Placeholder 2"/>
          <p:cNvSpPr>
            <a:spLocks noGrp="1"/>
          </p:cNvSpPr>
          <p:nvPr>
            <p:ph idx="1"/>
          </p:nvPr>
        </p:nvSpPr>
        <p:spPr/>
        <p:txBody>
          <a:bodyPr/>
          <a:lstStyle/>
          <a:p>
            <a:pPr marL="0" indent="0">
              <a:buNone/>
            </a:pPr>
            <a:r>
              <a:rPr lang="en-CA" dirty="0" smtClean="0"/>
              <a:t>Karen Jones:</a:t>
            </a:r>
          </a:p>
          <a:p>
            <a:r>
              <a:rPr lang="en-CA" dirty="0" smtClean="0"/>
              <a:t>“Social </a:t>
            </a:r>
            <a:r>
              <a:rPr lang="en-CA" dirty="0"/>
              <a:t>epistemology is not an epistemological theory as such, but rather a research project characterized by a commitment to understanding the role of social relations and institutions in the production of knowledge. Social epistemology is a normative and not merely a descriptive project inasmuch as it aims to evaluate and not merely describe our epistemic practices....Central questions in social epistemology include the justification of testimony, the role of epistemic divisions of labour and norms for cognitive authority, the role of social interests in inquiry, and the role of socially available background beliefs in justification</a:t>
            </a:r>
            <a:r>
              <a:rPr lang="en-CA" dirty="0" smtClean="0"/>
              <a:t>.”</a:t>
            </a:r>
            <a:endParaRPr lang="en-CA" dirty="0"/>
          </a:p>
        </p:txBody>
      </p:sp>
    </p:spTree>
    <p:extLst>
      <p:ext uri="{BB962C8B-B14F-4D97-AF65-F5344CB8AC3E}">
        <p14:creationId xmlns="" xmlns:p14="http://schemas.microsoft.com/office/powerpoint/2010/main" val="302245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a:t>Theory, Practice &amp; Social Epistemology: Simmonds’ on the Relationship Between Theory and Practice</a:t>
            </a:r>
          </a:p>
        </p:txBody>
      </p:sp>
      <p:sp>
        <p:nvSpPr>
          <p:cNvPr id="3" name="Content Placeholder 2"/>
          <p:cNvSpPr>
            <a:spLocks noGrp="1"/>
          </p:cNvSpPr>
          <p:nvPr>
            <p:ph idx="1"/>
          </p:nvPr>
        </p:nvSpPr>
        <p:spPr/>
        <p:txBody>
          <a:bodyPr/>
          <a:lstStyle/>
          <a:p>
            <a:r>
              <a:rPr lang="en-CA" smtClean="0"/>
              <a:t>Legal philosopher </a:t>
            </a:r>
            <a:r>
              <a:rPr lang="en-CA" dirty="0" smtClean="0"/>
              <a:t>Nigel </a:t>
            </a:r>
            <a:r>
              <a:rPr lang="en-CA" dirty="0" err="1" smtClean="0"/>
              <a:t>Simmonds</a:t>
            </a:r>
            <a:r>
              <a:rPr lang="en-CA" dirty="0" smtClean="0"/>
              <a:t> on the relationship between theory and practice:</a:t>
            </a:r>
          </a:p>
          <a:p>
            <a:pPr lvl="1"/>
            <a:r>
              <a:rPr lang="en-CA" dirty="0" smtClean="0"/>
              <a:t>No</a:t>
            </a:r>
            <a:r>
              <a:rPr lang="en-CA" b="1" dirty="0" smtClean="0"/>
              <a:t> sharp distinction between theory and practice between legal philosophers/nature of law/morality &amp; practicing lawyers focussing solely on doctrinal law/service of clients.</a:t>
            </a:r>
            <a:r>
              <a:rPr lang="en-CA" dirty="0" smtClean="0"/>
              <a:t> </a:t>
            </a:r>
          </a:p>
          <a:p>
            <a:pPr lvl="1"/>
            <a:r>
              <a:rPr lang="en-CA" dirty="0" smtClean="0"/>
              <a:t>Two “epistemic divisions of labour”, theory and practice, are bound up with one another. </a:t>
            </a:r>
            <a:endParaRPr lang="en-CA" dirty="0"/>
          </a:p>
        </p:txBody>
      </p:sp>
    </p:spTree>
    <p:extLst>
      <p:ext uri="{BB962C8B-B14F-4D97-AF65-F5344CB8AC3E}">
        <p14:creationId xmlns="" xmlns:p14="http://schemas.microsoft.com/office/powerpoint/2010/main" val="260256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lvl="0"/>
            <a:r>
              <a:rPr lang="en-CA" b="1" dirty="0" smtClean="0"/>
              <a:t>Lawyers are (1) indispensable for the purpose of understanding legal and the moral and (2) are well-positioned to be able to gain and facilitate access to these norms.</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310</TotalTime>
  <Words>405</Words>
  <Application>Microsoft Office PowerPoint</Application>
  <PresentationFormat>Custom</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Ion</vt:lpstr>
      <vt:lpstr>Conceptions of Objectivity</vt:lpstr>
      <vt:lpstr>The Big Theories of Legal Philosophy</vt:lpstr>
      <vt:lpstr>Leiter’s Conceptions of Moral Objectivity</vt:lpstr>
      <vt:lpstr>Social Philosophy and Meta-Ethics – Social Epistemology</vt:lpstr>
      <vt:lpstr>Theory, Practice &amp; Social Epistemology: Simmonds’ on the Relationship Between Theory and Practice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Conceptions of Objectivity</dc:title>
  <dc:creator>Emanuel Raul Tucsa</dc:creator>
  <cp:lastModifiedBy>Tucsaema</cp:lastModifiedBy>
  <cp:revision>23</cp:revision>
  <dcterms:created xsi:type="dcterms:W3CDTF">2013-10-15T05:09:03Z</dcterms:created>
  <dcterms:modified xsi:type="dcterms:W3CDTF">2013-10-26T04:36:11Z</dcterms:modified>
</cp:coreProperties>
</file>