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73" r:id="rId3"/>
    <p:sldId id="275" r:id="rId4"/>
    <p:sldId id="257" r:id="rId5"/>
    <p:sldId id="274" r:id="rId6"/>
    <p:sldId id="261" r:id="rId7"/>
    <p:sldId id="280" r:id="rId8"/>
    <p:sldId id="262" r:id="rId9"/>
    <p:sldId id="264" r:id="rId10"/>
    <p:sldId id="265" r:id="rId11"/>
    <p:sldId id="276" r:id="rId12"/>
    <p:sldId id="259" r:id="rId13"/>
    <p:sldId id="260" r:id="rId14"/>
    <p:sldId id="263" r:id="rId15"/>
    <p:sldId id="267" r:id="rId16"/>
    <p:sldId id="266" r:id="rId17"/>
    <p:sldId id="268" r:id="rId18"/>
    <p:sldId id="269" r:id="rId19"/>
    <p:sldId id="270" r:id="rId20"/>
    <p:sldId id="271" r:id="rId21"/>
    <p:sldId id="272" r:id="rId22"/>
    <p:sldId id="279" r:id="rId2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44" d="100"/>
          <a:sy n="44" d="100"/>
        </p:scale>
        <p:origin x="-1402" y="-5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baseline="0">
                <a:solidFill>
                  <a:srgbClr val="D2232A"/>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C42EE68E-F642-4E63-9B10-EE127AAE15F3}" type="datetimeFigureOut">
              <a:rPr lang="en-US" smtClean="0"/>
              <a:pPr/>
              <a:t>7/10/2012</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B2768D54-1196-4E19-8764-4CC3ADEB1442}" type="slidenum">
              <a:rPr lang="en-US" smtClean="0"/>
              <a:pPr/>
              <a:t>‹#›</a:t>
            </a:fld>
            <a:endParaRPr lang="en-US"/>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2EE68E-F642-4E63-9B10-EE127AAE15F3}" type="datetimeFigureOut">
              <a:rPr lang="en-US" smtClean="0"/>
              <a:pPr/>
              <a:t>7/10/2012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B2768D54-1196-4E19-8764-4CC3ADEB1442}" type="slidenum">
              <a:rPr lang="en-US" smtClean="0"/>
              <a:pPr/>
              <a:t>‹#›</a:t>
            </a:fld>
            <a:endParaRPr lang="en-US"/>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2EE68E-F642-4E63-9B10-EE127AAE15F3}" type="datetimeFigureOut">
              <a:rPr lang="en-US" smtClean="0"/>
              <a:pPr/>
              <a:t>7/10/2012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B2768D54-1196-4E19-8764-4CC3ADEB1442}" type="slidenum">
              <a:rPr lang="en-US" smtClean="0"/>
              <a:pPr/>
              <a:t>‹#›</a:t>
            </a:fld>
            <a:endParaRPr lang="en-US"/>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579438"/>
          </a:xfrm>
          <a:prstGeom prst="rect">
            <a:avLst/>
          </a:prstGeom>
        </p:spPr>
        <p:txBody>
          <a:bodyPr/>
          <a:lstStyle>
            <a:lvl1pPr>
              <a:defRPr sz="3600" baseline="0">
                <a:solidFill>
                  <a:schemeClr val="bg1"/>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C42EE68E-F642-4E63-9B10-EE127AAE15F3}" type="datetimeFigureOut">
              <a:rPr lang="en-US" smtClean="0"/>
              <a:pPr/>
              <a:t>7/10/2012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B2768D54-1196-4E19-8764-4CC3ADEB1442}" type="slidenum">
              <a:rPr lang="en-US" smtClean="0"/>
              <a:pPr/>
              <a:t>‹#›</a:t>
            </a:fld>
            <a:endParaRPr lang="en-US"/>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42EE68E-F642-4E63-9B10-EE127AAE15F3}" type="datetimeFigureOut">
              <a:rPr lang="en-US" smtClean="0"/>
              <a:pPr/>
              <a:t>7/10/2012</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B2768D54-1196-4E19-8764-4CC3ADEB1442}" type="slidenum">
              <a:rPr lang="en-US" smtClean="0"/>
              <a:pPr/>
              <a:t>‹#›</a:t>
            </a:fld>
            <a:endParaRPr lang="en-US"/>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42EE68E-F642-4E63-9B10-EE127AAE15F3}" type="datetimeFigureOut">
              <a:rPr lang="en-US" smtClean="0"/>
              <a:pPr/>
              <a:t>7/10/2012</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B2768D54-1196-4E19-8764-4CC3ADEB1442}" type="slidenum">
              <a:rPr lang="en-US" smtClean="0"/>
              <a:pPr/>
              <a:t>‹#›</a:t>
            </a:fld>
            <a:endParaRPr lang="en-US"/>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42EE68E-F642-4E63-9B10-EE127AAE15F3}" type="datetimeFigureOut">
              <a:rPr lang="en-US" smtClean="0"/>
              <a:pPr/>
              <a:t>7/10/2012</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B2768D54-1196-4E19-8764-4CC3ADEB1442}" type="slidenum">
              <a:rPr lang="en-US" smtClean="0"/>
              <a:pPr/>
              <a:t>‹#›</a:t>
            </a:fld>
            <a:endParaRPr lang="en-US"/>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42EE68E-F642-4E63-9B10-EE127AAE15F3}" type="datetimeFigureOut">
              <a:rPr lang="en-US" smtClean="0"/>
              <a:pPr/>
              <a:t>7/10/2012</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B2768D54-1196-4E19-8764-4CC3ADEB1442}" type="slidenum">
              <a:rPr lang="en-US" smtClean="0"/>
              <a:pPr/>
              <a:t>‹#›</a:t>
            </a:fld>
            <a:endParaRPr lang="en-US"/>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2EE68E-F642-4E63-9B10-EE127AAE15F3}" type="datetimeFigureOut">
              <a:rPr lang="en-US" smtClean="0"/>
              <a:pPr/>
              <a:t>7/10/2012</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B2768D54-1196-4E19-8764-4CC3ADEB1442}" type="slidenum">
              <a:rPr lang="en-US" smtClean="0"/>
              <a:pPr/>
              <a:t>‹#›</a:t>
            </a:fld>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42EE68E-F642-4E63-9B10-EE127AAE15F3}" type="datetimeFigureOut">
              <a:rPr lang="en-US" smtClean="0"/>
              <a:pPr/>
              <a:t>7/10/2012</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B2768D54-1196-4E19-8764-4CC3ADEB1442}" type="slidenum">
              <a:rPr lang="en-US" smtClean="0"/>
              <a:pPr/>
              <a:t>‹#›</a:t>
            </a:fld>
            <a:endParaRPr lang="en-US"/>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42EE68E-F642-4E63-9B10-EE127AAE15F3}" type="datetimeFigureOut">
              <a:rPr lang="en-US" smtClean="0"/>
              <a:pPr/>
              <a:t>7/10/2012</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B2768D54-1196-4E19-8764-4CC3ADEB1442}" type="slidenum">
              <a:rPr lang="en-US" smtClean="0"/>
              <a:pPr/>
              <a:t>‹#›</a:t>
            </a:fld>
            <a:endParaRPr lang="en-US"/>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Text Box 3"/>
          <p:cNvSpPr txBox="1">
            <a:spLocks noChangeArrowheads="1"/>
          </p:cNvSpPr>
          <p:nvPr userDrawn="1"/>
        </p:nvSpPr>
        <p:spPr bwMode="auto">
          <a:xfrm>
            <a:off x="0" y="-2381"/>
            <a:ext cx="9144000" cy="838200"/>
          </a:xfrm>
          <a:prstGeom prst="rect">
            <a:avLst/>
          </a:prstGeom>
          <a:solidFill>
            <a:srgbClr val="000000"/>
          </a:solidFill>
          <a:ln w="9525">
            <a:noFill/>
            <a:miter lim="800000"/>
            <a:headEnd/>
            <a:tailEnd/>
          </a:ln>
        </p:spPr>
        <p:txBody>
          <a:bodyPr vert="horz" wrap="square" lIns="457200" tIns="91440" rIns="457200" bIns="91440" numCol="1" anchor="ctr"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ts val="1000"/>
              </a:spcAft>
              <a:buClrTx/>
              <a:buSzTx/>
              <a:buFontTx/>
              <a:buNone/>
              <a:tabLst/>
            </a:pPr>
            <a:endParaRPr kumimoji="0" lang="en-US" sz="1100" b="0" i="0" u="none" strike="noStrike" cap="none" normalizeH="0" baseline="0" dirty="0" smtClean="0">
              <a:ln>
                <a:noFill/>
              </a:ln>
              <a:solidFill>
                <a:schemeClr val="tx1"/>
              </a:solidFill>
              <a:effectLst/>
              <a:latin typeface="Times New Roman" pitchFamily="18" charset="0"/>
            </a:endParaRPr>
          </a:p>
        </p:txBody>
      </p:sp>
      <p:pic>
        <p:nvPicPr>
          <p:cNvPr id="8" name="Picture 7" descr="logo.png"/>
          <p:cNvPicPr/>
          <p:nvPr userDrawn="1"/>
        </p:nvPicPr>
        <p:blipFill>
          <a:blip r:embed="rId13" cstate="print"/>
          <a:stretch>
            <a:fillRect/>
          </a:stretch>
        </p:blipFill>
        <p:spPr>
          <a:xfrm>
            <a:off x="304800" y="226219"/>
            <a:ext cx="2295525" cy="409916"/>
          </a:xfrm>
          <a:prstGeom prst="rect">
            <a:avLst/>
          </a:prstGeom>
        </p:spPr>
      </p:pic>
      <p:sp>
        <p:nvSpPr>
          <p:cNvPr id="9" name="Text Box 5"/>
          <p:cNvSpPr txBox="1">
            <a:spLocks noChangeArrowheads="1"/>
          </p:cNvSpPr>
          <p:nvPr userDrawn="1"/>
        </p:nvSpPr>
        <p:spPr bwMode="auto">
          <a:xfrm>
            <a:off x="0" y="759619"/>
            <a:ext cx="9144000" cy="688181"/>
          </a:xfrm>
          <a:prstGeom prst="rect">
            <a:avLst/>
          </a:prstGeom>
          <a:solidFill>
            <a:srgbClr val="D2232A"/>
          </a:solidFill>
          <a:ln w="9525">
            <a:noFill/>
            <a:miter lim="800000"/>
            <a:headEnd/>
            <a:tailEnd/>
          </a:ln>
        </p:spPr>
        <p:txBody>
          <a:bodyPr vert="horz" wrap="square" lIns="457200" tIns="91440" rIns="457200" bIns="91440" numCol="1" anchor="ctr"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ts val="100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10" name="Text Box 1"/>
          <p:cNvSpPr txBox="1">
            <a:spLocks noChangeArrowheads="1"/>
          </p:cNvSpPr>
          <p:nvPr userDrawn="1"/>
        </p:nvSpPr>
        <p:spPr bwMode="auto">
          <a:xfrm>
            <a:off x="0" y="6474619"/>
            <a:ext cx="9144000" cy="385763"/>
          </a:xfrm>
          <a:prstGeom prst="rect">
            <a:avLst/>
          </a:prstGeom>
          <a:solidFill>
            <a:srgbClr val="494949"/>
          </a:solidFill>
          <a:ln w="9525">
            <a:noFill/>
            <a:miter lim="800000"/>
            <a:headEnd/>
            <a:tailEnd/>
          </a:ln>
        </p:spPr>
        <p:txBody>
          <a:bodyPr vert="horz" wrap="square" lIns="457200" tIns="91440" rIns="457200" bIns="9144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ts val="100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477000"/>
            <a:ext cx="2133600" cy="244475"/>
          </a:xfrm>
          <a:prstGeom prst="rect">
            <a:avLst/>
          </a:prstGeom>
        </p:spPr>
        <p:txBody>
          <a:bodyPr vert="horz" lIns="91440" tIns="45720" rIns="91440" bIns="45720" rtlCol="0" anchor="ctr"/>
          <a:lstStyle>
            <a:lvl1pPr algn="l">
              <a:defRPr sz="1000" baseline="0">
                <a:solidFill>
                  <a:schemeClr val="bg1"/>
                </a:solidFill>
              </a:defRPr>
            </a:lvl1pPr>
          </a:lstStyle>
          <a:p>
            <a:fld id="{C42EE68E-F642-4E63-9B10-EE127AAE15F3}" type="datetimeFigureOut">
              <a:rPr lang="en-US" smtClean="0"/>
              <a:pPr/>
              <a:t>7/10/2012</a:t>
            </a:fld>
            <a:endParaRPr lang="en-US" dirty="0"/>
          </a:p>
        </p:txBody>
      </p:sp>
      <p:sp>
        <p:nvSpPr>
          <p:cNvPr id="6" name="Slide Number Placeholder 5"/>
          <p:cNvSpPr>
            <a:spLocks noGrp="1"/>
          </p:cNvSpPr>
          <p:nvPr>
            <p:ph type="sldNum" sz="quarter" idx="4"/>
          </p:nvPr>
        </p:nvSpPr>
        <p:spPr>
          <a:xfrm>
            <a:off x="6553200" y="6477000"/>
            <a:ext cx="2133600" cy="244475"/>
          </a:xfrm>
          <a:prstGeom prst="rect">
            <a:avLst/>
          </a:prstGeom>
        </p:spPr>
        <p:txBody>
          <a:bodyPr vert="horz" lIns="91440" tIns="45720" rIns="91440" bIns="45720" rtlCol="0" anchor="ctr"/>
          <a:lstStyle>
            <a:lvl1pPr algn="r">
              <a:defRPr sz="1000" baseline="0">
                <a:solidFill>
                  <a:schemeClr val="bg1"/>
                </a:solidFill>
              </a:defRPr>
            </a:lvl1pPr>
          </a:lstStyle>
          <a:p>
            <a:fld id="{B2768D54-1196-4E19-8764-4CC3ADEB144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fade/>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google.ca/imgres?q=lawyer+ethics&amp;hl=en&amp;sa=X&amp;qscrl=1&amp;nord=1&amp;rlz=1T4SKPB_enTZ392CA394&amp;biw=1600&amp;bih=639&amp;tbm=isch&amp;prmd=imvns&amp;tbnid=O09dMzWeMKliSM:&amp;imgrefurl=http://blog.x1discovery.com/2011/11/28/can-lawyers-be-disqualified-by-merely-viewing-a-linkedin-profile-the-implications-of-indirect-social-media-communications-and-legal-ethics-rules/&amp;docid=9NsQmfXE_pHuFM&amp;imgurl=http://x1discovery.files.wordpress.com/2011/11/ethical-implications1.jpg&amp;w=640&amp;h=347&amp;ei=_QjnT7GdAtTg6wG8iuDfDg&amp;zoom=1&amp;iact=hc&amp;vpx=1083&amp;vpy=356&amp;dur=7497&amp;hovh=165&amp;hovw=305&amp;tx=134&amp;ty=105&amp;sig=106980981490966985529&amp;page=3&amp;tbnh=99&amp;tbnw=182&amp;start=56&amp;ndsp=34&amp;ved=1t:429,r:6,s:56,i:267"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dev.nsbs.org/assessment/index.php?lang=en&amp;sid=33551&amp;token=c6iqqw6u5eapf3e"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lawsociety.bc.ca/page.cfm?cid=982&amp;t=Law-Society-Rules-Part-3-Protection-of-the-Public" TargetMode="External"/><Relationship Id="rId2" Type="http://schemas.openxmlformats.org/officeDocument/2006/relationships/hyperlink" Target="http://www.lawsociety.bc.ca/page.cfm?cid=943&amp;t=Client-Identification-and-Verification" TargetMode="External"/><Relationship Id="rId1" Type="http://schemas.openxmlformats.org/officeDocument/2006/relationships/slideLayout" Target="../slideLayouts/slideLayout4.xml"/><Relationship Id="rId4" Type="http://schemas.openxmlformats.org/officeDocument/2006/relationships/hyperlink" Target="http://www.lawsociety.bc.ca/page.cfm?cid=341&amp;t=Client-service-and-communication"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www.lawsociety.bc.ca/docs/practice/resources/data-theft.pdf" TargetMode="External"/><Relationship Id="rId2" Type="http://schemas.openxmlformats.org/officeDocument/2006/relationships/hyperlink" Target="http://www.lawsociety.bc.ca/page.cfm?cid=944&amp;t=Confidentiality-/-privacy-/-conflict-of-interest" TargetMode="External"/><Relationship Id="rId1" Type="http://schemas.openxmlformats.org/officeDocument/2006/relationships/slideLayout" Target="../slideLayouts/slideLayout2.xml"/><Relationship Id="rId6" Type="http://schemas.openxmlformats.org/officeDocument/2006/relationships/hyperlink" Target="http://www.lawsociety.bc.ca/page.cfm?cid=955&amp;t=Model-conflicts-of-interest-checklist" TargetMode="External"/><Relationship Id="rId5" Type="http://schemas.openxmlformats.org/officeDocument/2006/relationships/hyperlink" Target="http://www.lawsociety.bc.ca/docs/practice/resources/SharingSpace.pdf" TargetMode="External"/><Relationship Id="rId4" Type="http://schemas.openxmlformats.org/officeDocument/2006/relationships/hyperlink" Target="http://www.lawsociety.bc.ca/page.cfm?cid=1499&amp;t=Sample-Confidentiality-Agreement"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lawsociety.bc.ca/apps/rss/LawSocietyDisciplineAlerts.xml" TargetMode="External"/><Relationship Id="rId2" Type="http://schemas.openxmlformats.org/officeDocument/2006/relationships/hyperlink" Target="http://www.lawsociety.bc.ca/page.cfm?cid=2002&amp;t=Discipline-Alerts" TargetMode="External"/><Relationship Id="rId1" Type="http://schemas.openxmlformats.org/officeDocument/2006/relationships/slideLayout" Target="../slideLayouts/slideLayout2.xml"/><Relationship Id="rId4" Type="http://schemas.openxmlformats.org/officeDocument/2006/relationships/hyperlink" Target="http://www.lawsociety.bc.ca/page.cfm?cid=272&amp;t=Practice-Advisor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lawsociety.bc.ca/page.cfm?cid=272&amp;t=Practice-Advisors" TargetMode="External"/><Relationship Id="rId3" Type="http://schemas.openxmlformats.org/officeDocument/2006/relationships/hyperlink" Target="http://www.lawsociety.bc.ca/page.cfm?cid=402&amp;t=Fraud-Alerts" TargetMode="External"/><Relationship Id="rId7" Type="http://schemas.openxmlformats.org/officeDocument/2006/relationships/hyperlink" Target="http://www.lawsociety.bc.ca/page.cfm?cid=947&amp;t=Model-Policies" TargetMode="External"/><Relationship Id="rId2" Type="http://schemas.openxmlformats.org/officeDocument/2006/relationships/hyperlink" Target="http://www.lawsociety.bc.ca/page.cfm?cid=270&amp;t=Equity-Ombudsperson" TargetMode="External"/><Relationship Id="rId1" Type="http://schemas.openxmlformats.org/officeDocument/2006/relationships/slideLayout" Target="../slideLayouts/slideLayout2.xml"/><Relationship Id="rId6" Type="http://schemas.openxmlformats.org/officeDocument/2006/relationships/hyperlink" Target="http://www.lawsociety.bc.ca/page.cfm?cid=349&amp;t=Model-letters" TargetMode="External"/><Relationship Id="rId5" Type="http://schemas.openxmlformats.org/officeDocument/2006/relationships/hyperlink" Target="http://www.lawsociety.bc.ca/page.cfm?cid=353&amp;t=Marketing" TargetMode="External"/><Relationship Id="rId10" Type="http://schemas.openxmlformats.org/officeDocument/2006/relationships/hyperlink" Target="http://www.lawsociety.bc.ca/page.cfm?cid=356&amp;t=Technology" TargetMode="External"/><Relationship Id="rId4" Type="http://schemas.openxmlformats.org/officeDocument/2006/relationships/hyperlink" Target="http://www.lawsociety.bc.ca/apps/members/login.cfm" TargetMode="External"/><Relationship Id="rId9" Type="http://schemas.openxmlformats.org/officeDocument/2006/relationships/hyperlink" Target="http://www.lawsociety.bc.ca/page.cfm?cid=950&amp;t=Retainer-agreements"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www.lians.ca/" TargetMode="External"/><Relationship Id="rId3" Type="http://schemas.openxmlformats.org/officeDocument/2006/relationships/hyperlink" Target="http://www.lawsociety.ab.ca/lawyers/practice_advisors/practice_ethics.aspx" TargetMode="External"/><Relationship Id="rId7" Type="http://schemas.openxmlformats.org/officeDocument/2006/relationships/hyperlink" Target="http://nsbs.org/for_lawyers/practice_standards_and_guidelines" TargetMode="External"/><Relationship Id="rId2" Type="http://schemas.openxmlformats.org/officeDocument/2006/relationships/hyperlink" Target="http://www.lawsociety.bc.ca/page.cfm?cid=17&amp;t=Practice-Support-and-Resources" TargetMode="External"/><Relationship Id="rId1" Type="http://schemas.openxmlformats.org/officeDocument/2006/relationships/slideLayout" Target="../slideLayouts/slideLayout2.xml"/><Relationship Id="rId6" Type="http://schemas.openxmlformats.org/officeDocument/2006/relationships/hyperlink" Target="http://www.barreau.qc.ca/en/avocats/deontologie/" TargetMode="External"/><Relationship Id="rId5" Type="http://schemas.openxmlformats.org/officeDocument/2006/relationships/hyperlink" Target="http://rc.lsuc.on.ca/jsp/home/practiceResourcesHome.jsp" TargetMode="External"/><Relationship Id="rId4" Type="http://schemas.openxmlformats.org/officeDocument/2006/relationships/hyperlink" Target="http://www.practicepro.ca/"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google.ca/imgres?q=lawyer+ethics&amp;hl=en&amp;sa=X&amp;qscrl=1&amp;nord=1&amp;rlz=1T4SKPB_enTZ392CA394&amp;biw=1600&amp;bih=639&amp;tbm=isch&amp;prmd=imvns&amp;tbnid=lWOSBE2rNUh-hM:&amp;imgrefurl=http://www.stcatharinesstandard.ca/2012/03/09/grit-behind-vikileaks-called-before-ethics-committee&amp;docid=3DtvUY7kPvwCcM&amp;imgurl=http://storage.canoe.ca/v1/dynamic_resize/sws_path/suns-prod-images/1331087418276_ORIGINAL.jpg?quality=80&amp;size=650x&amp;stmp=1331331978553&amp;w=650&amp;h=477&amp;ei=_QjnT7GdAtTg6wG8iuDfDg&amp;zoom=1" TargetMode="Externa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online.cle.bc.ca/WebCastsDefault.aspx?IndexLetter=E&amp;CourseId=1023409" TargetMode="External"/><Relationship Id="rId7" Type="http://schemas.openxmlformats.org/officeDocument/2006/relationships/hyperlink" Target="http://online.cle.bc.ca/WebCastsDefault.aspx?IndexLetter=F&amp;CourseId=1007207" TargetMode="External"/><Relationship Id="rId2" Type="http://schemas.openxmlformats.org/officeDocument/2006/relationships/hyperlink" Target="http://online.cle.bc.ca/WebCastArchives/Default.aspx?EventId=1956" TargetMode="External"/><Relationship Id="rId1" Type="http://schemas.openxmlformats.org/officeDocument/2006/relationships/slideLayout" Target="../slideLayouts/slideLayout8.xml"/><Relationship Id="rId6" Type="http://schemas.openxmlformats.org/officeDocument/2006/relationships/hyperlink" Target="http://online.cle.bc.ca/WebCastArchives/Default.aspx?EventId=447" TargetMode="External"/><Relationship Id="rId5" Type="http://schemas.openxmlformats.org/officeDocument/2006/relationships/hyperlink" Target="http://online.cle.bc.ca/WebCastsDefault.aspx?IndexLetter=S&amp;CourseId=1046011" TargetMode="External"/><Relationship Id="rId4" Type="http://schemas.openxmlformats.org/officeDocument/2006/relationships/hyperlink" Target="http://online.cle.bc.ca/WebCastArchives/Default.aspx?EventId=3718"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lesaonline.org/comersus8f/store/comersus_viewItem.asp?idProduct=34154172" TargetMode="External"/><Relationship Id="rId2" Type="http://schemas.openxmlformats.org/officeDocument/2006/relationships/hyperlink" Target="https://www.lesaonline.org/comersus8f/store/comersus_viewItem.asp?idProduct=34154128" TargetMode="External"/><Relationship Id="rId1" Type="http://schemas.openxmlformats.org/officeDocument/2006/relationships/slideLayout" Target="../slideLayouts/slideLayout2.xml"/><Relationship Id="rId5" Type="http://schemas.openxmlformats.org/officeDocument/2006/relationships/hyperlink" Target="https://www.lesaonline.org/comersus8f/store/comersus_viewItem.asp?idProduct=34154421" TargetMode="External"/><Relationship Id="rId4" Type="http://schemas.openxmlformats.org/officeDocument/2006/relationships/hyperlink" Target="https://www.lesaonline.org/comersus8f/store/comersus_viewItem.asp?idProduct=34154198"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Enhancing Lawyer Professionalism</a:t>
            </a:r>
            <a:endParaRPr lang="en-CA" dirty="0"/>
          </a:p>
        </p:txBody>
      </p:sp>
      <p:sp>
        <p:nvSpPr>
          <p:cNvPr id="3" name="Subtitle 2"/>
          <p:cNvSpPr>
            <a:spLocks noGrp="1"/>
          </p:cNvSpPr>
          <p:nvPr>
            <p:ph type="subTitle" idx="1"/>
          </p:nvPr>
        </p:nvSpPr>
        <p:spPr/>
        <p:txBody>
          <a:bodyPr/>
          <a:lstStyle/>
          <a:p>
            <a:r>
              <a:rPr lang="en-US" dirty="0" smtClean="0"/>
              <a:t>Canadian Law Societies’ Roles in</a:t>
            </a:r>
          </a:p>
          <a:p>
            <a:r>
              <a:rPr lang="en-US" dirty="0" smtClean="0"/>
              <a:t>Education and Support of Lawyers’ Ethics</a:t>
            </a:r>
            <a:endParaRPr lang="en-CA" dirty="0"/>
          </a:p>
        </p:txBody>
      </p:sp>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idx="1"/>
          </p:nvPr>
        </p:nvSpPr>
        <p:spPr/>
        <p:txBody>
          <a:bodyPr>
            <a:normAutofit fontScale="70000" lnSpcReduction="20000"/>
          </a:bodyPr>
          <a:lstStyle/>
          <a:p>
            <a:pPr>
              <a:buNone/>
            </a:pPr>
            <a:r>
              <a:rPr lang="en-CA" dirty="0" smtClean="0"/>
              <a:t>12:50 p.m. – 12:55p.m. </a:t>
            </a:r>
            <a:r>
              <a:rPr lang="en-CA" b="1" dirty="0" smtClean="0"/>
              <a:t>Go Ahead and Ask Us </a:t>
            </a:r>
            <a:r>
              <a:rPr lang="en-CA" dirty="0" smtClean="0"/>
              <a:t>(</a:t>
            </a:r>
            <a:r>
              <a:rPr lang="en-CA" b="1" dirty="0" smtClean="0"/>
              <a:t>Q and A Session) </a:t>
            </a:r>
            <a:endParaRPr lang="en-CA" dirty="0" smtClean="0"/>
          </a:p>
          <a:p>
            <a:pPr>
              <a:buNone/>
            </a:pPr>
            <a:r>
              <a:rPr lang="en-CA" dirty="0" smtClean="0"/>
              <a:t> </a:t>
            </a:r>
          </a:p>
          <a:p>
            <a:pPr>
              <a:buNone/>
            </a:pPr>
            <a:r>
              <a:rPr lang="en-CA" dirty="0" smtClean="0"/>
              <a:t>12:55 p.m. – 1:10p.m. </a:t>
            </a:r>
            <a:r>
              <a:rPr lang="en-CA" b="1" dirty="0" smtClean="0"/>
              <a:t>Funds Transfer Issues </a:t>
            </a:r>
            <a:endParaRPr lang="en-CA" dirty="0" smtClean="0"/>
          </a:p>
          <a:p>
            <a:pPr>
              <a:buNone/>
            </a:pPr>
            <a:r>
              <a:rPr lang="en-CA" dirty="0" smtClean="0"/>
              <a:t> </a:t>
            </a:r>
          </a:p>
          <a:p>
            <a:pPr>
              <a:buNone/>
            </a:pPr>
            <a:r>
              <a:rPr lang="en-CA" dirty="0" smtClean="0"/>
              <a:t>1:10 p.m. - 1:25 p.m. </a:t>
            </a:r>
            <a:r>
              <a:rPr lang="en-CA" b="1" dirty="0" smtClean="0"/>
              <a:t>Fraudulent Conveyances and Preferences – </a:t>
            </a:r>
            <a:endParaRPr lang="en-CA" dirty="0" smtClean="0"/>
          </a:p>
          <a:p>
            <a:pPr>
              <a:buNone/>
            </a:pPr>
            <a:r>
              <a:rPr lang="en-CA" b="1" dirty="0" smtClean="0"/>
              <a:t>Case Law Update </a:t>
            </a:r>
            <a:endParaRPr lang="en-CA" dirty="0" smtClean="0"/>
          </a:p>
          <a:p>
            <a:pPr>
              <a:buNone/>
            </a:pPr>
            <a:r>
              <a:rPr lang="en-CA" dirty="0" smtClean="0"/>
              <a:t> </a:t>
            </a:r>
          </a:p>
          <a:p>
            <a:pPr>
              <a:buNone/>
            </a:pPr>
            <a:r>
              <a:rPr lang="en-CA" dirty="0" smtClean="0"/>
              <a:t>1:25 p.m. – 1:30 p.m. </a:t>
            </a:r>
            <a:r>
              <a:rPr lang="en-CA" b="1" dirty="0" smtClean="0"/>
              <a:t>Go Ahead and Ask Us </a:t>
            </a:r>
            <a:r>
              <a:rPr lang="en-CA" dirty="0" smtClean="0"/>
              <a:t>(</a:t>
            </a:r>
            <a:r>
              <a:rPr lang="en-CA" b="1" dirty="0" smtClean="0"/>
              <a:t>Q and A Session) </a:t>
            </a:r>
            <a:endParaRPr lang="en-CA" dirty="0" smtClean="0"/>
          </a:p>
          <a:p>
            <a:pPr>
              <a:buNone/>
            </a:pPr>
            <a:r>
              <a:rPr lang="en-CA" dirty="0" smtClean="0"/>
              <a:t>1:30 p.m. </a:t>
            </a:r>
            <a:r>
              <a:rPr lang="en-CA" b="1" dirty="0" smtClean="0"/>
              <a:t>End of Program </a:t>
            </a:r>
            <a:endParaRPr lang="en-CA" dirty="0" smtClean="0"/>
          </a:p>
          <a:p>
            <a:pPr>
              <a:buNone/>
            </a:pPr>
            <a:r>
              <a:rPr lang="en-CA" dirty="0" smtClean="0"/>
              <a:t> </a:t>
            </a:r>
          </a:p>
          <a:p>
            <a:pPr>
              <a:buNone/>
            </a:pPr>
            <a:r>
              <a:rPr lang="en-CA" b="1" dirty="0" smtClean="0"/>
              <a:t>*Total CPD= 1.5 Professionalism Hours </a:t>
            </a:r>
            <a:endParaRPr lang="en-CA" dirty="0" smtClean="0"/>
          </a:p>
          <a:p>
            <a:endParaRPr lang="en-CA" dirty="0"/>
          </a:p>
        </p:txBody>
      </p:sp>
    </p:spTree>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pic>
        <p:nvPicPr>
          <p:cNvPr id="4" name="rg_hi" descr="http://t1.gstatic.com/images?q=tbn:ANd9GcTp3x2pJrzUjjXO4ATUnyKTWs6BeawMyb8b4L7dTM2NZGRfeXlq">
            <a:hlinkClick r:id="rId2"/>
          </p:cNvPr>
          <p:cNvPicPr>
            <a:picLocks noGrp="1"/>
          </p:cNvPicPr>
          <p:nvPr>
            <p:ph idx="1"/>
          </p:nvPr>
        </p:nvPicPr>
        <p:blipFill>
          <a:blip r:embed="rId3"/>
          <a:srcRect/>
          <a:stretch>
            <a:fillRect/>
          </a:stretch>
        </p:blipFill>
        <p:spPr bwMode="auto">
          <a:xfrm>
            <a:off x="2514600" y="2133600"/>
            <a:ext cx="3962399" cy="2895599"/>
          </a:xfrm>
          <a:prstGeom prst="rect">
            <a:avLst/>
          </a:prstGeom>
          <a:noFill/>
          <a:ln w="9525">
            <a:noFill/>
            <a:miter lim="800000"/>
            <a:headEnd/>
            <a:tailEnd/>
          </a:ln>
        </p:spPr>
      </p:pic>
    </p:spTree>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Enhancing Ethical Competence</a:t>
            </a:r>
            <a:endParaRPr lang="en-CA" dirty="0"/>
          </a:p>
        </p:txBody>
      </p:sp>
      <p:sp>
        <p:nvSpPr>
          <p:cNvPr id="3" name="Content Placeholder 2"/>
          <p:cNvSpPr>
            <a:spLocks noGrp="1"/>
          </p:cNvSpPr>
          <p:nvPr>
            <p:ph idx="1"/>
          </p:nvPr>
        </p:nvSpPr>
        <p:spPr/>
        <p:txBody>
          <a:bodyPr>
            <a:normAutofit fontScale="92500" lnSpcReduction="20000"/>
          </a:bodyPr>
          <a:lstStyle/>
          <a:p>
            <a:pPr>
              <a:buNone/>
            </a:pPr>
            <a:r>
              <a:rPr lang="en-US" b="1" dirty="0" smtClean="0"/>
              <a:t>Mandatory Ethics CLE</a:t>
            </a:r>
          </a:p>
          <a:p>
            <a:pPr lvl="1"/>
            <a:r>
              <a:rPr lang="en-US" dirty="0" smtClean="0"/>
              <a:t>Most LS require 12 hrs of CLE/yr</a:t>
            </a:r>
          </a:p>
          <a:p>
            <a:pPr lvl="1">
              <a:buFont typeface="Arial" pitchFamily="34" charset="0"/>
              <a:buChar char="•"/>
            </a:pPr>
            <a:r>
              <a:rPr lang="en-US" dirty="0" smtClean="0"/>
              <a:t>‘</a:t>
            </a:r>
            <a:r>
              <a:rPr lang="en-US" i="1" dirty="0" smtClean="0"/>
              <a:t>professional responsibility &amp; ethics, client care and relations or practice management’</a:t>
            </a:r>
          </a:p>
          <a:p>
            <a:pPr lvl="1">
              <a:buFont typeface="Arial" pitchFamily="34" charset="0"/>
              <a:buChar char="•"/>
            </a:pPr>
            <a:r>
              <a:rPr lang="en-US" dirty="0" smtClean="0"/>
              <a:t>BC-2 </a:t>
            </a:r>
          </a:p>
          <a:p>
            <a:pPr lvl="1">
              <a:buFont typeface="Arial" pitchFamily="34" charset="0"/>
              <a:buChar char="•"/>
            </a:pPr>
            <a:r>
              <a:rPr lang="en-US" dirty="0" err="1" smtClean="0"/>
              <a:t>Sask</a:t>
            </a:r>
            <a:r>
              <a:rPr lang="en-US" dirty="0" smtClean="0"/>
              <a:t>- 2 ‘Ethics Hours’</a:t>
            </a:r>
          </a:p>
          <a:p>
            <a:pPr lvl="1">
              <a:buFont typeface="Arial" pitchFamily="34" charset="0"/>
              <a:buChar char="•"/>
            </a:pPr>
            <a:r>
              <a:rPr lang="en-US" dirty="0" smtClean="0"/>
              <a:t> Man-1.5</a:t>
            </a:r>
          </a:p>
          <a:p>
            <a:pPr lvl="1">
              <a:buFont typeface="Arial" pitchFamily="34" charset="0"/>
              <a:buChar char="•"/>
            </a:pPr>
            <a:r>
              <a:rPr lang="en-US" dirty="0" smtClean="0"/>
              <a:t>Ont.-3 </a:t>
            </a:r>
          </a:p>
          <a:p>
            <a:pPr lvl="1">
              <a:buFont typeface="Arial" pitchFamily="34" charset="0"/>
              <a:buChar char="•"/>
            </a:pPr>
            <a:r>
              <a:rPr lang="en-US" dirty="0" smtClean="0"/>
              <a:t>PEI-2</a:t>
            </a:r>
          </a:p>
          <a:p>
            <a:pPr lvl="1">
              <a:buFont typeface="Arial" pitchFamily="34" charset="0"/>
              <a:buChar char="•"/>
            </a:pPr>
            <a:r>
              <a:rPr lang="en-US" dirty="0" smtClean="0"/>
              <a:t>NS – 2 -</a:t>
            </a:r>
            <a:r>
              <a:rPr lang="en-CA" dirty="0" smtClean="0"/>
              <a:t> professional responsibility, ethics ,civility, codes of conduct, </a:t>
            </a:r>
            <a:r>
              <a:rPr lang="en-CA" dirty="0" smtClean="0">
                <a:solidFill>
                  <a:srgbClr val="FF0000"/>
                </a:solidFill>
              </a:rPr>
              <a:t>cultural competence </a:t>
            </a:r>
            <a:endParaRPr lang="en-CA" sz="4000" dirty="0" smtClean="0">
              <a:solidFill>
                <a:srgbClr val="FF0000"/>
              </a:solidFill>
            </a:endParaRPr>
          </a:p>
          <a:p>
            <a:pPr lvl="1">
              <a:buFont typeface="Arial" pitchFamily="34" charset="0"/>
              <a:buChar char="•"/>
            </a:pPr>
            <a:endParaRPr lang="en-US" dirty="0" smtClean="0"/>
          </a:p>
        </p:txBody>
      </p:sp>
    </p:spTree>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Ethics Assessment</a:t>
            </a:r>
            <a:endParaRPr lang="en-CA" dirty="0"/>
          </a:p>
        </p:txBody>
      </p:sp>
      <p:sp>
        <p:nvSpPr>
          <p:cNvPr id="3" name="Content Placeholder 2"/>
          <p:cNvSpPr>
            <a:spLocks noGrp="1"/>
          </p:cNvSpPr>
          <p:nvPr>
            <p:ph idx="1"/>
          </p:nvPr>
        </p:nvSpPr>
        <p:spPr/>
        <p:txBody>
          <a:bodyPr>
            <a:normAutofit lnSpcReduction="10000"/>
          </a:bodyPr>
          <a:lstStyle/>
          <a:p>
            <a:r>
              <a:rPr lang="en-US" dirty="0" smtClean="0"/>
              <a:t>Nova Scotia Barristers’ Society</a:t>
            </a:r>
          </a:p>
          <a:p>
            <a:r>
              <a:rPr lang="en-US" sz="1200" dirty="0">
                <a:hlinkClick r:id="rId2"/>
              </a:rPr>
              <a:t>http://</a:t>
            </a:r>
            <a:r>
              <a:rPr lang="en-US" sz="1200" dirty="0" smtClean="0">
                <a:hlinkClick r:id="rId2"/>
              </a:rPr>
              <a:t>dev.nsbs.org/assessment/index.php?lang=en&amp;sid=33551&amp;token=c6iqqw6u5eapf3e</a:t>
            </a:r>
            <a:r>
              <a:rPr lang="en-US" sz="1200" dirty="0" smtClean="0"/>
              <a:t> </a:t>
            </a:r>
            <a:endParaRPr lang="en-US" sz="1200" dirty="0" smtClean="0"/>
          </a:p>
          <a:p>
            <a:r>
              <a:rPr lang="en-CA" sz="1800" dirty="0" smtClean="0"/>
              <a:t>This is a reminder that as of yet, our records indicate that you have not completed the </a:t>
            </a:r>
            <a:r>
              <a:rPr lang="en-CA" sz="1800" dirty="0" smtClean="0">
                <a:solidFill>
                  <a:srgbClr val="FF0000"/>
                </a:solidFill>
              </a:rPr>
              <a:t>Mandatory Ethics Assessment</a:t>
            </a:r>
            <a:r>
              <a:rPr lang="en-CA" sz="1800" dirty="0" smtClean="0"/>
              <a:t>.  </a:t>
            </a:r>
          </a:p>
          <a:p>
            <a:r>
              <a:rPr lang="en-CA" sz="1800" b="1" dirty="0" smtClean="0"/>
              <a:t>Please note, failure to complete the assessment by this deadline will result in a </a:t>
            </a:r>
            <a:r>
              <a:rPr lang="en-CA" sz="1800" b="1" dirty="0" smtClean="0">
                <a:solidFill>
                  <a:srgbClr val="FF0000"/>
                </a:solidFill>
              </a:rPr>
              <a:t>fees surcharge of 10 per cent </a:t>
            </a:r>
            <a:r>
              <a:rPr lang="en-CA" sz="1800" b="1" dirty="0" smtClean="0"/>
              <a:t>of the gross assessment prescribed by subregulation 4.7.1(a)</a:t>
            </a:r>
            <a:r>
              <a:rPr lang="en-CA" sz="1800" dirty="0" smtClean="0"/>
              <a:t>. This surcharge shall be applied annually until the member meets the requirements of subregulation 8.3.2.8.  </a:t>
            </a:r>
          </a:p>
          <a:p>
            <a:r>
              <a:rPr lang="en-CA" sz="1800" dirty="0" smtClean="0"/>
              <a:t>The Nova Scotia Barristers’ Society </a:t>
            </a:r>
            <a:r>
              <a:rPr lang="en-CA" sz="1800" i="1" dirty="0" smtClean="0"/>
              <a:t>Code of Professional Conduct</a:t>
            </a:r>
            <a:r>
              <a:rPr lang="en-CA" sz="1800" dirty="0" smtClean="0"/>
              <a:t> was approved by Council on September 23, 2011, and came into effect on January 1, 2012.</a:t>
            </a:r>
          </a:p>
          <a:p>
            <a:r>
              <a:rPr lang="en-CA" sz="1800" dirty="0" smtClean="0">
                <a:solidFill>
                  <a:srgbClr val="FF0000"/>
                </a:solidFill>
              </a:rPr>
              <a:t>The purpose of this assessment is to ensure lawyers become familiar with the new format of the </a:t>
            </a:r>
            <a:r>
              <a:rPr lang="en-CA" sz="1800" i="1" dirty="0" smtClean="0">
                <a:solidFill>
                  <a:srgbClr val="FF0000"/>
                </a:solidFill>
              </a:rPr>
              <a:t>Code</a:t>
            </a:r>
            <a:r>
              <a:rPr lang="en-CA" sz="1800" dirty="0" smtClean="0">
                <a:solidFill>
                  <a:srgbClr val="FF0000"/>
                </a:solidFill>
              </a:rPr>
              <a:t>, are able to navigate through the new rules when seeking guidance on ethical matters and are made aware of those areas where the rules have been amended in any substantial way.</a:t>
            </a:r>
          </a:p>
          <a:p>
            <a:endParaRPr lang="en-CA" sz="1200" dirty="0"/>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Code of Conduct Training</a:t>
            </a:r>
            <a:endParaRPr lang="en-CA" dirty="0"/>
          </a:p>
        </p:txBody>
      </p:sp>
      <p:sp>
        <p:nvSpPr>
          <p:cNvPr id="3" name="Content Placeholder 2"/>
          <p:cNvSpPr>
            <a:spLocks noGrp="1"/>
          </p:cNvSpPr>
          <p:nvPr>
            <p:ph idx="1"/>
          </p:nvPr>
        </p:nvSpPr>
        <p:spPr/>
        <p:txBody>
          <a:bodyPr>
            <a:normAutofit fontScale="92500"/>
          </a:bodyPr>
          <a:lstStyle/>
          <a:p>
            <a:endParaRPr lang="en-CA" dirty="0" smtClean="0"/>
          </a:p>
          <a:p>
            <a:pPr>
              <a:buNone/>
            </a:pPr>
            <a:r>
              <a:rPr lang="en-CA" dirty="0" smtClean="0"/>
              <a:t> </a:t>
            </a:r>
          </a:p>
          <a:p>
            <a:pPr>
              <a:buNone/>
            </a:pPr>
            <a:r>
              <a:rPr lang="en-CA" dirty="0" smtClean="0"/>
              <a:t> </a:t>
            </a:r>
            <a:r>
              <a:rPr lang="en-CA" sz="2800" dirty="0" smtClean="0"/>
              <a:t>Mandatory Code of Professional Conduct Training</a:t>
            </a:r>
          </a:p>
          <a:p>
            <a:pPr>
              <a:buNone/>
            </a:pPr>
            <a:r>
              <a:rPr lang="en-CA" sz="1900" dirty="0" smtClean="0"/>
              <a:t>      The Law Society of Saskatchewan has approved a new Code of Professional Conduct, which will come into effect on July 1,  2012.    The Code is based on the “Model Code” drafted by the Federation of Law Societies of Canada. While the Code has a new format, there are only a few substantive changes to the rules of ethics.    The amendments focus largely on better overall  organization of the rules, with improved “best practice guidance” in the commentaries to the   rules.      Each   province   retains   the   legislative responsibility   for   its   own   code   of   conduct.      </a:t>
            </a:r>
            <a:r>
              <a:rPr lang="en-CA" sz="1900" dirty="0" smtClean="0">
                <a:solidFill>
                  <a:srgbClr val="FF0000"/>
                </a:solidFill>
              </a:rPr>
              <a:t>The Saskatchewan Code has retained certain ‘colloquial’ ethical quirks  and  has  done  away  with  others  in  the  spirit  of adopting a national Code</a:t>
            </a:r>
            <a:endParaRPr lang="en-CA" sz="1900" dirty="0">
              <a:solidFill>
                <a:srgbClr val="FF0000"/>
              </a:solidFill>
            </a:endParaRPr>
          </a:p>
        </p:txBody>
      </p:sp>
      <p:pic>
        <p:nvPicPr>
          <p:cNvPr id="4" name="Picture 3"/>
          <p:cNvPicPr/>
          <p:nvPr/>
        </p:nvPicPr>
        <p:blipFill>
          <a:blip r:embed="rId2"/>
          <a:srcRect/>
          <a:stretch>
            <a:fillRect/>
          </a:stretch>
        </p:blipFill>
        <p:spPr bwMode="auto">
          <a:xfrm>
            <a:off x="457200" y="1600200"/>
            <a:ext cx="666750" cy="1038225"/>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Ethics and Practice Support</a:t>
            </a:r>
            <a:endParaRPr lang="en-CA" dirty="0"/>
          </a:p>
        </p:txBody>
      </p:sp>
      <p:sp>
        <p:nvSpPr>
          <p:cNvPr id="3" name="Subtitle 2"/>
          <p:cNvSpPr>
            <a:spLocks noGrp="1"/>
          </p:cNvSpPr>
          <p:nvPr>
            <p:ph type="subTitle" idx="1"/>
          </p:nvPr>
        </p:nvSpPr>
        <p:spPr/>
        <p:txBody>
          <a:bodyPr/>
          <a:lstStyle/>
          <a:p>
            <a:r>
              <a:rPr lang="en-US" b="1" dirty="0" smtClean="0">
                <a:solidFill>
                  <a:schemeClr val="tx1"/>
                </a:solidFill>
              </a:rPr>
              <a:t>A common feature of Canadian Law Societies </a:t>
            </a:r>
            <a:endParaRPr lang="en-CA" b="1" dirty="0">
              <a:solidFill>
                <a:schemeClr val="tx1"/>
              </a:solidFill>
            </a:endParaRPr>
          </a:p>
        </p:txBody>
      </p:sp>
    </p:spTree>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Ethics and Practice Support</a:t>
            </a:r>
            <a:endParaRPr lang="en-CA" dirty="0"/>
          </a:p>
        </p:txBody>
      </p:sp>
      <p:sp>
        <p:nvSpPr>
          <p:cNvPr id="3" name="Content Placeholder 2"/>
          <p:cNvSpPr>
            <a:spLocks noGrp="1"/>
          </p:cNvSpPr>
          <p:nvPr>
            <p:ph idx="1"/>
          </p:nvPr>
        </p:nvSpPr>
        <p:spPr/>
        <p:txBody>
          <a:bodyPr/>
          <a:lstStyle/>
          <a:p>
            <a:pPr>
              <a:buNone/>
            </a:pPr>
            <a:r>
              <a:rPr lang="en-CA" sz="2000" dirty="0" smtClean="0"/>
              <a:t>	The Law Society provides a wide range of support, resources and advice to lawyers to help ensure the </a:t>
            </a:r>
            <a:r>
              <a:rPr lang="en-CA" sz="2000" b="1" dirty="0" smtClean="0">
                <a:solidFill>
                  <a:srgbClr val="00B050"/>
                </a:solidFill>
              </a:rPr>
              <a:t>professional delivery of competent legal advice.</a:t>
            </a:r>
          </a:p>
          <a:p>
            <a:pPr>
              <a:buNone/>
            </a:pPr>
            <a:r>
              <a:rPr lang="en-CA" sz="2800" b="1" dirty="0" smtClean="0">
                <a:solidFill>
                  <a:srgbClr val="FF0000"/>
                </a:solidFill>
              </a:rPr>
              <a:t>Practice and ethics advice</a:t>
            </a:r>
          </a:p>
          <a:p>
            <a:pPr lvl="0"/>
            <a:r>
              <a:rPr lang="en-CA" sz="2000" dirty="0" smtClean="0"/>
              <a:t>Law Society Rules</a:t>
            </a:r>
          </a:p>
          <a:p>
            <a:pPr lvl="0"/>
            <a:r>
              <a:rPr lang="en-CA" sz="2000" dirty="0" smtClean="0"/>
              <a:t>Professional Conduct Handbook</a:t>
            </a:r>
          </a:p>
          <a:p>
            <a:pPr lvl="0"/>
            <a:r>
              <a:rPr lang="en-CA" sz="2000" dirty="0" smtClean="0"/>
              <a:t>practice and ethics advice</a:t>
            </a:r>
          </a:p>
          <a:p>
            <a:pPr lvl="0"/>
            <a:r>
              <a:rPr lang="en-CA" sz="2000" dirty="0" smtClean="0"/>
              <a:t>client identification and verification</a:t>
            </a:r>
          </a:p>
          <a:p>
            <a:pPr lvl="0"/>
            <a:r>
              <a:rPr lang="en-CA" sz="2000" dirty="0" smtClean="0"/>
              <a:t>client relationships and lawyer/lawyer relationships</a:t>
            </a:r>
          </a:p>
          <a:p>
            <a:pPr lvl="0"/>
            <a:r>
              <a:rPr lang="en-CA" sz="2000" dirty="0" smtClean="0"/>
              <a:t>help with directing enquiries to the Ethics Committee</a:t>
            </a:r>
          </a:p>
          <a:p>
            <a:pPr>
              <a:buNone/>
            </a:pPr>
            <a:endParaRPr lang="en-CA" sz="2000" dirty="0" smtClean="0"/>
          </a:p>
          <a:p>
            <a:endParaRPr lang="en-CA" dirty="0"/>
          </a:p>
        </p:txBody>
      </p:sp>
    </p:spTree>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685800"/>
          </a:xfrm>
        </p:spPr>
        <p:txBody>
          <a:bodyPr/>
          <a:lstStyle/>
          <a:p>
            <a:endParaRPr lang="en-CA"/>
          </a:p>
        </p:txBody>
      </p:sp>
      <p:sp>
        <p:nvSpPr>
          <p:cNvPr id="3" name="Content Placeholder 2"/>
          <p:cNvSpPr>
            <a:spLocks noGrp="1"/>
          </p:cNvSpPr>
          <p:nvPr>
            <p:ph sz="half" idx="1"/>
          </p:nvPr>
        </p:nvSpPr>
        <p:spPr/>
        <p:txBody>
          <a:bodyPr>
            <a:normAutofit fontScale="62500" lnSpcReduction="20000"/>
          </a:bodyPr>
          <a:lstStyle/>
          <a:p>
            <a:pPr>
              <a:buNone/>
            </a:pPr>
            <a:r>
              <a:rPr lang="en-CA" sz="3800" b="1" dirty="0" smtClean="0">
                <a:hlinkClick r:id="rId2"/>
              </a:rPr>
              <a:t>Client identification verification</a:t>
            </a:r>
            <a:endParaRPr lang="en-CA" sz="3800" b="1" dirty="0" smtClean="0"/>
          </a:p>
          <a:p>
            <a:pPr>
              <a:buNone/>
            </a:pPr>
            <a:endParaRPr lang="en-CA" sz="3400" dirty="0" smtClean="0"/>
          </a:p>
          <a:p>
            <a:pPr>
              <a:buNone/>
            </a:pPr>
            <a:r>
              <a:rPr lang="en-CA" sz="3400" dirty="0" smtClean="0"/>
              <a:t>As of December 31, 2008, </a:t>
            </a:r>
            <a:r>
              <a:rPr lang="en-CA" sz="3400" dirty="0" smtClean="0">
                <a:hlinkClick r:id="rId3"/>
              </a:rPr>
              <a:t>Law Society Rules </a:t>
            </a:r>
            <a:r>
              <a:rPr lang="en-CA" sz="3400" dirty="0" smtClean="0"/>
              <a:t>require lawyers to follow client identification and verification procedures when retained by a client to provide legal services. A client identification and verification checklist is published on the Law Society website as part of the Practice Checklist Manual. You can use this checklist to help you apply the rules</a:t>
            </a:r>
            <a:r>
              <a:rPr lang="en-CA" dirty="0" smtClean="0"/>
              <a:t>.</a:t>
            </a:r>
          </a:p>
          <a:p>
            <a:endParaRPr lang="en-CA" dirty="0"/>
          </a:p>
        </p:txBody>
      </p:sp>
      <p:sp>
        <p:nvSpPr>
          <p:cNvPr id="4" name="Content Placeholder 3"/>
          <p:cNvSpPr>
            <a:spLocks noGrp="1"/>
          </p:cNvSpPr>
          <p:nvPr>
            <p:ph sz="half" idx="2"/>
          </p:nvPr>
        </p:nvSpPr>
        <p:spPr/>
        <p:txBody>
          <a:bodyPr>
            <a:normAutofit fontScale="62500" lnSpcReduction="20000"/>
          </a:bodyPr>
          <a:lstStyle/>
          <a:p>
            <a:pPr>
              <a:buNone/>
            </a:pPr>
            <a:r>
              <a:rPr lang="en-CA" sz="3800" b="1" dirty="0" smtClean="0">
                <a:hlinkClick r:id="rId4"/>
              </a:rPr>
              <a:t>Client service / communication</a:t>
            </a:r>
            <a:endParaRPr lang="en-CA" sz="3800" b="1" dirty="0" smtClean="0"/>
          </a:p>
          <a:p>
            <a:pPr>
              <a:buNone/>
            </a:pPr>
            <a:endParaRPr lang="en-US" b="1" dirty="0" smtClean="0"/>
          </a:p>
          <a:p>
            <a:pPr>
              <a:buNone/>
            </a:pPr>
            <a:r>
              <a:rPr lang="en-CA" sz="3200" dirty="0" smtClean="0"/>
              <a:t>The following provides resources to help lawyers in carrying out your duties and managing your practices.</a:t>
            </a:r>
          </a:p>
          <a:p>
            <a:pPr>
              <a:buNone/>
            </a:pPr>
            <a:r>
              <a:rPr lang="en-CA" dirty="0" smtClean="0"/>
              <a:t>.</a:t>
            </a:r>
          </a:p>
          <a:p>
            <a:pPr>
              <a:buNone/>
            </a:pPr>
            <a:r>
              <a:rPr lang="en-CA" sz="3200" dirty="0" smtClean="0"/>
              <a:t>Lawyers must exercise your professional judgment respecting the correctness and applicability of the material. The Law Society accepts no responsibility for any errors or omissions, and expressly disclaim any such responsibility.</a:t>
            </a:r>
          </a:p>
          <a:p>
            <a:endParaRPr lang="en-CA" dirty="0"/>
          </a:p>
        </p:txBody>
      </p:sp>
    </p:spTree>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2400" b="1" dirty="0" smtClean="0">
                <a:hlinkClick r:id="rId2"/>
              </a:rPr>
              <a:t>Confidentiality / privacy / conflict of interest</a:t>
            </a:r>
            <a:r>
              <a:rPr lang="en-CA" dirty="0" smtClean="0"/>
              <a:t/>
            </a:r>
            <a:br>
              <a:rPr lang="en-CA" dirty="0" smtClean="0"/>
            </a:br>
            <a:endParaRPr lang="en-CA" dirty="0"/>
          </a:p>
        </p:txBody>
      </p:sp>
      <p:sp>
        <p:nvSpPr>
          <p:cNvPr id="3" name="Content Placeholder 2"/>
          <p:cNvSpPr>
            <a:spLocks noGrp="1"/>
          </p:cNvSpPr>
          <p:nvPr>
            <p:ph idx="1"/>
          </p:nvPr>
        </p:nvSpPr>
        <p:spPr/>
        <p:txBody>
          <a:bodyPr>
            <a:normAutofit fontScale="85000" lnSpcReduction="10000"/>
          </a:bodyPr>
          <a:lstStyle/>
          <a:p>
            <a:r>
              <a:rPr lang="en-CA" dirty="0" smtClean="0"/>
              <a:t>The following provides resources to help lawyers in carrying out your duties and managing your practices.</a:t>
            </a:r>
          </a:p>
          <a:p>
            <a:r>
              <a:rPr lang="en-CA" dirty="0" smtClean="0">
                <a:hlinkClick r:id="rId3"/>
              </a:rPr>
              <a:t>"Data Theft or Loss: Ten things your lawyer must tell you about handling information"</a:t>
            </a:r>
            <a:r>
              <a:rPr lang="en-CA" dirty="0" smtClean="0"/>
              <a:t> by Craig </a:t>
            </a:r>
            <a:r>
              <a:rPr lang="en-CA" dirty="0" err="1" smtClean="0"/>
              <a:t>Bavis</a:t>
            </a:r>
            <a:r>
              <a:rPr lang="en-CA" dirty="0" smtClean="0"/>
              <a:t> and Michael Parent for Ivey Business Journal. Published here with permission </a:t>
            </a:r>
            <a:br>
              <a:rPr lang="en-CA" dirty="0" smtClean="0"/>
            </a:br>
            <a:r>
              <a:rPr lang="en-CA" dirty="0" smtClean="0">
                <a:hlinkClick r:id="rId4"/>
              </a:rPr>
              <a:t>Sample confidentiality agreement</a:t>
            </a:r>
            <a:r>
              <a:rPr lang="en-CA" dirty="0" smtClean="0"/>
              <a:t> </a:t>
            </a:r>
            <a:br>
              <a:rPr lang="en-CA" dirty="0" smtClean="0"/>
            </a:br>
            <a:r>
              <a:rPr lang="en-CA" dirty="0" smtClean="0">
                <a:hlinkClick r:id="rId5"/>
              </a:rPr>
              <a:t>Lawyers Sharing Space</a:t>
            </a:r>
            <a:r>
              <a:rPr lang="en-CA" dirty="0" smtClean="0"/>
              <a:t/>
            </a:r>
            <a:br>
              <a:rPr lang="en-CA" dirty="0" smtClean="0"/>
            </a:br>
            <a:r>
              <a:rPr lang="en-CA" dirty="0" smtClean="0">
                <a:hlinkClick r:id="rId6"/>
              </a:rPr>
              <a:t>Model conflicts of interest checklist</a:t>
            </a:r>
            <a:r>
              <a:rPr lang="en-CA" dirty="0" smtClean="0"/>
              <a:t> [updated March 2009]  </a:t>
            </a:r>
            <a:endParaRPr lang="en-CA" dirty="0"/>
          </a:p>
        </p:txBody>
      </p:sp>
    </p:spTree>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b="1" dirty="0" smtClean="0">
                <a:hlinkClick r:id="rId2"/>
              </a:rPr>
              <a:t>Discipline Advisories </a:t>
            </a:r>
            <a:r>
              <a:rPr lang="en-CA" dirty="0" smtClean="0"/>
              <a:t/>
            </a:r>
            <a:br>
              <a:rPr lang="en-CA" dirty="0" smtClean="0"/>
            </a:br>
            <a:endParaRPr lang="en-CA" dirty="0"/>
          </a:p>
        </p:txBody>
      </p:sp>
      <p:sp>
        <p:nvSpPr>
          <p:cNvPr id="3" name="Content Placeholder 2"/>
          <p:cNvSpPr>
            <a:spLocks noGrp="1"/>
          </p:cNvSpPr>
          <p:nvPr>
            <p:ph idx="1"/>
          </p:nvPr>
        </p:nvSpPr>
        <p:spPr/>
        <p:txBody>
          <a:bodyPr>
            <a:normAutofit lnSpcReduction="10000"/>
          </a:bodyPr>
          <a:lstStyle/>
          <a:p>
            <a:r>
              <a:rPr lang="en-CA" dirty="0" smtClean="0"/>
              <a:t>Subscribe to Discipline Advisories: </a:t>
            </a:r>
            <a:r>
              <a:rPr lang="en-CA" dirty="0" smtClean="0">
                <a:hlinkClick r:id="rId3"/>
              </a:rPr>
              <a:t>RSS Feeds</a:t>
            </a:r>
            <a:endParaRPr lang="en-CA" dirty="0" smtClean="0"/>
          </a:p>
          <a:p>
            <a:r>
              <a:rPr lang="en-CA" dirty="0" smtClean="0"/>
              <a:t>Discipline Advisories are a service provided by the Law Society to advise lawyers of conduct that can lead to discipline. Advisories are based on actual matters that come before the Law Society. If you have any questions, contact a </a:t>
            </a:r>
            <a:r>
              <a:rPr lang="en-CA" dirty="0" smtClean="0">
                <a:hlinkClick r:id="rId4"/>
              </a:rPr>
              <a:t>Practice Advisor</a:t>
            </a:r>
            <a:r>
              <a:rPr lang="en-CA" dirty="0" smtClean="0"/>
              <a:t>.</a:t>
            </a:r>
          </a:p>
          <a:p>
            <a:endParaRPr lang="en-CA" dirty="0"/>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Issues</a:t>
            </a:r>
            <a:endParaRPr lang="en-CA" dirty="0"/>
          </a:p>
        </p:txBody>
      </p:sp>
      <p:sp>
        <p:nvSpPr>
          <p:cNvPr id="3" name="Content Placeholder 2"/>
          <p:cNvSpPr>
            <a:spLocks noGrp="1"/>
          </p:cNvSpPr>
          <p:nvPr>
            <p:ph idx="1"/>
          </p:nvPr>
        </p:nvSpPr>
        <p:spPr/>
        <p:txBody>
          <a:bodyPr>
            <a:normAutofit/>
          </a:bodyPr>
          <a:lstStyle/>
          <a:p>
            <a:r>
              <a:rPr lang="en-US" dirty="0" smtClean="0"/>
              <a:t>Role of Canadian Law Societies</a:t>
            </a:r>
          </a:p>
          <a:p>
            <a:r>
              <a:rPr lang="en-US" dirty="0" smtClean="0"/>
              <a:t>Traditional CLE</a:t>
            </a:r>
          </a:p>
          <a:p>
            <a:pPr lvl="1"/>
            <a:r>
              <a:rPr lang="en-US" dirty="0" smtClean="0"/>
              <a:t>Embedded ethics education</a:t>
            </a:r>
          </a:p>
          <a:p>
            <a:pPr lvl="1"/>
            <a:r>
              <a:rPr lang="en-US" dirty="0" smtClean="0"/>
              <a:t>Ethics CLE programs</a:t>
            </a:r>
          </a:p>
          <a:p>
            <a:r>
              <a:rPr lang="en-US" dirty="0" smtClean="0"/>
              <a:t>Mandatory ethics education/assessment</a:t>
            </a:r>
          </a:p>
          <a:p>
            <a:pPr lvl="1"/>
            <a:r>
              <a:rPr lang="en-US" dirty="0" smtClean="0"/>
              <a:t>E.g. Nova Scotia and Saskatchewan</a:t>
            </a:r>
          </a:p>
          <a:p>
            <a:pPr marL="0" lvl="1">
              <a:buFont typeface="Arial" pitchFamily="34" charset="0"/>
              <a:buChar char="•"/>
            </a:pPr>
            <a:r>
              <a:rPr lang="en-US" dirty="0" smtClean="0"/>
              <a:t>Ethics and Practice Advice and Support </a:t>
            </a:r>
          </a:p>
          <a:p>
            <a:pPr marL="0" lvl="1">
              <a:buNone/>
            </a:pPr>
            <a:r>
              <a:rPr lang="en-US" sz="2000" dirty="0" smtClean="0">
                <a:solidFill>
                  <a:srgbClr val="FF0000"/>
                </a:solidFill>
              </a:rPr>
              <a:t>	- personal support through direct advice and materials in all 	areas supporting lawyer professionalism</a:t>
            </a:r>
            <a:endParaRPr lang="en-CA" sz="2000" dirty="0">
              <a:solidFill>
                <a:srgbClr val="FF0000"/>
              </a:solidFill>
            </a:endParaRPr>
          </a:p>
        </p:txBody>
      </p:sp>
    </p:spTree>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Etcetera</a:t>
            </a:r>
            <a:endParaRPr lang="en-CA" dirty="0"/>
          </a:p>
        </p:txBody>
      </p:sp>
      <p:sp>
        <p:nvSpPr>
          <p:cNvPr id="3" name="Content Placeholder 2"/>
          <p:cNvSpPr>
            <a:spLocks noGrp="1"/>
          </p:cNvSpPr>
          <p:nvPr>
            <p:ph idx="1"/>
          </p:nvPr>
        </p:nvSpPr>
        <p:spPr/>
        <p:txBody>
          <a:bodyPr>
            <a:normAutofit fontScale="77500" lnSpcReduction="20000"/>
          </a:bodyPr>
          <a:lstStyle/>
          <a:p>
            <a:r>
              <a:rPr lang="en-CA" dirty="0" smtClean="0">
                <a:hlinkClick r:id="rId2"/>
              </a:rPr>
              <a:t>Equity Ombudsperson</a:t>
            </a:r>
            <a:endParaRPr lang="en-CA" dirty="0" smtClean="0"/>
          </a:p>
          <a:p>
            <a:r>
              <a:rPr lang="en-CA" dirty="0" smtClean="0">
                <a:hlinkClick r:id="rId3"/>
              </a:rPr>
              <a:t>Fraud Alerts</a:t>
            </a:r>
            <a:endParaRPr lang="en-CA" dirty="0" smtClean="0"/>
          </a:p>
          <a:p>
            <a:r>
              <a:rPr lang="en-CA" dirty="0" smtClean="0">
                <a:hlinkClick r:id="rId4"/>
              </a:rPr>
              <a:t>Law Society online Learning Centre</a:t>
            </a:r>
            <a:endParaRPr lang="en-CA" dirty="0" smtClean="0"/>
          </a:p>
          <a:p>
            <a:r>
              <a:rPr lang="en-CA" dirty="0" smtClean="0">
                <a:hlinkClick r:id="rId5"/>
              </a:rPr>
              <a:t>Marketing</a:t>
            </a:r>
            <a:endParaRPr lang="en-CA" dirty="0" smtClean="0"/>
          </a:p>
          <a:p>
            <a:r>
              <a:rPr lang="en-CA" dirty="0" smtClean="0">
                <a:hlinkClick r:id="rId6"/>
              </a:rPr>
              <a:t>Model letters</a:t>
            </a:r>
            <a:endParaRPr lang="en-CA" dirty="0" smtClean="0"/>
          </a:p>
          <a:p>
            <a:r>
              <a:rPr lang="en-CA" dirty="0" smtClean="0">
                <a:hlinkClick r:id="rId7"/>
              </a:rPr>
              <a:t>Model policies</a:t>
            </a:r>
            <a:endParaRPr lang="en-CA" dirty="0" smtClean="0"/>
          </a:p>
          <a:p>
            <a:r>
              <a:rPr lang="en-CA" dirty="0" smtClean="0">
                <a:hlinkClick r:id="rId8"/>
              </a:rPr>
              <a:t>Practice Advisors</a:t>
            </a:r>
            <a:endParaRPr lang="en-CA" dirty="0" smtClean="0"/>
          </a:p>
          <a:p>
            <a:r>
              <a:rPr lang="en-CA" dirty="0" smtClean="0">
                <a:hlinkClick r:id="rId9"/>
              </a:rPr>
              <a:t>Retainer agreements</a:t>
            </a:r>
            <a:endParaRPr lang="en-CA" dirty="0" smtClean="0"/>
          </a:p>
          <a:p>
            <a:r>
              <a:rPr lang="en-CA" dirty="0" smtClean="0">
                <a:hlinkClick r:id="rId10"/>
              </a:rPr>
              <a:t>Technology</a:t>
            </a:r>
            <a:endParaRPr lang="en-CA" dirty="0" smtClean="0"/>
          </a:p>
          <a:p>
            <a:endParaRPr lang="en-CA" dirty="0" smtClean="0"/>
          </a:p>
          <a:p>
            <a:pPr>
              <a:buNone/>
            </a:pPr>
            <a:r>
              <a:rPr lang="en-CA" sz="2600" dirty="0" smtClean="0"/>
              <a:t>BC Source  - </a:t>
            </a:r>
            <a:r>
              <a:rPr lang="en-CA" sz="1800" u="sng" dirty="0" smtClean="0">
                <a:solidFill>
                  <a:srgbClr val="0070C0"/>
                </a:solidFill>
              </a:rPr>
              <a:t>https://www.lawsociety.bc.ca/page.cfm?cid=17&amp;t=Practice-Support-and-Resources</a:t>
            </a:r>
          </a:p>
          <a:p>
            <a:endParaRPr lang="en-CA" dirty="0"/>
          </a:p>
        </p:txBody>
      </p:sp>
    </p:spTree>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Canadian Resources</a:t>
            </a:r>
            <a:endParaRPr lang="en-CA" dirty="0"/>
          </a:p>
        </p:txBody>
      </p:sp>
      <p:sp>
        <p:nvSpPr>
          <p:cNvPr id="3" name="Content Placeholder 2"/>
          <p:cNvSpPr>
            <a:spLocks noGrp="1"/>
          </p:cNvSpPr>
          <p:nvPr>
            <p:ph idx="1"/>
          </p:nvPr>
        </p:nvSpPr>
        <p:spPr/>
        <p:txBody>
          <a:bodyPr>
            <a:normAutofit lnSpcReduction="10000"/>
          </a:bodyPr>
          <a:lstStyle/>
          <a:p>
            <a:r>
              <a:rPr lang="en-CA" sz="2000" dirty="0" smtClean="0">
                <a:hlinkClick r:id="rId2"/>
              </a:rPr>
              <a:t>BC - http://www.lawsociety.bc.ca/page.cfm?cid=17&amp;t=Practice-Support-and-Resources</a:t>
            </a:r>
            <a:endParaRPr lang="en-CA" sz="2000" dirty="0" smtClean="0"/>
          </a:p>
          <a:p>
            <a:r>
              <a:rPr lang="en-CA" sz="2000" dirty="0" smtClean="0">
                <a:hlinkClick r:id="rId3"/>
              </a:rPr>
              <a:t>Alberta - http://www.lawsociety.ab.ca/lawyers/practice_advisors/practice_ethics.aspx</a:t>
            </a:r>
            <a:endParaRPr lang="en-CA" sz="2000" dirty="0" smtClean="0"/>
          </a:p>
          <a:p>
            <a:r>
              <a:rPr lang="en-CA" sz="2000" dirty="0" smtClean="0"/>
              <a:t>Manitoba - http://www.lawsociety.mb.ca/member-resources/practice-management-advisory-services/?searchterm=practice advice</a:t>
            </a:r>
          </a:p>
          <a:p>
            <a:r>
              <a:rPr lang="en-CA" sz="2000" dirty="0" smtClean="0">
                <a:hlinkClick r:id="rId4"/>
              </a:rPr>
              <a:t>Ontario - http://www.practicepro.ca/</a:t>
            </a:r>
            <a:r>
              <a:rPr lang="en-CA" sz="2000" dirty="0" smtClean="0"/>
              <a:t>   and   </a:t>
            </a:r>
            <a:r>
              <a:rPr lang="en-CA" sz="2000" dirty="0" smtClean="0">
                <a:hlinkClick r:id="rId5"/>
              </a:rPr>
              <a:t>http://rc.lsuc.on.ca/jsp/home/practiceResourcesHome.jsp</a:t>
            </a:r>
            <a:endParaRPr lang="en-CA" sz="2000" dirty="0" smtClean="0"/>
          </a:p>
          <a:p>
            <a:r>
              <a:rPr lang="en-CA" sz="2000" dirty="0" smtClean="0">
                <a:hlinkClick r:id="rId6"/>
              </a:rPr>
              <a:t>Barreau du Quebec- http://www.barreau.qc.ca/en/avocats/deontologie/</a:t>
            </a:r>
            <a:r>
              <a:rPr lang="en-CA" sz="2000" dirty="0" smtClean="0"/>
              <a:t> </a:t>
            </a:r>
          </a:p>
          <a:p>
            <a:r>
              <a:rPr lang="en-CA" sz="2000" dirty="0" smtClean="0">
                <a:hlinkClick r:id="rId7"/>
              </a:rPr>
              <a:t>Nova Scotia - http://nsbs.org/for_lawyers/practice_standards_and_guidelines</a:t>
            </a:r>
            <a:r>
              <a:rPr lang="en-CA" sz="2000" dirty="0" smtClean="0"/>
              <a:t> and </a:t>
            </a:r>
            <a:r>
              <a:rPr lang="en-CA" sz="2000" dirty="0" smtClean="0">
                <a:hlinkClick r:id="rId8"/>
              </a:rPr>
              <a:t>http://www.lians.ca/#</a:t>
            </a:r>
            <a:r>
              <a:rPr lang="en-CA" sz="2000" dirty="0" smtClean="0"/>
              <a:t> ( Risk and Practice Management)</a:t>
            </a:r>
          </a:p>
          <a:p>
            <a:endParaRPr lang="en-CA" sz="1600" dirty="0"/>
          </a:p>
        </p:txBody>
      </p:sp>
    </p:spTree>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Text Placeholder 2"/>
          <p:cNvSpPr>
            <a:spLocks noGrp="1"/>
          </p:cNvSpPr>
          <p:nvPr>
            <p:ph type="body" idx="1"/>
          </p:nvPr>
        </p:nvSpPr>
        <p:spPr/>
        <p:txBody>
          <a:bodyPr/>
          <a:lstStyle/>
          <a:p>
            <a:endParaRPr lang="en-CA"/>
          </a:p>
        </p:txBody>
      </p:sp>
      <p:sp>
        <p:nvSpPr>
          <p:cNvPr id="5" name="Text Placeholder 4"/>
          <p:cNvSpPr>
            <a:spLocks noGrp="1"/>
          </p:cNvSpPr>
          <p:nvPr>
            <p:ph type="body" sz="quarter" idx="3"/>
          </p:nvPr>
        </p:nvSpPr>
        <p:spPr/>
        <p:txBody>
          <a:bodyPr/>
          <a:lstStyle/>
          <a:p>
            <a:endParaRPr lang="en-CA"/>
          </a:p>
        </p:txBody>
      </p:sp>
      <p:sp>
        <p:nvSpPr>
          <p:cNvPr id="6" name="Content Placeholder 5"/>
          <p:cNvSpPr>
            <a:spLocks noGrp="1"/>
          </p:cNvSpPr>
          <p:nvPr>
            <p:ph sz="quarter" idx="4"/>
          </p:nvPr>
        </p:nvSpPr>
        <p:spPr/>
        <p:txBody>
          <a:bodyPr>
            <a:normAutofit/>
          </a:bodyPr>
          <a:lstStyle/>
          <a:p>
            <a:pPr>
              <a:buNone/>
            </a:pPr>
            <a:endParaRPr lang="en-US" sz="3600" b="1" dirty="0" smtClean="0">
              <a:solidFill>
                <a:srgbClr val="FF0000"/>
              </a:solidFill>
            </a:endParaRPr>
          </a:p>
          <a:p>
            <a:pPr>
              <a:buNone/>
            </a:pPr>
            <a:r>
              <a:rPr lang="en-US" sz="3600" b="1" dirty="0" smtClean="0">
                <a:solidFill>
                  <a:srgbClr val="FF0000"/>
                </a:solidFill>
              </a:rPr>
              <a:t>	</a:t>
            </a:r>
          </a:p>
          <a:p>
            <a:pPr>
              <a:buNone/>
            </a:pPr>
            <a:r>
              <a:rPr lang="en-US" sz="3600" b="1" dirty="0" smtClean="0">
                <a:solidFill>
                  <a:srgbClr val="FF0000"/>
                </a:solidFill>
              </a:rPr>
              <a:t>It is important to get it right!!!</a:t>
            </a:r>
            <a:endParaRPr lang="en-CA" sz="3600" b="1" dirty="0">
              <a:solidFill>
                <a:srgbClr val="FF0000"/>
              </a:solidFill>
            </a:endParaRPr>
          </a:p>
        </p:txBody>
      </p:sp>
      <p:pic>
        <p:nvPicPr>
          <p:cNvPr id="7" name="Content Placeholder 3" descr="http://t2.gstatic.com/images?q=tbn:ANd9GcT_bIJ1iW3ezdAFgEapeqm_uX1Of123RbhdvL3HlcfecIF_WVEZOw">
            <a:hlinkClick r:id="rId2"/>
          </p:cNvPr>
          <p:cNvPicPr>
            <a:picLocks noGrp="1"/>
          </p:cNvPicPr>
          <p:nvPr>
            <p:ph sz="half" idx="2"/>
          </p:nvPr>
        </p:nvPicPr>
        <p:blipFill>
          <a:blip r:embed="rId3"/>
          <a:srcRect/>
          <a:stretch>
            <a:fillRect/>
          </a:stretch>
        </p:blipFill>
        <p:spPr bwMode="auto">
          <a:xfrm>
            <a:off x="1229519" y="3236119"/>
            <a:ext cx="2495550" cy="1828800"/>
          </a:xfrm>
          <a:prstGeom prst="rect">
            <a:avLst/>
          </a:prstGeom>
          <a:noFill/>
          <a:ln w="9525">
            <a:noFill/>
            <a:miter lim="800000"/>
            <a:headEnd/>
            <a:tailEnd/>
          </a:ln>
        </p:spPr>
      </p:pic>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pic>
        <p:nvPicPr>
          <p:cNvPr id="4" name="il_fi" descr="http://cdn.lawyerist.com/lawyerist/wp-content/uploads/2010/06/facebook1.jpg"/>
          <p:cNvPicPr>
            <a:picLocks noGrp="1"/>
          </p:cNvPicPr>
          <p:nvPr>
            <p:ph idx="1"/>
          </p:nvPr>
        </p:nvPicPr>
        <p:blipFill>
          <a:blip r:embed="rId2"/>
          <a:srcRect/>
          <a:stretch>
            <a:fillRect/>
          </a:stretch>
        </p:blipFill>
        <p:spPr bwMode="auto">
          <a:xfrm>
            <a:off x="2438400" y="2133600"/>
            <a:ext cx="3733800" cy="3276600"/>
          </a:xfrm>
          <a:prstGeom prst="rect">
            <a:avLst/>
          </a:prstGeom>
          <a:noFill/>
          <a:ln w="9525">
            <a:noFill/>
            <a:miter lim="800000"/>
            <a:headEnd/>
            <a:tailEnd/>
          </a:ln>
        </p:spPr>
      </p:pic>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Role of Canadian Law Societies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Public Interest Regulators</a:t>
            </a:r>
          </a:p>
          <a:p>
            <a:r>
              <a:rPr lang="en-US" dirty="0" smtClean="0"/>
              <a:t>Set standards – professionalism and competence</a:t>
            </a:r>
          </a:p>
          <a:p>
            <a:r>
              <a:rPr lang="en-US" dirty="0" smtClean="0"/>
              <a:t>Admission</a:t>
            </a:r>
          </a:p>
          <a:p>
            <a:r>
              <a:rPr lang="en-US" dirty="0" smtClean="0"/>
              <a:t>Discipline</a:t>
            </a:r>
          </a:p>
          <a:p>
            <a:r>
              <a:rPr lang="en-US" dirty="0" smtClean="0"/>
              <a:t>Financial oversight – trust accounts and insurance</a:t>
            </a:r>
          </a:p>
          <a:p>
            <a:r>
              <a:rPr lang="en-US" dirty="0" smtClean="0"/>
              <a:t>Enhancing competence – CLE, Practice Advice, Lawyers’ Assistance </a:t>
            </a:r>
          </a:p>
          <a:p>
            <a:endParaRPr lang="en-US" dirty="0" smtClean="0"/>
          </a:p>
          <a:p>
            <a:endParaRPr lang="en-US" dirty="0"/>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CLE in Canada</a:t>
            </a:r>
            <a:endParaRPr lang="en-CA" dirty="0"/>
          </a:p>
        </p:txBody>
      </p:sp>
      <p:sp>
        <p:nvSpPr>
          <p:cNvPr id="3" name="Content Placeholder 2"/>
          <p:cNvSpPr>
            <a:spLocks noGrp="1"/>
          </p:cNvSpPr>
          <p:nvPr>
            <p:ph idx="1"/>
          </p:nvPr>
        </p:nvSpPr>
        <p:spPr/>
        <p:txBody>
          <a:bodyPr/>
          <a:lstStyle/>
          <a:p>
            <a:r>
              <a:rPr lang="en-US" dirty="0" smtClean="0"/>
              <a:t>Offered by:</a:t>
            </a:r>
          </a:p>
          <a:p>
            <a:pPr lvl="1"/>
            <a:r>
              <a:rPr lang="en-US" dirty="0" smtClean="0"/>
              <a:t>Law Societies</a:t>
            </a:r>
          </a:p>
          <a:p>
            <a:pPr lvl="1"/>
            <a:r>
              <a:rPr lang="en-US" dirty="0" smtClean="0"/>
              <a:t>Bar owned CLE providers – BCCLE, LESA</a:t>
            </a:r>
          </a:p>
          <a:p>
            <a:pPr lvl="1"/>
            <a:r>
              <a:rPr lang="en-US" dirty="0" smtClean="0"/>
              <a:t>Canadian Bar Association</a:t>
            </a:r>
          </a:p>
          <a:p>
            <a:pPr lvl="1"/>
            <a:r>
              <a:rPr lang="en-US" dirty="0" smtClean="0"/>
              <a:t>Faculties of law</a:t>
            </a:r>
          </a:p>
          <a:p>
            <a:pPr lvl="1"/>
            <a:r>
              <a:rPr lang="en-US" dirty="0" smtClean="0"/>
              <a:t>Private for profit providers</a:t>
            </a:r>
            <a:endParaRPr lang="en-CA" dirty="0" smtClean="0"/>
          </a:p>
          <a:p>
            <a:pPr marL="0" lvl="1">
              <a:buFont typeface="Arial" pitchFamily="34" charset="0"/>
              <a:buChar char="•"/>
            </a:pPr>
            <a:r>
              <a:rPr lang="en-US" dirty="0" smtClean="0"/>
              <a:t>Mandatory CLE is new – 2-3 years</a:t>
            </a:r>
          </a:p>
          <a:p>
            <a:pPr lvl="1">
              <a:buNone/>
            </a:pPr>
            <a:endParaRPr lang="en-US" dirty="0" smtClean="0"/>
          </a:p>
        </p:txBody>
      </p:sp>
    </p:spTree>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6781800" cy="1162050"/>
          </a:xfrm>
        </p:spPr>
        <p:txBody>
          <a:bodyPr/>
          <a:lstStyle/>
          <a:p>
            <a:r>
              <a:rPr lang="en-US" dirty="0" smtClean="0"/>
              <a:t>Ethics as Part</a:t>
            </a:r>
            <a:br>
              <a:rPr lang="en-US" dirty="0" smtClean="0"/>
            </a:br>
            <a:r>
              <a:rPr lang="en-US" dirty="0" smtClean="0"/>
              <a:t> of CLE                             Ethics is Embedded </a:t>
            </a:r>
            <a:endParaRPr lang="en-CA" dirty="0"/>
          </a:p>
        </p:txBody>
      </p:sp>
      <p:sp>
        <p:nvSpPr>
          <p:cNvPr id="3" name="Content Placeholder 2"/>
          <p:cNvSpPr>
            <a:spLocks noGrp="1"/>
          </p:cNvSpPr>
          <p:nvPr>
            <p:ph idx="1"/>
          </p:nvPr>
        </p:nvSpPr>
        <p:spPr>
          <a:xfrm>
            <a:off x="3575050" y="1447800"/>
            <a:ext cx="5111750" cy="4678363"/>
          </a:xfrm>
        </p:spPr>
        <p:txBody>
          <a:bodyPr>
            <a:normAutofit fontScale="40000" lnSpcReduction="20000"/>
          </a:bodyPr>
          <a:lstStyle/>
          <a:p>
            <a:endParaRPr lang="en-CA" dirty="0" smtClean="0"/>
          </a:p>
          <a:p>
            <a:r>
              <a:rPr lang="en-CA" dirty="0" smtClean="0"/>
              <a:t>[Webinars]</a:t>
            </a:r>
            <a:r>
              <a:rPr lang="en-CA" b="1" dirty="0" smtClean="0">
                <a:hlinkClick r:id="rId2"/>
              </a:rPr>
              <a:t>Ethics</a:t>
            </a:r>
            <a:endParaRPr lang="en-CA" dirty="0" smtClean="0"/>
          </a:p>
          <a:p>
            <a:r>
              <a:rPr lang="en-CA" dirty="0" smtClean="0"/>
              <a:t>Date: Friday, May 01, 2009</a:t>
            </a:r>
          </a:p>
          <a:p>
            <a:r>
              <a:rPr lang="en-CA" dirty="0" smtClean="0"/>
              <a:t>Length: 33 minutes</a:t>
            </a:r>
          </a:p>
          <a:p>
            <a:r>
              <a:rPr lang="en-CA" dirty="0" smtClean="0"/>
              <a:t>From the course: </a:t>
            </a:r>
            <a:r>
              <a:rPr lang="en-CA" dirty="0" smtClean="0">
                <a:hlinkClick r:id="rId3"/>
              </a:rPr>
              <a:t>Elder Law 2009</a:t>
            </a:r>
            <a:endParaRPr lang="en-CA" dirty="0" smtClean="0"/>
          </a:p>
          <a:p>
            <a:r>
              <a:rPr lang="en-CA" dirty="0" smtClean="0"/>
              <a:t>No Practice Areas</a:t>
            </a:r>
          </a:p>
          <a:p>
            <a:r>
              <a:rPr lang="en-CA" b="1" dirty="0" smtClean="0"/>
              <a:t>“</a:t>
            </a:r>
            <a:r>
              <a:rPr lang="en-CA" dirty="0" smtClean="0"/>
              <a:t>…</a:t>
            </a:r>
            <a:r>
              <a:rPr lang="en-CA" b="1" dirty="0" smtClean="0"/>
              <a:t>Ethics</a:t>
            </a:r>
            <a:r>
              <a:rPr lang="en-CA" dirty="0" smtClean="0"/>
              <a:t>…</a:t>
            </a:r>
            <a:r>
              <a:rPr lang="en-CA" b="1" dirty="0" smtClean="0"/>
              <a:t>”</a:t>
            </a:r>
            <a:endParaRPr lang="en-CA" dirty="0" smtClean="0"/>
          </a:p>
          <a:p>
            <a:r>
              <a:rPr lang="en-CA" dirty="0" smtClean="0"/>
              <a:t>2.</a:t>
            </a:r>
          </a:p>
          <a:p>
            <a:r>
              <a:rPr lang="en-CA" dirty="0" smtClean="0"/>
              <a:t>[Webinars]</a:t>
            </a:r>
            <a:r>
              <a:rPr lang="en-CA" b="1" dirty="0" smtClean="0">
                <a:hlinkClick r:id="rId4"/>
              </a:rPr>
              <a:t>Ethics</a:t>
            </a:r>
            <a:endParaRPr lang="en-CA" dirty="0" smtClean="0"/>
          </a:p>
          <a:p>
            <a:r>
              <a:rPr lang="en-CA" dirty="0" smtClean="0"/>
              <a:t>Date: Thursday, Apr 28, 2011</a:t>
            </a:r>
          </a:p>
          <a:p>
            <a:r>
              <a:rPr lang="en-CA" dirty="0" smtClean="0"/>
              <a:t>Length: 66 minutes</a:t>
            </a:r>
          </a:p>
          <a:p>
            <a:r>
              <a:rPr lang="en-CA" dirty="0" smtClean="0"/>
              <a:t>From the course: </a:t>
            </a:r>
            <a:r>
              <a:rPr lang="en-CA" dirty="0" smtClean="0">
                <a:hlinkClick r:id="rId5"/>
              </a:rPr>
              <a:t>Strata Property Update 2011</a:t>
            </a:r>
            <a:endParaRPr lang="en-CA" dirty="0" smtClean="0"/>
          </a:p>
          <a:p>
            <a:r>
              <a:rPr lang="en-CA" dirty="0" smtClean="0"/>
              <a:t>No Practice Areas</a:t>
            </a:r>
          </a:p>
          <a:p>
            <a:r>
              <a:rPr lang="en-CA" b="1" dirty="0" smtClean="0"/>
              <a:t>“</a:t>
            </a:r>
            <a:r>
              <a:rPr lang="en-CA" dirty="0" smtClean="0"/>
              <a:t>…</a:t>
            </a:r>
            <a:r>
              <a:rPr lang="en-CA" b="1" dirty="0" smtClean="0"/>
              <a:t>Ethics</a:t>
            </a:r>
            <a:r>
              <a:rPr lang="en-CA" dirty="0" smtClean="0"/>
              <a:t>…</a:t>
            </a:r>
            <a:r>
              <a:rPr lang="en-CA" b="1" dirty="0" smtClean="0"/>
              <a:t>”</a:t>
            </a:r>
            <a:endParaRPr lang="en-CA" dirty="0" smtClean="0"/>
          </a:p>
          <a:p>
            <a:r>
              <a:rPr lang="en-CA" dirty="0" smtClean="0"/>
              <a:t>3.</a:t>
            </a:r>
          </a:p>
          <a:p>
            <a:r>
              <a:rPr lang="en-CA" dirty="0" smtClean="0"/>
              <a:t>[Webinars]</a:t>
            </a:r>
            <a:r>
              <a:rPr lang="en-CA" b="1" dirty="0" smtClean="0">
                <a:hlinkClick r:id="rId6"/>
              </a:rPr>
              <a:t>Ethics</a:t>
            </a:r>
            <a:endParaRPr lang="en-CA" dirty="0" smtClean="0"/>
          </a:p>
          <a:p>
            <a:r>
              <a:rPr lang="en-CA" dirty="0" smtClean="0"/>
              <a:t>Date: Friday, Mar 30, 2007</a:t>
            </a:r>
          </a:p>
          <a:p>
            <a:r>
              <a:rPr lang="en-CA" dirty="0" smtClean="0"/>
              <a:t>Length: 37 minutes</a:t>
            </a:r>
          </a:p>
          <a:p>
            <a:r>
              <a:rPr lang="en-CA" dirty="0" smtClean="0"/>
              <a:t>From the course: </a:t>
            </a:r>
            <a:r>
              <a:rPr lang="en-CA" dirty="0" smtClean="0">
                <a:hlinkClick r:id="rId7"/>
              </a:rPr>
              <a:t>Family Law Basics for Legal Support Staff</a:t>
            </a:r>
            <a:endParaRPr lang="en-CA" dirty="0" smtClean="0"/>
          </a:p>
          <a:p>
            <a:r>
              <a:rPr lang="en-CA" dirty="0" smtClean="0"/>
              <a:t>Family Law</a:t>
            </a:r>
          </a:p>
          <a:p>
            <a:r>
              <a:rPr lang="en-CA" b="1" dirty="0" smtClean="0"/>
              <a:t>“</a:t>
            </a:r>
            <a:r>
              <a:rPr lang="en-CA" dirty="0" smtClean="0"/>
              <a:t>…</a:t>
            </a:r>
            <a:r>
              <a:rPr lang="en-CA" b="1" dirty="0" smtClean="0"/>
              <a:t>Ethics</a:t>
            </a:r>
            <a:r>
              <a:rPr lang="en-CA" dirty="0" smtClean="0"/>
              <a:t>…</a:t>
            </a:r>
            <a:r>
              <a:rPr lang="en-CA" b="1" dirty="0" smtClean="0"/>
              <a:t>”</a:t>
            </a:r>
            <a:endParaRPr lang="en-CA" dirty="0" smtClean="0"/>
          </a:p>
          <a:p>
            <a:endParaRPr lang="en-CA" dirty="0"/>
          </a:p>
        </p:txBody>
      </p:sp>
      <p:sp>
        <p:nvSpPr>
          <p:cNvPr id="4" name="Text Placeholder 3"/>
          <p:cNvSpPr>
            <a:spLocks noGrp="1"/>
          </p:cNvSpPr>
          <p:nvPr>
            <p:ph type="body" sz="half" idx="2"/>
          </p:nvPr>
        </p:nvSpPr>
        <p:spPr/>
        <p:txBody>
          <a:bodyPr>
            <a:normAutofit/>
          </a:bodyPr>
          <a:lstStyle/>
          <a:p>
            <a:r>
              <a:rPr lang="en-US" sz="1800" dirty="0" smtClean="0"/>
              <a:t>CLE offered by not for profit provider</a:t>
            </a:r>
          </a:p>
          <a:p>
            <a:endParaRPr lang="en-US" sz="1800" dirty="0" smtClean="0"/>
          </a:p>
          <a:p>
            <a:endParaRPr lang="en-US" sz="1800" dirty="0" smtClean="0"/>
          </a:p>
          <a:p>
            <a:r>
              <a:rPr lang="en-US" sz="1800" dirty="0" smtClean="0"/>
              <a:t>932 programs have an ethics component </a:t>
            </a:r>
          </a:p>
          <a:p>
            <a:endParaRPr lang="en-US" sz="1800" dirty="0" smtClean="0"/>
          </a:p>
          <a:p>
            <a:r>
              <a:rPr lang="en-US" sz="1800" dirty="0" smtClean="0"/>
              <a:t>Search ‘ethics’ at</a:t>
            </a:r>
          </a:p>
          <a:p>
            <a:r>
              <a:rPr lang="en-CA" sz="1800" u="sng" dirty="0" smtClean="0">
                <a:solidFill>
                  <a:schemeClr val="accent1"/>
                </a:solidFill>
              </a:rPr>
              <a:t>http://cle.bc.ca/</a:t>
            </a:r>
            <a:endParaRPr lang="en-CA" sz="1800" u="sng" dirty="0">
              <a:solidFill>
                <a:schemeClr val="accent1"/>
              </a:solidFill>
            </a:endParaRPr>
          </a:p>
        </p:txBody>
      </p:sp>
    </p:spTree>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Ethics Courses</a:t>
            </a:r>
            <a:endParaRPr lang="en-CA" dirty="0"/>
          </a:p>
        </p:txBody>
      </p:sp>
      <p:sp>
        <p:nvSpPr>
          <p:cNvPr id="3" name="Content Placeholder 2"/>
          <p:cNvSpPr>
            <a:spLocks noGrp="1"/>
          </p:cNvSpPr>
          <p:nvPr>
            <p:ph idx="1"/>
          </p:nvPr>
        </p:nvSpPr>
        <p:spPr/>
        <p:txBody>
          <a:bodyPr/>
          <a:lstStyle/>
          <a:p>
            <a:pPr indent="0" algn="just">
              <a:buNone/>
            </a:pPr>
            <a:endParaRPr lang="en-US" sz="3600" b="1" dirty="0" smtClean="0">
              <a:solidFill>
                <a:srgbClr val="FF0000"/>
              </a:solidFill>
            </a:endParaRPr>
          </a:p>
          <a:p>
            <a:pPr indent="0" algn="just">
              <a:buNone/>
            </a:pPr>
            <a:r>
              <a:rPr lang="en-US" sz="3600" b="1" smtClean="0">
                <a:solidFill>
                  <a:srgbClr val="FF0000"/>
                </a:solidFill>
              </a:rPr>
              <a:t>A </a:t>
            </a:r>
            <a:r>
              <a:rPr lang="en-US" sz="3600" b="1" dirty="0" smtClean="0">
                <a:solidFill>
                  <a:srgbClr val="FF0000"/>
                </a:solidFill>
              </a:rPr>
              <a:t>recent web search disclosed that there are almost 600 on-line courses available from Canadian providers addressing legal ethics, professionalism and risk and practice management</a:t>
            </a:r>
            <a:r>
              <a:rPr lang="en-US" dirty="0" smtClean="0"/>
              <a:t>.</a:t>
            </a:r>
            <a:endParaRPr lang="en-CA" dirty="0"/>
          </a:p>
        </p:txBody>
      </p:sp>
    </p:spTree>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Ethics Courses</a:t>
            </a:r>
            <a:endParaRPr lang="en-CA" dirty="0"/>
          </a:p>
        </p:txBody>
      </p:sp>
      <p:sp>
        <p:nvSpPr>
          <p:cNvPr id="3" name="Content Placeholder 2"/>
          <p:cNvSpPr>
            <a:spLocks noGrp="1"/>
          </p:cNvSpPr>
          <p:nvPr>
            <p:ph idx="1"/>
          </p:nvPr>
        </p:nvSpPr>
        <p:spPr>
          <a:xfrm>
            <a:off x="457200" y="1600200"/>
            <a:ext cx="8229600" cy="4800600"/>
          </a:xfrm>
        </p:spPr>
        <p:txBody>
          <a:bodyPr>
            <a:normAutofit fontScale="70000" lnSpcReduction="20000"/>
          </a:bodyPr>
          <a:lstStyle/>
          <a:p>
            <a:pPr>
              <a:buNone/>
            </a:pPr>
            <a:endParaRPr lang="en-CA" dirty="0" smtClean="0">
              <a:hlinkClick r:id="rId2"/>
            </a:endParaRPr>
          </a:p>
          <a:p>
            <a:r>
              <a:rPr lang="en-CA" dirty="0" smtClean="0">
                <a:hlinkClick r:id="rId2"/>
              </a:rPr>
              <a:t>The Application of Ethics in a Real Estate Practice</a:t>
            </a:r>
            <a:endParaRPr lang="en-CA" dirty="0" smtClean="0"/>
          </a:p>
          <a:p>
            <a:pPr>
              <a:buNone/>
            </a:pPr>
            <a:r>
              <a:rPr lang="en-CA" dirty="0" smtClean="0"/>
              <a:t>Price  $0.00   Visits: 557</a:t>
            </a:r>
          </a:p>
          <a:p>
            <a:pPr>
              <a:buNone/>
            </a:pPr>
            <a:r>
              <a:rPr lang="en-CA" dirty="0" smtClean="0"/>
              <a:t> </a:t>
            </a:r>
          </a:p>
          <a:p>
            <a:r>
              <a:rPr lang="en-CA" dirty="0" smtClean="0">
                <a:hlinkClick r:id="rId3"/>
              </a:rPr>
              <a:t>Law Office Ethics and the Role of the Legal Assistant</a:t>
            </a:r>
            <a:endParaRPr lang="en-CA" dirty="0" smtClean="0"/>
          </a:p>
          <a:p>
            <a:pPr>
              <a:buNone/>
            </a:pPr>
            <a:r>
              <a:rPr lang="en-CA" dirty="0" smtClean="0"/>
              <a:t>Price  $0.00  Visits: 761</a:t>
            </a:r>
          </a:p>
          <a:p>
            <a:endParaRPr lang="en-CA" dirty="0" smtClean="0"/>
          </a:p>
          <a:p>
            <a:r>
              <a:rPr lang="en-CA" dirty="0" smtClean="0">
                <a:hlinkClick r:id="rId4"/>
              </a:rPr>
              <a:t>Self-Representation &amp; Lawyers Ethics</a:t>
            </a:r>
            <a:endParaRPr lang="en-CA" dirty="0" smtClean="0"/>
          </a:p>
          <a:p>
            <a:pPr>
              <a:buNone/>
            </a:pPr>
            <a:r>
              <a:rPr lang="en-CA" dirty="0" smtClean="0"/>
              <a:t>Price  $0.00 Visits: 1320</a:t>
            </a:r>
          </a:p>
          <a:p>
            <a:pPr>
              <a:buNone/>
            </a:pPr>
            <a:endParaRPr lang="en-CA" dirty="0" smtClean="0"/>
          </a:p>
          <a:p>
            <a:r>
              <a:rPr lang="en-CA" dirty="0" smtClean="0">
                <a:hlinkClick r:id="rId5"/>
              </a:rPr>
              <a:t>An Ethics Primer for Criminal Lawyers (2010)</a:t>
            </a:r>
            <a:endParaRPr lang="en-CA" dirty="0" smtClean="0"/>
          </a:p>
          <a:p>
            <a:pPr>
              <a:buNone/>
            </a:pPr>
            <a:r>
              <a:rPr lang="en-CA" dirty="0" smtClean="0"/>
              <a:t>Price  $0.00 Visits: 508</a:t>
            </a:r>
          </a:p>
          <a:p>
            <a:pPr>
              <a:buNone/>
            </a:pPr>
            <a:endParaRPr lang="en-CA" dirty="0" smtClean="0"/>
          </a:p>
          <a:p>
            <a:pPr>
              <a:buNone/>
            </a:pPr>
            <a:r>
              <a:rPr lang="en-CA" sz="2200" u="sng" dirty="0" smtClean="0">
                <a:solidFill>
                  <a:schemeClr val="accent1"/>
                </a:solidFill>
              </a:rPr>
              <a:t>https://www.lesaonline.org/comersus8f/store/comersus_advancedSearchExec.asp</a:t>
            </a:r>
          </a:p>
          <a:p>
            <a:endParaRPr lang="en-CA" dirty="0"/>
          </a:p>
        </p:txBody>
      </p:sp>
    </p:spTree>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 Example – Real Estate</a:t>
            </a:r>
            <a:endParaRPr lang="en-CA" dirty="0"/>
          </a:p>
        </p:txBody>
      </p:sp>
      <p:sp>
        <p:nvSpPr>
          <p:cNvPr id="3" name="Content Placeholder 2"/>
          <p:cNvSpPr>
            <a:spLocks noGrp="1"/>
          </p:cNvSpPr>
          <p:nvPr>
            <p:ph idx="1"/>
          </p:nvPr>
        </p:nvSpPr>
        <p:spPr/>
        <p:txBody>
          <a:bodyPr>
            <a:normAutofit fontScale="25000" lnSpcReduction="20000"/>
          </a:bodyPr>
          <a:lstStyle/>
          <a:p>
            <a:r>
              <a:rPr lang="en-CA" sz="4900" dirty="0" smtClean="0"/>
              <a:t> </a:t>
            </a:r>
            <a:r>
              <a:rPr lang="en-CA" sz="11200" b="1" dirty="0" smtClean="0"/>
              <a:t>*Ethical Red Flags for Real Estate Lawyers </a:t>
            </a:r>
          </a:p>
          <a:p>
            <a:pPr>
              <a:buNone/>
            </a:pPr>
            <a:endParaRPr lang="en-CA" sz="4900" dirty="0" smtClean="0"/>
          </a:p>
          <a:p>
            <a:pPr>
              <a:buNone/>
            </a:pPr>
            <a:r>
              <a:rPr lang="en-CA" sz="6400" b="1" i="1" dirty="0" smtClean="0"/>
              <a:t>Webcast Schedule of Events </a:t>
            </a:r>
            <a:endParaRPr lang="en-CA" sz="6400" dirty="0" smtClean="0"/>
          </a:p>
          <a:p>
            <a:pPr>
              <a:buNone/>
            </a:pPr>
            <a:r>
              <a:rPr lang="en-CA" sz="8000" dirty="0" smtClean="0"/>
              <a:t>12:00 p.m. - 12:05 p.m. </a:t>
            </a:r>
            <a:r>
              <a:rPr lang="en-CA" sz="8000" b="1" dirty="0" smtClean="0"/>
              <a:t>Introduction of Program from Moderator </a:t>
            </a:r>
            <a:endParaRPr lang="en-CA" sz="8000" dirty="0" smtClean="0"/>
          </a:p>
          <a:p>
            <a:pPr>
              <a:buNone/>
            </a:pPr>
            <a:r>
              <a:rPr lang="en-CA" sz="8000" dirty="0" smtClean="0"/>
              <a:t>Lisa Weinstein </a:t>
            </a:r>
          </a:p>
          <a:p>
            <a:pPr>
              <a:buNone/>
            </a:pPr>
            <a:r>
              <a:rPr lang="en-CA" sz="8000" dirty="0" smtClean="0"/>
              <a:t> </a:t>
            </a:r>
          </a:p>
          <a:p>
            <a:pPr>
              <a:buNone/>
            </a:pPr>
            <a:r>
              <a:rPr lang="en-CA" sz="8000" dirty="0" smtClean="0"/>
              <a:t>12:05 p.m. - 12:20 p.m. </a:t>
            </a:r>
            <a:r>
              <a:rPr lang="en-CA" sz="8000" b="1" dirty="0" smtClean="0"/>
              <a:t>Doing Business with Clients </a:t>
            </a:r>
            <a:endParaRPr lang="en-CA" sz="8000" dirty="0" smtClean="0"/>
          </a:p>
          <a:p>
            <a:pPr>
              <a:buNone/>
            </a:pPr>
            <a:r>
              <a:rPr lang="en-CA" sz="8000" dirty="0" smtClean="0"/>
              <a:t>The Honourable Paul </a:t>
            </a:r>
            <a:r>
              <a:rPr lang="en-CA" sz="8000" dirty="0" err="1" smtClean="0"/>
              <a:t>Perell</a:t>
            </a:r>
            <a:r>
              <a:rPr lang="en-CA" sz="8000" dirty="0" smtClean="0"/>
              <a:t>, LSM </a:t>
            </a:r>
          </a:p>
          <a:p>
            <a:pPr>
              <a:buNone/>
            </a:pPr>
            <a:r>
              <a:rPr lang="en-CA" sz="8000" i="1" dirty="0" smtClean="0"/>
              <a:t>Superior Court of Justice </a:t>
            </a:r>
            <a:endParaRPr lang="en-CA" sz="8000" dirty="0" smtClean="0"/>
          </a:p>
          <a:p>
            <a:pPr>
              <a:buNone/>
            </a:pPr>
            <a:r>
              <a:rPr lang="en-CA" sz="8000" dirty="0" smtClean="0"/>
              <a:t> </a:t>
            </a:r>
          </a:p>
          <a:p>
            <a:pPr>
              <a:buNone/>
            </a:pPr>
            <a:r>
              <a:rPr lang="en-CA" sz="8000" dirty="0" smtClean="0"/>
              <a:t>12:20 p.m. - 12:35 p.m. </a:t>
            </a:r>
            <a:r>
              <a:rPr lang="en-CA" sz="8000" b="1" dirty="0" smtClean="0"/>
              <a:t>Conflicts of Interest When Acting for Corporate Clients </a:t>
            </a:r>
            <a:endParaRPr lang="en-CA" sz="8000" dirty="0" smtClean="0"/>
          </a:p>
          <a:p>
            <a:pPr>
              <a:buNone/>
            </a:pPr>
            <a:r>
              <a:rPr lang="en-CA" sz="8000" dirty="0" smtClean="0"/>
              <a:t> </a:t>
            </a:r>
          </a:p>
          <a:p>
            <a:pPr>
              <a:buNone/>
            </a:pPr>
            <a:r>
              <a:rPr lang="en-CA" sz="8000" dirty="0" smtClean="0"/>
              <a:t>12:35 p.m. - 12:50 p.m. </a:t>
            </a:r>
            <a:r>
              <a:rPr lang="en-CA" sz="8000" b="1" dirty="0" smtClean="0"/>
              <a:t>Transactions Designed to Protect Assets </a:t>
            </a:r>
            <a:endParaRPr lang="en-CA" sz="8000" dirty="0" smtClean="0"/>
          </a:p>
          <a:p>
            <a:pPr>
              <a:buNone/>
            </a:pPr>
            <a:r>
              <a:rPr lang="en-CA" sz="8000" dirty="0" smtClean="0"/>
              <a:t> </a:t>
            </a:r>
          </a:p>
          <a:p>
            <a:endParaRPr lang="en-CA" dirty="0"/>
          </a:p>
        </p:txBody>
      </p:sp>
    </p:spTree>
  </p:cSld>
  <p:clrMapOvr>
    <a:masterClrMapping/>
  </p:clrMapOvr>
  <p:transition>
    <p:fad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rial">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2254</TotalTime>
  <Words>721</Words>
  <Application>Microsoft Office PowerPoint</Application>
  <PresentationFormat>On-screen Show (4:3)</PresentationFormat>
  <Paragraphs>169</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Enhancing Lawyer Professionalism</vt:lpstr>
      <vt:lpstr>Issues</vt:lpstr>
      <vt:lpstr>PowerPoint Presentation</vt:lpstr>
      <vt:lpstr>The Role of Canadian Law Societies</vt:lpstr>
      <vt:lpstr>CLE in Canada</vt:lpstr>
      <vt:lpstr>Ethics as Part  of CLE                             Ethics is Embedded </vt:lpstr>
      <vt:lpstr>Ethics Courses</vt:lpstr>
      <vt:lpstr>Ethics Courses</vt:lpstr>
      <vt:lpstr>An Example – Real Estate</vt:lpstr>
      <vt:lpstr>PowerPoint Presentation</vt:lpstr>
      <vt:lpstr>PowerPoint Presentation</vt:lpstr>
      <vt:lpstr>Enhancing Ethical Competence</vt:lpstr>
      <vt:lpstr>Ethics Assessment</vt:lpstr>
      <vt:lpstr>Code of Conduct Training</vt:lpstr>
      <vt:lpstr>Ethics and Practice Support</vt:lpstr>
      <vt:lpstr>Ethics and Practice Support</vt:lpstr>
      <vt:lpstr>PowerPoint Presentation</vt:lpstr>
      <vt:lpstr>Confidentiality / privacy / conflict of interest </vt:lpstr>
      <vt:lpstr>Discipline Advisories  </vt:lpstr>
      <vt:lpstr>Etcetera</vt:lpstr>
      <vt:lpstr>Canadian Resources</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Lisa Neily</dc:creator>
  <cp:lastModifiedBy>Sony Customer</cp:lastModifiedBy>
  <cp:revision>22</cp:revision>
  <dcterms:created xsi:type="dcterms:W3CDTF">2012-01-06T19:30:47Z</dcterms:created>
  <dcterms:modified xsi:type="dcterms:W3CDTF">2012-07-11T13:28:34Z</dcterms:modified>
</cp:coreProperties>
</file>