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97" r:id="rId2"/>
    <p:sldId id="298" r:id="rId3"/>
    <p:sldId id="305" r:id="rId4"/>
    <p:sldId id="301" r:id="rId5"/>
    <p:sldId id="302" r:id="rId6"/>
    <p:sldId id="299" r:id="rId7"/>
    <p:sldId id="300" r:id="rId8"/>
    <p:sldId id="303" r:id="rId9"/>
    <p:sldId id="262" r:id="rId10"/>
    <p:sldId id="263" r:id="rId11"/>
    <p:sldId id="304" r:id="rId12"/>
    <p:sldId id="264"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9" d="100"/>
          <a:sy n="69" d="100"/>
        </p:scale>
        <p:origin x="-5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17C735-A86E-C34A-96EA-0859DCE46213}" type="datetimeFigureOut">
              <a:rPr lang="en-US" smtClean="0"/>
              <a:t>7/9/2014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62CD8C-5B92-0847-8075-902319370F37}" type="slidenum">
              <a:rPr lang="en-US" smtClean="0"/>
              <a:t>‹#›</a:t>
            </a:fld>
            <a:endParaRPr lang="en-US"/>
          </a:p>
        </p:txBody>
      </p:sp>
    </p:spTree>
    <p:extLst>
      <p:ext uri="{BB962C8B-B14F-4D97-AF65-F5344CB8AC3E}">
        <p14:creationId xmlns:p14="http://schemas.microsoft.com/office/powerpoint/2010/main" val="38111369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D624F7-196A-9542-8558-552423312D59}" type="datetimeFigureOut">
              <a:rPr lang="en-US" smtClean="0"/>
              <a:t>7/9/2014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624F7-196A-9542-8558-552423312D59}" type="datetimeFigureOut">
              <a:rPr lang="en-US" smtClean="0"/>
              <a:t>7/9/2014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624F7-196A-9542-8558-552423312D59}" type="datetimeFigureOut">
              <a:rPr lang="en-US" smtClean="0"/>
              <a:t>7/9/2014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D624F7-196A-9542-8558-552423312D59}" type="datetimeFigureOut">
              <a:rPr lang="en-US" smtClean="0"/>
              <a:t>7/9/2014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D624F7-196A-9542-8558-552423312D59}" type="datetimeFigureOut">
              <a:rPr lang="en-US" smtClean="0"/>
              <a:t>7/9/2014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D624F7-196A-9542-8558-552423312D59}" type="datetimeFigureOut">
              <a:rPr lang="en-US" smtClean="0"/>
              <a:t>7/9/2014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D624F7-196A-9542-8558-552423312D59}" type="datetimeFigureOut">
              <a:rPr lang="en-US" smtClean="0"/>
              <a:t>7/9/2014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D624F7-196A-9542-8558-552423312D59}" type="datetimeFigureOut">
              <a:rPr lang="en-US" smtClean="0"/>
              <a:t>7/9/2014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D624F7-196A-9542-8558-552423312D59}" type="datetimeFigureOut">
              <a:rPr lang="en-US" smtClean="0"/>
              <a:t>7/9/2014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624F7-196A-9542-8558-552423312D59}" type="datetimeFigureOut">
              <a:rPr lang="en-US" smtClean="0"/>
              <a:t>7/9/2014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D624F7-196A-9542-8558-552423312D59}" type="datetimeFigureOut">
              <a:rPr lang="en-US" smtClean="0"/>
              <a:t>7/9/2014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1EAA37A-5C50-154B-A55A-97120738F7FF}"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D624F7-196A-9542-8558-552423312D59}" type="datetimeFigureOut">
              <a:rPr lang="en-US" smtClean="0"/>
              <a:t>7/9/2014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EAA37A-5C50-154B-A55A-97120738F7FF}"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Professional Role, Identity, </a:t>
            </a:r>
            <a:br>
              <a:rPr lang="en-US" dirty="0" smtClean="0"/>
            </a:br>
            <a:r>
              <a:rPr lang="en-US" dirty="0" smtClean="0"/>
              <a:t>&amp; </a:t>
            </a:r>
            <a:br>
              <a:rPr lang="en-US" dirty="0" smtClean="0"/>
            </a:br>
            <a:r>
              <a:rPr lang="en-US" dirty="0" smtClean="0"/>
              <a:t>Rule of Law</a:t>
            </a:r>
            <a:endParaRPr lang="en-US" dirty="0"/>
          </a:p>
        </p:txBody>
      </p:sp>
      <p:sp>
        <p:nvSpPr>
          <p:cNvPr id="3" name="Subtitle 2"/>
          <p:cNvSpPr>
            <a:spLocks noGrp="1"/>
          </p:cNvSpPr>
          <p:nvPr>
            <p:ph type="subTitle" idx="1"/>
          </p:nvPr>
        </p:nvSpPr>
        <p:spPr/>
        <p:txBody>
          <a:bodyPr/>
          <a:lstStyle/>
          <a:p>
            <a:pPr>
              <a:spcBef>
                <a:spcPts val="0"/>
              </a:spcBef>
            </a:pPr>
            <a:r>
              <a:rPr lang="en-US" dirty="0" smtClean="0"/>
              <a:t>Prof. Russell G. Pearce</a:t>
            </a:r>
          </a:p>
          <a:p>
            <a:pPr>
              <a:spcBef>
                <a:spcPts val="0"/>
              </a:spcBef>
            </a:pPr>
            <a:r>
              <a:rPr lang="en-US" dirty="0" smtClean="0"/>
              <a:t>Fordham University School of Law</a:t>
            </a:r>
            <a:endParaRPr lang="en-US" dirty="0"/>
          </a:p>
        </p:txBody>
      </p:sp>
    </p:spTree>
    <p:extLst>
      <p:ext uri="{BB962C8B-B14F-4D97-AF65-F5344CB8AC3E}">
        <p14:creationId xmlns:p14="http://schemas.microsoft.com/office/powerpoint/2010/main" val="42780704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identity groups are relevant to this exercise?</a:t>
            </a:r>
            <a:endParaRPr lang="en-US" dirty="0"/>
          </a:p>
        </p:txBody>
      </p:sp>
      <p:sp>
        <p:nvSpPr>
          <p:cNvPr id="3" name="Content Placeholder 2"/>
          <p:cNvSpPr>
            <a:spLocks noGrp="1"/>
          </p:cNvSpPr>
          <p:nvPr>
            <p:ph idx="1"/>
          </p:nvPr>
        </p:nvSpPr>
        <p:spPr/>
        <p:txBody>
          <a:bodyPr/>
          <a:lstStyle/>
          <a:p>
            <a:r>
              <a:rPr lang="en-US" dirty="0" smtClean="0"/>
              <a:t>Gender?</a:t>
            </a:r>
          </a:p>
          <a:p>
            <a:r>
              <a:rPr lang="en-US" smtClean="0"/>
              <a:t>Subgroups?</a:t>
            </a:r>
            <a:endParaRPr lang="en-US" dirty="0"/>
          </a:p>
        </p:txBody>
      </p:sp>
    </p:spTree>
    <p:extLst>
      <p:ext uri="{BB962C8B-B14F-4D97-AF65-F5344CB8AC3E}">
        <p14:creationId xmlns:p14="http://schemas.microsoft.com/office/powerpoint/2010/main" val="1605595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Draw and Explain Pictures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5774147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Reflections on Lawyer Role and Personal Identity?</a:t>
            </a:r>
            <a:endParaRPr lang="en-US" dirty="0"/>
          </a:p>
        </p:txBody>
      </p:sp>
      <p:sp>
        <p:nvSpPr>
          <p:cNvPr id="3" name="Content Placeholder 2"/>
          <p:cNvSpPr>
            <a:spLocks noGrp="1"/>
          </p:cNvSpPr>
          <p:nvPr>
            <p:ph idx="1"/>
          </p:nvPr>
        </p:nvSpPr>
        <p:spPr/>
        <p:txBody>
          <a:bodyPr/>
          <a:lstStyle/>
          <a:p>
            <a:r>
              <a:rPr lang="en-US" dirty="0" smtClean="0"/>
              <a:t>Role?</a:t>
            </a:r>
          </a:p>
          <a:p>
            <a:r>
              <a:rPr lang="en-US" dirty="0" smtClean="0"/>
              <a:t>Rule of Law?</a:t>
            </a:r>
          </a:p>
          <a:p>
            <a:r>
              <a:rPr lang="en-US" dirty="0" smtClean="0"/>
              <a:t>Reframe?</a:t>
            </a:r>
          </a:p>
          <a:p>
            <a:r>
              <a:rPr lang="en-US" dirty="0" smtClean="0"/>
              <a:t>Rules?</a:t>
            </a:r>
            <a:endParaRPr lang="en-US" dirty="0"/>
          </a:p>
        </p:txBody>
      </p:sp>
    </p:spTree>
    <p:extLst>
      <p:ext uri="{BB962C8B-B14F-4D97-AF65-F5344CB8AC3E}">
        <p14:creationId xmlns:p14="http://schemas.microsoft.com/office/powerpoint/2010/main" val="2076356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fontScale="90000"/>
          </a:bodyPr>
          <a:lstStyle/>
          <a:p>
            <a:r>
              <a:rPr lang="en-US" dirty="0" smtClean="0"/>
              <a:t>How do our conceptions of lawyer’s role promote or undermine equal justice under law?</a:t>
            </a:r>
            <a:endParaRPr lang="en-US" dirty="0"/>
          </a:p>
        </p:txBody>
      </p:sp>
      <p:sp>
        <p:nvSpPr>
          <p:cNvPr id="2" name="Subtitle 1"/>
          <p:cNvSpPr>
            <a:spLocks noGrp="1"/>
          </p:cNvSpPr>
          <p:nvPr>
            <p:ph type="subTitle" idx="1"/>
          </p:nvPr>
        </p:nvSpPr>
        <p:spPr/>
        <p:txBody>
          <a:bodyPr>
            <a:noAutofit/>
          </a:bodyPr>
          <a:lstStyle/>
          <a:p>
            <a:r>
              <a:rPr lang="en-US" sz="2400" dirty="0"/>
              <a:t/>
            </a:r>
            <a:br>
              <a:rPr lang="en-US" sz="2400" dirty="0"/>
            </a:br>
            <a:r>
              <a:rPr lang="en-US" sz="2400" dirty="0" smtClean="0"/>
              <a:t>1.  Not about diversity</a:t>
            </a:r>
          </a:p>
          <a:p>
            <a:pPr marL="457200" indent="-457200">
              <a:buAutoNum type="arabicPeriod" startAt="2"/>
            </a:pPr>
            <a:r>
              <a:rPr lang="en-US" sz="2400" dirty="0" smtClean="0"/>
              <a:t>Equity and inclusion</a:t>
            </a:r>
          </a:p>
          <a:p>
            <a:pPr marL="457200" indent="-457200">
              <a:buAutoNum type="arabicPeriod" startAt="2"/>
            </a:pPr>
            <a:r>
              <a:rPr lang="en-US" sz="2400" dirty="0" smtClean="0"/>
              <a:t>Lawyer’s work</a:t>
            </a:r>
            <a:endParaRPr lang="en-GB" sz="2400" dirty="0"/>
          </a:p>
        </p:txBody>
      </p:sp>
    </p:spTree>
    <p:extLst>
      <p:ext uri="{BB962C8B-B14F-4D97-AF65-F5344CB8AC3E}">
        <p14:creationId xmlns:p14="http://schemas.microsoft.com/office/powerpoint/2010/main" val="2374906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fontScale="90000"/>
          </a:bodyPr>
          <a:lstStyle/>
          <a:p>
            <a:r>
              <a:rPr lang="en-US" dirty="0"/>
              <a:t>Does taking into account lawyer identities, such as gender, race, ethnicity, religion, immigration status, and class, raise any issues regarding our understanding of lawyer’s role and rule of law, if at all?</a:t>
            </a:r>
            <a:endParaRPr lang="en-GB" dirty="0"/>
          </a:p>
        </p:txBody>
      </p:sp>
      <p:sp>
        <p:nvSpPr>
          <p:cNvPr id="5" name="Subtitle 4"/>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1517728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Context</a:t>
            </a:r>
            <a:endParaRPr lang="en-US" dirty="0"/>
          </a:p>
        </p:txBody>
      </p:sp>
      <p:sp>
        <p:nvSpPr>
          <p:cNvPr id="4" name="Content Placeholder 3"/>
          <p:cNvSpPr>
            <a:spLocks noGrp="1"/>
          </p:cNvSpPr>
          <p:nvPr>
            <p:ph idx="1"/>
          </p:nvPr>
        </p:nvSpPr>
        <p:spPr>
          <a:xfrm>
            <a:off x="457200" y="1279508"/>
            <a:ext cx="8229600" cy="4525963"/>
          </a:xfrm>
        </p:spPr>
        <p:txBody>
          <a:bodyPr>
            <a:noAutofit/>
          </a:bodyPr>
          <a:lstStyle/>
          <a:p>
            <a:r>
              <a:rPr lang="en-US" sz="2400" dirty="0" smtClean="0"/>
              <a:t>United States</a:t>
            </a:r>
            <a:endParaRPr lang="en-US" sz="2000" dirty="0" smtClean="0"/>
          </a:p>
          <a:p>
            <a:pPr lvl="1"/>
            <a:r>
              <a:rPr lang="en-US" sz="2400" dirty="0" smtClean="0"/>
              <a:t>Many issues of equity and inclusion facing legal profession and legal system</a:t>
            </a:r>
          </a:p>
          <a:p>
            <a:pPr lvl="2"/>
            <a:r>
              <a:rPr lang="en-US" dirty="0" smtClean="0"/>
              <a:t>Women and People of Color underrepresented, especially in positions of power</a:t>
            </a:r>
          </a:p>
          <a:p>
            <a:pPr lvl="3"/>
            <a:r>
              <a:rPr lang="en-US" sz="2400" dirty="0" smtClean="0"/>
              <a:t>E.g., women 50% of law students, &lt;20% partners top 100 firms; people of color 15-20% of law students, </a:t>
            </a:r>
            <a:r>
              <a:rPr lang="en-US" sz="2400" dirty="0" err="1" smtClean="0"/>
              <a:t>approx</a:t>
            </a:r>
            <a:r>
              <a:rPr lang="en-US" sz="2400" dirty="0" smtClean="0"/>
              <a:t> 6 % partners; complex – Black/Hispanic/Asian </a:t>
            </a:r>
          </a:p>
          <a:p>
            <a:pPr lvl="2"/>
            <a:r>
              <a:rPr lang="en-US" dirty="0" smtClean="0"/>
              <a:t>Men of Color overrepresented in prison</a:t>
            </a:r>
          </a:p>
          <a:p>
            <a:pPr lvl="1"/>
            <a:r>
              <a:rPr lang="en-US" dirty="0" smtClean="0"/>
              <a:t>Penn Professionalism Course, Fordham Class</a:t>
            </a:r>
          </a:p>
          <a:p>
            <a:pPr marL="914400" lvl="2" indent="0">
              <a:buNone/>
            </a:pPr>
            <a:r>
              <a:rPr lang="en-US" dirty="0"/>
              <a:t>	</a:t>
            </a:r>
            <a:r>
              <a:rPr lang="en-US" dirty="0" smtClean="0"/>
              <a:t>	</a:t>
            </a:r>
          </a:p>
          <a:p>
            <a:pPr marL="914400" lvl="2" indent="0">
              <a:buNone/>
            </a:pPr>
            <a:r>
              <a:rPr lang="en-US" dirty="0"/>
              <a:t>	</a:t>
            </a:r>
            <a:r>
              <a:rPr lang="en-US" dirty="0" smtClean="0"/>
              <a:t> </a:t>
            </a:r>
            <a:endParaRPr lang="en-US" dirty="0"/>
          </a:p>
        </p:txBody>
      </p:sp>
    </p:spTree>
    <p:extLst>
      <p:ext uri="{BB962C8B-B14F-4D97-AF65-F5344CB8AC3E}">
        <p14:creationId xmlns:p14="http://schemas.microsoft.com/office/powerpoint/2010/main" val="3987607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the NIFTEP Workshop</a:t>
            </a:r>
            <a:endParaRPr lang="en-US" dirty="0"/>
          </a:p>
        </p:txBody>
      </p:sp>
      <p:sp>
        <p:nvSpPr>
          <p:cNvPr id="3" name="Content Placeholder 2"/>
          <p:cNvSpPr>
            <a:spLocks noGrp="1"/>
          </p:cNvSpPr>
          <p:nvPr>
            <p:ph idx="1"/>
          </p:nvPr>
        </p:nvSpPr>
        <p:spPr/>
        <p:txBody>
          <a:bodyPr/>
          <a:lstStyle/>
          <a:p>
            <a:r>
              <a:rPr lang="en-US" sz="2400" dirty="0"/>
              <a:t>Does our question have universal application across jurisdictions?</a:t>
            </a:r>
          </a:p>
          <a:p>
            <a:pPr lvl="1"/>
            <a:r>
              <a:rPr lang="en-US" sz="2400" dirty="0"/>
              <a:t> Obviously different, expect some similarities</a:t>
            </a:r>
          </a:p>
          <a:p>
            <a:pPr lvl="1"/>
            <a:r>
              <a:rPr lang="en-US" sz="2400" dirty="0"/>
              <a:t>U.K. Legal Services Board</a:t>
            </a:r>
          </a:p>
          <a:p>
            <a:pPr lvl="1"/>
            <a:r>
              <a:rPr lang="en-US" sz="2400" dirty="0"/>
              <a:t>gender, race, ethnicity, religion, immigration status, and class</a:t>
            </a:r>
          </a:p>
          <a:p>
            <a:r>
              <a:rPr lang="en-US" sz="2400" dirty="0"/>
              <a:t>Does taking into account lawyer identities, such as gender, race, ethnicity, religion, immigration status, and class, raise any issues regarding our understanding of lawyer’s role and rule of law, if at all?</a:t>
            </a:r>
            <a:br>
              <a:rPr lang="en-US" sz="2400" dirty="0"/>
            </a:br>
            <a:endParaRPr lang="en-US" sz="2400" dirty="0"/>
          </a:p>
          <a:p>
            <a:endParaRPr lang="en-US" dirty="0"/>
          </a:p>
        </p:txBody>
      </p:sp>
    </p:spTree>
    <p:extLst>
      <p:ext uri="{BB962C8B-B14F-4D97-AF65-F5344CB8AC3E}">
        <p14:creationId xmlns:p14="http://schemas.microsoft.com/office/powerpoint/2010/main" val="4003768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The Legal Profession and Legal System as Organizations</a:t>
            </a:r>
            <a:endParaRPr lang="en-US" dirty="0"/>
          </a:p>
        </p:txBody>
      </p:sp>
      <p:sp>
        <p:nvSpPr>
          <p:cNvPr id="6" name="Content Placeholder 5"/>
          <p:cNvSpPr>
            <a:spLocks noGrp="1"/>
          </p:cNvSpPr>
          <p:nvPr>
            <p:ph idx="1"/>
          </p:nvPr>
        </p:nvSpPr>
        <p:spPr/>
        <p:txBody>
          <a:bodyPr/>
          <a:lstStyle/>
          <a:p>
            <a:r>
              <a:rPr lang="en-US" dirty="0" smtClean="0"/>
              <a:t>Individual and Organizational Identity</a:t>
            </a:r>
          </a:p>
          <a:p>
            <a:pPr lvl="1"/>
            <a:r>
              <a:rPr lang="en-US" dirty="0" smtClean="0"/>
              <a:t>Organizational Identity</a:t>
            </a:r>
          </a:p>
          <a:p>
            <a:pPr lvl="2"/>
            <a:r>
              <a:rPr lang="en-US" dirty="0" smtClean="0"/>
              <a:t>Lawyer</a:t>
            </a:r>
          </a:p>
          <a:p>
            <a:pPr lvl="1"/>
            <a:r>
              <a:rPr lang="en-US" dirty="0" smtClean="0"/>
              <a:t>Personal Identity</a:t>
            </a:r>
          </a:p>
          <a:p>
            <a:pPr lvl="2"/>
            <a:r>
              <a:rPr lang="en-US" dirty="0" smtClean="0"/>
              <a:t>External</a:t>
            </a:r>
          </a:p>
          <a:p>
            <a:pPr lvl="2"/>
            <a:r>
              <a:rPr lang="en-US" dirty="0" err="1" smtClean="0"/>
              <a:t>Embeddedness</a:t>
            </a:r>
            <a:r>
              <a:rPr lang="en-US" dirty="0" smtClean="0"/>
              <a:t> – congruent/incongruent: strain</a:t>
            </a:r>
          </a:p>
          <a:p>
            <a:pPr lvl="1"/>
            <a:r>
              <a:rPr lang="en-US" dirty="0" smtClean="0"/>
              <a:t>In workplace, manage potential conflicts between organizational and personal identities</a:t>
            </a:r>
          </a:p>
          <a:p>
            <a:pPr lvl="1"/>
            <a:endParaRPr lang="en-US" dirty="0" smtClean="0"/>
          </a:p>
        </p:txBody>
      </p:sp>
    </p:spTree>
    <p:extLst>
      <p:ext uri="{BB962C8B-B14F-4D97-AF65-F5344CB8AC3E}">
        <p14:creationId xmlns:p14="http://schemas.microsoft.com/office/powerpoint/2010/main" val="36110822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Lawyer Identity</a:t>
            </a:r>
            <a:endParaRPr lang="en-US" dirty="0"/>
          </a:p>
        </p:txBody>
      </p:sp>
      <p:sp>
        <p:nvSpPr>
          <p:cNvPr id="3" name="Content Placeholder 2"/>
          <p:cNvSpPr>
            <a:spLocks noGrp="1"/>
          </p:cNvSpPr>
          <p:nvPr>
            <p:ph idx="1"/>
          </p:nvPr>
        </p:nvSpPr>
        <p:spPr/>
        <p:txBody>
          <a:bodyPr/>
          <a:lstStyle/>
          <a:p>
            <a:r>
              <a:rPr lang="en-US" dirty="0" smtClean="0"/>
              <a:t>Role:</a:t>
            </a:r>
          </a:p>
          <a:p>
            <a:r>
              <a:rPr lang="en-US" dirty="0" smtClean="0"/>
              <a:t>Rule of Law:</a:t>
            </a:r>
            <a:endParaRPr lang="en-US" dirty="0"/>
          </a:p>
        </p:txBody>
      </p:sp>
    </p:spTree>
    <p:extLst>
      <p:ext uri="{BB962C8B-B14F-4D97-AF65-F5344CB8AC3E}">
        <p14:creationId xmlns:p14="http://schemas.microsoft.com/office/powerpoint/2010/main" val="2855005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Identity</a:t>
            </a:r>
            <a:endParaRPr lang="en-US" dirty="0"/>
          </a:p>
        </p:txBody>
      </p:sp>
      <p:sp>
        <p:nvSpPr>
          <p:cNvPr id="3" name="Content Placeholder 2"/>
          <p:cNvSpPr>
            <a:spLocks noGrp="1"/>
          </p:cNvSpPr>
          <p:nvPr>
            <p:ph idx="1"/>
          </p:nvPr>
        </p:nvSpPr>
        <p:spPr/>
        <p:txBody>
          <a:bodyPr>
            <a:normAutofit lnSpcReduction="10000"/>
          </a:bodyPr>
          <a:lstStyle/>
          <a:p>
            <a:r>
              <a:rPr lang="en-US" dirty="0" smtClean="0"/>
              <a:t>Exercise – Background</a:t>
            </a:r>
          </a:p>
          <a:p>
            <a:r>
              <a:rPr lang="en-US" dirty="0"/>
              <a:t>What identities have students identified as significant in the United States?</a:t>
            </a:r>
          </a:p>
          <a:p>
            <a:pPr lvl="1"/>
            <a:r>
              <a:rPr lang="en-US" dirty="0"/>
              <a:t>Race</a:t>
            </a:r>
          </a:p>
          <a:p>
            <a:pPr lvl="1"/>
            <a:r>
              <a:rPr lang="en-US" dirty="0"/>
              <a:t>Gender</a:t>
            </a:r>
          </a:p>
          <a:p>
            <a:pPr lvl="1"/>
            <a:r>
              <a:rPr lang="en-US" dirty="0"/>
              <a:t>Sexual </a:t>
            </a:r>
            <a:r>
              <a:rPr lang="en-US" dirty="0" smtClean="0"/>
              <a:t>Orientation/Identity</a:t>
            </a:r>
            <a:endParaRPr lang="en-US" dirty="0"/>
          </a:p>
          <a:p>
            <a:pPr lvl="1"/>
            <a:r>
              <a:rPr lang="en-US" dirty="0"/>
              <a:t>Class</a:t>
            </a:r>
          </a:p>
          <a:p>
            <a:pPr lvl="1"/>
            <a:r>
              <a:rPr lang="en-US" dirty="0" smtClean="0"/>
              <a:t>Age</a:t>
            </a:r>
          </a:p>
          <a:p>
            <a:pPr lvl="1"/>
            <a:r>
              <a:rPr lang="en-US" dirty="0" smtClean="0"/>
              <a:t>Religion</a:t>
            </a:r>
            <a:endParaRPr lang="en-US" dirty="0"/>
          </a:p>
          <a:p>
            <a:endParaRPr lang="en-US" dirty="0" smtClean="0"/>
          </a:p>
          <a:p>
            <a:endParaRPr lang="en-US" dirty="0"/>
          </a:p>
        </p:txBody>
      </p:sp>
    </p:spTree>
    <p:extLst>
      <p:ext uri="{BB962C8B-B14F-4D97-AF65-F5344CB8AC3E}">
        <p14:creationId xmlns:p14="http://schemas.microsoft.com/office/powerpoint/2010/main" val="4242012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57583"/>
            <a:ext cx="7772400" cy="1470025"/>
          </a:xfrm>
        </p:spPr>
        <p:txBody>
          <a:bodyPr>
            <a:noAutofit/>
          </a:bodyPr>
          <a:lstStyle/>
          <a:p>
            <a:r>
              <a:rPr lang="en-US" sz="3600" dirty="0" err="1" smtClean="0"/>
              <a:t>Excercise</a:t>
            </a:r>
            <a:endParaRPr lang="en-US" sz="3600" dirty="0"/>
          </a:p>
        </p:txBody>
      </p:sp>
      <p:sp>
        <p:nvSpPr>
          <p:cNvPr id="4" name="Subtitle 3"/>
          <p:cNvSpPr>
            <a:spLocks noGrp="1"/>
          </p:cNvSpPr>
          <p:nvPr>
            <p:ph type="subTitle" idx="1"/>
          </p:nvPr>
        </p:nvSpPr>
        <p:spPr>
          <a:xfrm>
            <a:off x="1371600" y="2000530"/>
            <a:ext cx="6400800" cy="1752600"/>
          </a:xfrm>
        </p:spPr>
        <p:txBody>
          <a:bodyPr>
            <a:noAutofit/>
          </a:bodyPr>
          <a:lstStyle/>
          <a:p>
            <a:r>
              <a:rPr lang="en-US" sz="2800" dirty="0"/>
              <a:t>You are attending an international conference on the legal profession.  Draw a picture that explains </a:t>
            </a:r>
            <a:r>
              <a:rPr lang="en-US" sz="2800" dirty="0" smtClean="0"/>
              <a:t>how your personal identity group fits into that context.  Remember to include both how your group, including you, experiences its participation, as well as how people from other groups perceive your group.</a:t>
            </a:r>
            <a:endParaRPr lang="en-US" sz="2800" dirty="0"/>
          </a:p>
        </p:txBody>
      </p:sp>
    </p:spTree>
    <p:extLst>
      <p:ext uri="{BB962C8B-B14F-4D97-AF65-F5344CB8AC3E}">
        <p14:creationId xmlns:p14="http://schemas.microsoft.com/office/powerpoint/2010/main" val="3174039273"/>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378</TotalTime>
  <Words>379</Words>
  <Application>Microsoft Office PowerPoint</Application>
  <PresentationFormat>On-screen Show (4:3)</PresentationFormat>
  <Paragraphs>54</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Black</vt:lpstr>
      <vt:lpstr>Professional Role, Identity,  &amp;  Rule of Law</vt:lpstr>
      <vt:lpstr>How do our conceptions of lawyer’s role promote or undermine equal justice under law?</vt:lpstr>
      <vt:lpstr>Does taking into account lawyer identities, such as gender, race, ethnicity, religion, immigration status, and class, raise any issues regarding our understanding of lawyer’s role and rule of law, if at all?</vt:lpstr>
      <vt:lpstr>Context</vt:lpstr>
      <vt:lpstr>For the NIFTEP Workshop</vt:lpstr>
      <vt:lpstr>The Legal Profession and Legal System as Organizations</vt:lpstr>
      <vt:lpstr>Lawyer Identity</vt:lpstr>
      <vt:lpstr>Personal Identity</vt:lpstr>
      <vt:lpstr>Excercise</vt:lpstr>
      <vt:lpstr>What identity groups are relevant to this exercise?</vt:lpstr>
      <vt:lpstr>Draw and Explain Pictures</vt:lpstr>
      <vt:lpstr>Reflections on Lawyer Role and Personal Identity?</vt:lpstr>
    </vt:vector>
  </TitlesOfParts>
  <Company>Pearce Family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Professional Responsibility</dc:title>
  <dc:creator>Russell Pearce</dc:creator>
  <cp:lastModifiedBy>loan123</cp:lastModifiedBy>
  <cp:revision>34</cp:revision>
  <dcterms:created xsi:type="dcterms:W3CDTF">2013-05-20T09:37:16Z</dcterms:created>
  <dcterms:modified xsi:type="dcterms:W3CDTF">2014-07-09T08:02:41Z</dcterms:modified>
</cp:coreProperties>
</file>