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sldIdLst>
    <p:sldId id="256" r:id="rId2"/>
    <p:sldId id="272" r:id="rId3"/>
    <p:sldId id="273" r:id="rId4"/>
    <p:sldId id="274" r:id="rId5"/>
    <p:sldId id="276" r:id="rId6"/>
    <p:sldId id="257" r:id="rId7"/>
    <p:sldId id="275" r:id="rId8"/>
    <p:sldId id="258" r:id="rId9"/>
    <p:sldId id="259" r:id="rId10"/>
    <p:sldId id="260" r:id="rId11"/>
    <p:sldId id="261" r:id="rId12"/>
    <p:sldId id="262" r:id="rId13"/>
    <p:sldId id="263" r:id="rId14"/>
    <p:sldId id="265" r:id="rId15"/>
    <p:sldId id="266" r:id="rId16"/>
    <p:sldId id="278" r:id="rId17"/>
    <p:sldId id="279" r:id="rId18"/>
    <p:sldId id="267" r:id="rId19"/>
    <p:sldId id="277" r:id="rId20"/>
    <p:sldId id="268" r:id="rId21"/>
    <p:sldId id="271"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85" autoAdjust="0"/>
    <p:restoredTop sz="94660" autoAdjust="0"/>
  </p:normalViewPr>
  <p:slideViewPr>
    <p:cSldViewPr>
      <p:cViewPr varScale="1">
        <p:scale>
          <a:sx n="64" d="100"/>
          <a:sy n="64" d="100"/>
        </p:scale>
        <p:origin x="135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CA1A746-066E-49DA-AA9D-B90D1A01BF06}" type="datetimeFigureOut">
              <a:rPr lang="en-CA" smtClean="0"/>
              <a:pPr/>
              <a:t>10/07/2014</a:t>
            </a:fld>
            <a:endParaRPr lang="en-CA"/>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CA"/>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502146F-EF55-457B-BAC8-FC5E03DD40C9}" type="slidenum">
              <a:rPr lang="en-CA" smtClean="0"/>
              <a:pPr/>
              <a:t>‹#›</a:t>
            </a:fld>
            <a:endParaRPr lang="en-CA"/>
          </a:p>
        </p:txBody>
      </p:sp>
      <p:pic>
        <p:nvPicPr>
          <p:cNvPr id="13" name="Picture 12" descr="Logo jpeg.jpg"/>
          <p:cNvPicPr>
            <a:picLocks noChangeAspect="1"/>
          </p:cNvPicPr>
          <p:nvPr userDrawn="1"/>
        </p:nvPicPr>
        <p:blipFill>
          <a:blip r:embed="rId3" cstate="print"/>
          <a:stretch>
            <a:fillRect/>
          </a:stretch>
        </p:blipFill>
        <p:spPr>
          <a:xfrm>
            <a:off x="395536" y="404664"/>
            <a:ext cx="3943826" cy="723424"/>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CA1A746-066E-49DA-AA9D-B90D1A01BF06}" type="datetimeFigureOut">
              <a:rPr lang="en-CA" smtClean="0"/>
              <a:pPr/>
              <a:t>10/07/2014</a:t>
            </a:fld>
            <a:endParaRPr lang="en-CA"/>
          </a:p>
        </p:txBody>
      </p:sp>
      <p:sp>
        <p:nvSpPr>
          <p:cNvPr id="5" name="Footer Placeholder 4"/>
          <p:cNvSpPr>
            <a:spLocks noGrp="1"/>
          </p:cNvSpPr>
          <p:nvPr>
            <p:ph type="ftr" sz="quarter" idx="11"/>
          </p:nvPr>
        </p:nvSpPr>
        <p:spPr/>
        <p:txBody>
          <a:bodyPr/>
          <a:lstStyle>
            <a:extLst/>
          </a:lstStyle>
          <a:p>
            <a:endParaRPr lang="en-CA"/>
          </a:p>
        </p:txBody>
      </p:sp>
      <p:sp>
        <p:nvSpPr>
          <p:cNvPr id="6" name="Slide Number Placeholder 5"/>
          <p:cNvSpPr>
            <a:spLocks noGrp="1"/>
          </p:cNvSpPr>
          <p:nvPr>
            <p:ph type="sldNum" sz="quarter" idx="12"/>
          </p:nvPr>
        </p:nvSpPr>
        <p:spPr/>
        <p:txBody>
          <a:bodyPr/>
          <a:lstStyle>
            <a:extLst/>
          </a:lstStyle>
          <a:p>
            <a:fld id="{6502146F-EF55-457B-BAC8-FC5E03DD40C9}"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CA1A746-066E-49DA-AA9D-B90D1A01BF06}" type="datetimeFigureOut">
              <a:rPr lang="en-CA" smtClean="0"/>
              <a:pPr/>
              <a:t>10/07/2014</a:t>
            </a:fld>
            <a:endParaRPr lang="en-CA"/>
          </a:p>
        </p:txBody>
      </p:sp>
      <p:sp>
        <p:nvSpPr>
          <p:cNvPr id="5" name="Footer Placeholder 4"/>
          <p:cNvSpPr>
            <a:spLocks noGrp="1"/>
          </p:cNvSpPr>
          <p:nvPr>
            <p:ph type="ftr" sz="quarter" idx="11"/>
          </p:nvPr>
        </p:nvSpPr>
        <p:spPr/>
        <p:txBody>
          <a:bodyPr/>
          <a:lstStyle>
            <a:extLst/>
          </a:lstStyle>
          <a:p>
            <a:endParaRPr lang="en-CA"/>
          </a:p>
        </p:txBody>
      </p:sp>
      <p:sp>
        <p:nvSpPr>
          <p:cNvPr id="6" name="Slide Number Placeholder 5"/>
          <p:cNvSpPr>
            <a:spLocks noGrp="1"/>
          </p:cNvSpPr>
          <p:nvPr>
            <p:ph type="sldNum" sz="quarter" idx="12"/>
          </p:nvPr>
        </p:nvSpPr>
        <p:spPr/>
        <p:txBody>
          <a:bodyPr/>
          <a:lstStyle>
            <a:extLst/>
          </a:lstStyle>
          <a:p>
            <a:fld id="{6502146F-EF55-457B-BAC8-FC5E03DD40C9}"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CA1A746-066E-49DA-AA9D-B90D1A01BF06}" type="datetimeFigureOut">
              <a:rPr lang="en-CA" smtClean="0"/>
              <a:pPr/>
              <a:t>10/07/2014</a:t>
            </a:fld>
            <a:endParaRPr lang="en-CA"/>
          </a:p>
        </p:txBody>
      </p:sp>
      <p:sp>
        <p:nvSpPr>
          <p:cNvPr id="5" name="Footer Placeholder 4"/>
          <p:cNvSpPr>
            <a:spLocks noGrp="1"/>
          </p:cNvSpPr>
          <p:nvPr>
            <p:ph type="ftr" sz="quarter" idx="11"/>
          </p:nvPr>
        </p:nvSpPr>
        <p:spPr/>
        <p:txBody>
          <a:bodyPr/>
          <a:lstStyle>
            <a:extLst/>
          </a:lstStyle>
          <a:p>
            <a:endParaRPr lang="en-CA"/>
          </a:p>
        </p:txBody>
      </p:sp>
      <p:sp>
        <p:nvSpPr>
          <p:cNvPr id="6" name="Slide Number Placeholder 5"/>
          <p:cNvSpPr>
            <a:spLocks noGrp="1"/>
          </p:cNvSpPr>
          <p:nvPr>
            <p:ph type="sldNum" sz="quarter" idx="12"/>
          </p:nvPr>
        </p:nvSpPr>
        <p:spPr/>
        <p:txBody>
          <a:bodyPr/>
          <a:lstStyle>
            <a:extLst/>
          </a:lstStyle>
          <a:p>
            <a:fld id="{6502146F-EF55-457B-BAC8-FC5E03DD40C9}" type="slidenum">
              <a:rPr lang="en-CA" smtClean="0"/>
              <a:pPr/>
              <a:t>‹#›</a:t>
            </a:fld>
            <a:endParaRPr lang="en-CA"/>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pic>
        <p:nvPicPr>
          <p:cNvPr id="8" name="Picture 7" descr="Logo jpeg.jpg"/>
          <p:cNvPicPr>
            <a:picLocks noChangeAspect="1"/>
          </p:cNvPicPr>
          <p:nvPr userDrawn="1"/>
        </p:nvPicPr>
        <p:blipFill>
          <a:blip r:embed="rId2" cstate="print"/>
          <a:stretch>
            <a:fillRect/>
          </a:stretch>
        </p:blipFill>
        <p:spPr>
          <a:xfrm>
            <a:off x="5004048" y="6134576"/>
            <a:ext cx="3549950" cy="650886"/>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CA1A746-066E-49DA-AA9D-B90D1A01BF06}" type="datetimeFigureOut">
              <a:rPr lang="en-CA" smtClean="0"/>
              <a:pPr/>
              <a:t>10/07/2014</a:t>
            </a:fld>
            <a:endParaRPr lang="en-CA"/>
          </a:p>
        </p:txBody>
      </p:sp>
      <p:sp>
        <p:nvSpPr>
          <p:cNvPr id="5" name="Footer Placeholder 4"/>
          <p:cNvSpPr>
            <a:spLocks noGrp="1"/>
          </p:cNvSpPr>
          <p:nvPr>
            <p:ph type="ftr" sz="quarter" idx="11"/>
          </p:nvPr>
        </p:nvSpPr>
        <p:spPr/>
        <p:txBody>
          <a:bodyPr/>
          <a:lstStyle>
            <a:extLst/>
          </a:lstStyle>
          <a:p>
            <a:endParaRPr lang="en-CA"/>
          </a:p>
        </p:txBody>
      </p:sp>
      <p:sp>
        <p:nvSpPr>
          <p:cNvPr id="6" name="Slide Number Placeholder 5"/>
          <p:cNvSpPr>
            <a:spLocks noGrp="1"/>
          </p:cNvSpPr>
          <p:nvPr>
            <p:ph type="sldNum" sz="quarter" idx="12"/>
          </p:nvPr>
        </p:nvSpPr>
        <p:spPr/>
        <p:txBody>
          <a:bodyPr/>
          <a:lstStyle>
            <a:extLst/>
          </a:lstStyle>
          <a:p>
            <a:fld id="{6502146F-EF55-457B-BAC8-FC5E03DD40C9}" type="slidenum">
              <a:rPr lang="en-CA" smtClean="0"/>
              <a:pPr/>
              <a:t>‹#›</a:t>
            </a:fld>
            <a:endParaRPr lang="en-CA"/>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CA1A746-066E-49DA-AA9D-B90D1A01BF06}" type="datetimeFigureOut">
              <a:rPr lang="en-CA" smtClean="0"/>
              <a:pPr/>
              <a:t>10/07/2014</a:t>
            </a:fld>
            <a:endParaRPr lang="en-CA"/>
          </a:p>
        </p:txBody>
      </p:sp>
      <p:sp>
        <p:nvSpPr>
          <p:cNvPr id="6" name="Footer Placeholder 5"/>
          <p:cNvSpPr>
            <a:spLocks noGrp="1"/>
          </p:cNvSpPr>
          <p:nvPr>
            <p:ph type="ftr" sz="quarter" idx="11"/>
          </p:nvPr>
        </p:nvSpPr>
        <p:spPr/>
        <p:txBody>
          <a:bodyPr/>
          <a:lstStyle>
            <a:extLst/>
          </a:lstStyle>
          <a:p>
            <a:endParaRPr lang="en-CA"/>
          </a:p>
        </p:txBody>
      </p:sp>
      <p:sp>
        <p:nvSpPr>
          <p:cNvPr id="7" name="Slide Number Placeholder 6"/>
          <p:cNvSpPr>
            <a:spLocks noGrp="1"/>
          </p:cNvSpPr>
          <p:nvPr>
            <p:ph type="sldNum" sz="quarter" idx="12"/>
          </p:nvPr>
        </p:nvSpPr>
        <p:spPr/>
        <p:txBody>
          <a:bodyPr/>
          <a:lstStyle>
            <a:extLst/>
          </a:lstStyle>
          <a:p>
            <a:fld id="{6502146F-EF55-457B-BAC8-FC5E03DD40C9}" type="slidenum">
              <a:rPr lang="en-CA" smtClean="0"/>
              <a:pPr/>
              <a:t>‹#›</a:t>
            </a:fld>
            <a:endParaRPr lang="en-CA"/>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CA1A746-066E-49DA-AA9D-B90D1A01BF06}" type="datetimeFigureOut">
              <a:rPr lang="en-CA" smtClean="0"/>
              <a:pPr/>
              <a:t>10/07/2014</a:t>
            </a:fld>
            <a:endParaRPr lang="en-CA"/>
          </a:p>
        </p:txBody>
      </p:sp>
      <p:sp>
        <p:nvSpPr>
          <p:cNvPr id="8" name="Footer Placeholder 7"/>
          <p:cNvSpPr>
            <a:spLocks noGrp="1"/>
          </p:cNvSpPr>
          <p:nvPr>
            <p:ph type="ftr" sz="quarter" idx="11"/>
          </p:nvPr>
        </p:nvSpPr>
        <p:spPr/>
        <p:txBody>
          <a:bodyPr/>
          <a:lstStyle>
            <a:extLst/>
          </a:lstStyle>
          <a:p>
            <a:endParaRPr lang="en-CA"/>
          </a:p>
        </p:txBody>
      </p:sp>
      <p:sp>
        <p:nvSpPr>
          <p:cNvPr id="9" name="Slide Number Placeholder 8"/>
          <p:cNvSpPr>
            <a:spLocks noGrp="1"/>
          </p:cNvSpPr>
          <p:nvPr>
            <p:ph type="sldNum" sz="quarter" idx="12"/>
          </p:nvPr>
        </p:nvSpPr>
        <p:spPr/>
        <p:txBody>
          <a:bodyPr/>
          <a:lstStyle>
            <a:extLst/>
          </a:lstStyle>
          <a:p>
            <a:fld id="{6502146F-EF55-457B-BAC8-FC5E03DD40C9}" type="slidenum">
              <a:rPr lang="en-CA" smtClean="0"/>
              <a:pPr/>
              <a:t>‹#›</a:t>
            </a:fld>
            <a:endParaRPr lang="en-CA"/>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CA1A746-066E-49DA-AA9D-B90D1A01BF06}" type="datetimeFigureOut">
              <a:rPr lang="en-CA" smtClean="0"/>
              <a:pPr/>
              <a:t>10/07/2014</a:t>
            </a:fld>
            <a:endParaRPr lang="en-CA"/>
          </a:p>
        </p:txBody>
      </p:sp>
      <p:sp>
        <p:nvSpPr>
          <p:cNvPr id="4" name="Footer Placeholder 3"/>
          <p:cNvSpPr>
            <a:spLocks noGrp="1"/>
          </p:cNvSpPr>
          <p:nvPr>
            <p:ph type="ftr" sz="quarter" idx="11"/>
          </p:nvPr>
        </p:nvSpPr>
        <p:spPr/>
        <p:txBody>
          <a:bodyPr/>
          <a:lstStyle>
            <a:extLst/>
          </a:lstStyle>
          <a:p>
            <a:endParaRPr lang="en-CA"/>
          </a:p>
        </p:txBody>
      </p:sp>
      <p:sp>
        <p:nvSpPr>
          <p:cNvPr id="5" name="Slide Number Placeholder 4"/>
          <p:cNvSpPr>
            <a:spLocks noGrp="1"/>
          </p:cNvSpPr>
          <p:nvPr>
            <p:ph type="sldNum" sz="quarter" idx="12"/>
          </p:nvPr>
        </p:nvSpPr>
        <p:spPr/>
        <p:txBody>
          <a:bodyPr/>
          <a:lstStyle>
            <a:extLst/>
          </a:lstStyle>
          <a:p>
            <a:fld id="{6502146F-EF55-457B-BAC8-FC5E03DD40C9}" type="slidenum">
              <a:rPr lang="en-CA" smtClean="0"/>
              <a:pPr/>
              <a:t>‹#›</a:t>
            </a:fld>
            <a:endParaRPr lang="en-CA"/>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CA1A746-066E-49DA-AA9D-B90D1A01BF06}" type="datetimeFigureOut">
              <a:rPr lang="en-CA" smtClean="0"/>
              <a:pPr/>
              <a:t>10/07/2014</a:t>
            </a:fld>
            <a:endParaRPr lang="en-CA"/>
          </a:p>
        </p:txBody>
      </p:sp>
      <p:sp>
        <p:nvSpPr>
          <p:cNvPr id="3" name="Footer Placeholder 2"/>
          <p:cNvSpPr>
            <a:spLocks noGrp="1"/>
          </p:cNvSpPr>
          <p:nvPr>
            <p:ph type="ftr" sz="quarter" idx="11"/>
          </p:nvPr>
        </p:nvSpPr>
        <p:spPr/>
        <p:txBody>
          <a:bodyPr/>
          <a:lstStyle>
            <a:extLst/>
          </a:lstStyle>
          <a:p>
            <a:endParaRPr lang="en-CA"/>
          </a:p>
        </p:txBody>
      </p:sp>
      <p:sp>
        <p:nvSpPr>
          <p:cNvPr id="4" name="Slide Number Placeholder 3"/>
          <p:cNvSpPr>
            <a:spLocks noGrp="1"/>
          </p:cNvSpPr>
          <p:nvPr>
            <p:ph type="sldNum" sz="quarter" idx="12"/>
          </p:nvPr>
        </p:nvSpPr>
        <p:spPr/>
        <p:txBody>
          <a:bodyPr/>
          <a:lstStyle>
            <a:extLst/>
          </a:lstStyle>
          <a:p>
            <a:fld id="{6502146F-EF55-457B-BAC8-FC5E03DD40C9}"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CA1A746-066E-49DA-AA9D-B90D1A01BF06}" type="datetimeFigureOut">
              <a:rPr lang="en-CA" smtClean="0"/>
              <a:pPr/>
              <a:t>10/07/2014</a:t>
            </a:fld>
            <a:endParaRPr lang="en-CA"/>
          </a:p>
        </p:txBody>
      </p:sp>
      <p:sp>
        <p:nvSpPr>
          <p:cNvPr id="6" name="Footer Placeholder 5"/>
          <p:cNvSpPr>
            <a:spLocks noGrp="1"/>
          </p:cNvSpPr>
          <p:nvPr>
            <p:ph type="ftr" sz="quarter" idx="11"/>
          </p:nvPr>
        </p:nvSpPr>
        <p:spPr/>
        <p:txBody>
          <a:bodyPr/>
          <a:lstStyle>
            <a:extLst/>
          </a:lstStyle>
          <a:p>
            <a:endParaRPr lang="en-CA"/>
          </a:p>
        </p:txBody>
      </p:sp>
      <p:sp>
        <p:nvSpPr>
          <p:cNvPr id="7" name="Slide Number Placeholder 6"/>
          <p:cNvSpPr>
            <a:spLocks noGrp="1"/>
          </p:cNvSpPr>
          <p:nvPr>
            <p:ph type="sldNum" sz="quarter" idx="12"/>
          </p:nvPr>
        </p:nvSpPr>
        <p:spPr/>
        <p:txBody>
          <a:bodyPr/>
          <a:lstStyle>
            <a:extLst/>
          </a:lstStyle>
          <a:p>
            <a:fld id="{6502146F-EF55-457B-BAC8-FC5E03DD40C9}" type="slidenum">
              <a:rPr lang="en-CA" smtClean="0"/>
              <a:pPr/>
              <a:t>‹#›</a:t>
            </a:fld>
            <a:endParaRPr lang="en-C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CA1A746-066E-49DA-AA9D-B90D1A01BF06}" type="datetimeFigureOut">
              <a:rPr lang="en-CA" smtClean="0"/>
              <a:pPr/>
              <a:t>10/07/2014</a:t>
            </a:fld>
            <a:endParaRPr lang="en-CA"/>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CA"/>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502146F-EF55-457B-BAC8-FC5E03DD40C9}" type="slidenum">
              <a:rPr lang="en-CA" smtClean="0"/>
              <a:pPr/>
              <a:t>‹#›</a:t>
            </a:fld>
            <a:endParaRPr lang="en-CA"/>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CA1A746-066E-49DA-AA9D-B90D1A01BF06}" type="datetimeFigureOut">
              <a:rPr lang="en-CA" smtClean="0"/>
              <a:pPr/>
              <a:t>10/07/2014</a:t>
            </a:fld>
            <a:endParaRPr lang="en-CA"/>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CA"/>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502146F-EF55-457B-BAC8-FC5E03DD40C9}"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tribunaldubarreau.ca/" TargetMode="External"/><Relationship Id="rId2" Type="http://schemas.openxmlformats.org/officeDocument/2006/relationships/hyperlink" Target="http://www.lawsocietytribunal.c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4234" y="2031286"/>
            <a:ext cx="7772400" cy="1829761"/>
          </a:xfrm>
        </p:spPr>
        <p:txBody>
          <a:bodyPr>
            <a:normAutofit fontScale="90000"/>
          </a:bodyPr>
          <a:lstStyle/>
          <a:p>
            <a:r>
              <a:rPr lang="en-CA" dirty="0" smtClean="0"/>
              <a:t>An Independent Tribunal Within a Self-Governing Law Society: Ontario’s New Law Society Tribunal</a:t>
            </a:r>
            <a:endParaRPr lang="en-CA" dirty="0"/>
          </a:p>
        </p:txBody>
      </p:sp>
      <p:sp>
        <p:nvSpPr>
          <p:cNvPr id="3" name="Subtitle 2"/>
          <p:cNvSpPr>
            <a:spLocks noGrp="1"/>
          </p:cNvSpPr>
          <p:nvPr>
            <p:ph type="subTitle" idx="1"/>
          </p:nvPr>
        </p:nvSpPr>
        <p:spPr>
          <a:xfrm>
            <a:off x="685800" y="3861047"/>
            <a:ext cx="7772400" cy="950263"/>
          </a:xfrm>
        </p:spPr>
        <p:txBody>
          <a:bodyPr>
            <a:normAutofit fontScale="70000" lnSpcReduction="20000"/>
          </a:bodyPr>
          <a:lstStyle/>
          <a:p>
            <a:r>
              <a:rPr lang="en-CA" dirty="0" smtClean="0"/>
              <a:t>David A. Wright</a:t>
            </a:r>
          </a:p>
          <a:p>
            <a:r>
              <a:rPr lang="en-CA" dirty="0" smtClean="0"/>
              <a:t>Chair, Law Society Tribunal</a:t>
            </a:r>
          </a:p>
          <a:p>
            <a:r>
              <a:rPr lang="en-CA" dirty="0" smtClean="0"/>
              <a:t>Adjunct Professor, </a:t>
            </a:r>
            <a:r>
              <a:rPr lang="en-CA" dirty="0" err="1" smtClean="0"/>
              <a:t>Osgoode</a:t>
            </a:r>
            <a:r>
              <a:rPr lang="en-CA" dirty="0" smtClean="0"/>
              <a:t> Hall Law School</a:t>
            </a:r>
            <a:endParaRPr lang="en-CA"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CA" dirty="0" smtClean="0"/>
              <a:t>Benchers are not required to sit as adjudicators; can decide to focus on policy work</a:t>
            </a:r>
          </a:p>
          <a:p>
            <a:r>
              <a:rPr lang="en-CA" dirty="0" smtClean="0"/>
              <a:t>Benchers must apply for tribunal membership; will be appointed to a first term if they agree to abide by requirements</a:t>
            </a:r>
          </a:p>
          <a:p>
            <a:r>
              <a:rPr lang="en-CA" dirty="0" smtClean="0"/>
              <a:t>Performance evaluation of all adjudicators, including benchers, by the chair and unsatisfactory evaluation will lead to non-reappointment</a:t>
            </a:r>
          </a:p>
          <a:p>
            <a:r>
              <a:rPr lang="en-CA" dirty="0" smtClean="0"/>
              <a:t>Mandatory enhanced training and education </a:t>
            </a:r>
          </a:p>
          <a:p>
            <a:endParaRPr lang="en-CA" dirty="0" smtClean="0"/>
          </a:p>
          <a:p>
            <a:endParaRPr lang="en-CA" dirty="0" smtClean="0"/>
          </a:p>
          <a:p>
            <a:endParaRPr lang="en-CA" dirty="0" smtClean="0"/>
          </a:p>
          <a:p>
            <a:endParaRPr lang="en-CA" dirty="0" smtClean="0"/>
          </a:p>
          <a:p>
            <a:endParaRPr lang="en-CA" dirty="0"/>
          </a:p>
        </p:txBody>
      </p:sp>
      <p:sp>
        <p:nvSpPr>
          <p:cNvPr id="3" name="Title 2"/>
          <p:cNvSpPr>
            <a:spLocks noGrp="1"/>
          </p:cNvSpPr>
          <p:nvPr>
            <p:ph type="title"/>
          </p:nvPr>
        </p:nvSpPr>
        <p:spPr/>
        <p:txBody>
          <a:bodyPr/>
          <a:lstStyle/>
          <a:p>
            <a:r>
              <a:rPr lang="en-CA" dirty="0" smtClean="0"/>
              <a:t>Key Features of the New Model</a:t>
            </a:r>
            <a:endParaRPr lang="en-CA"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dirty="0" smtClean="0"/>
              <a:t>Chair appoints each hearing panel</a:t>
            </a:r>
          </a:p>
          <a:p>
            <a:r>
              <a:rPr lang="en-CA" dirty="0" smtClean="0"/>
              <a:t>By regulation, three-person panels on lawyer hearings require at least one elected bencher and at least one lay adjudicator; chair can depart</a:t>
            </a:r>
          </a:p>
          <a:p>
            <a:r>
              <a:rPr lang="en-CA" dirty="0" smtClean="0"/>
              <a:t>Three-person </a:t>
            </a:r>
            <a:r>
              <a:rPr lang="en-CA" dirty="0" smtClean="0"/>
              <a:t>panels on paralegal hearings require one lawyer, one paralegal, one lay </a:t>
            </a:r>
            <a:r>
              <a:rPr lang="en-CA" dirty="0" smtClean="0"/>
              <a:t>adjudicator</a:t>
            </a:r>
          </a:p>
          <a:p>
            <a:r>
              <a:rPr lang="en-CA" dirty="0" smtClean="0"/>
              <a:t>Most appeals heard by five adjudicators – similar regulatory requirements</a:t>
            </a:r>
            <a:endParaRPr lang="en-CA" dirty="0" smtClean="0"/>
          </a:p>
          <a:p>
            <a:endParaRPr lang="en-CA" dirty="0" smtClean="0"/>
          </a:p>
          <a:p>
            <a:endParaRPr lang="en-CA" dirty="0"/>
          </a:p>
        </p:txBody>
      </p:sp>
      <p:sp>
        <p:nvSpPr>
          <p:cNvPr id="3" name="Title 2"/>
          <p:cNvSpPr>
            <a:spLocks noGrp="1"/>
          </p:cNvSpPr>
          <p:nvPr>
            <p:ph type="title"/>
          </p:nvPr>
        </p:nvSpPr>
        <p:spPr/>
        <p:txBody>
          <a:bodyPr/>
          <a:lstStyle/>
          <a:p>
            <a:r>
              <a:rPr lang="en-CA" dirty="0" smtClean="0"/>
              <a:t>Key Features of the New Model</a:t>
            </a:r>
            <a:endParaRPr lang="en-CA"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dirty="0" smtClean="0"/>
              <a:t>Chair started September </a:t>
            </a:r>
            <a:r>
              <a:rPr lang="en-CA" dirty="0" smtClean="0"/>
              <a:t>2013 – background in administrative tribunal leadership</a:t>
            </a:r>
          </a:p>
          <a:p>
            <a:pPr marL="109728" indent="0">
              <a:buNone/>
            </a:pPr>
            <a:endParaRPr lang="en-CA" dirty="0" smtClean="0"/>
          </a:p>
          <a:p>
            <a:r>
              <a:rPr lang="en-CA" dirty="0" smtClean="0"/>
              <a:t>Legislation to formally establish Tribunal took effect March 12, </a:t>
            </a:r>
            <a:r>
              <a:rPr lang="en-CA" dirty="0" smtClean="0"/>
              <a:t>2014</a:t>
            </a:r>
          </a:p>
          <a:p>
            <a:pPr marL="109728" indent="0">
              <a:buNone/>
            </a:pPr>
            <a:endParaRPr lang="en-CA" dirty="0" smtClean="0"/>
          </a:p>
          <a:p>
            <a:r>
              <a:rPr lang="en-CA" dirty="0" smtClean="0"/>
              <a:t>Eleven new non-bencher adjudicators appointed in September 2013, training session conducted in November, fully on the schedule starting January 2014</a:t>
            </a:r>
          </a:p>
          <a:p>
            <a:endParaRPr lang="en-CA" dirty="0"/>
          </a:p>
        </p:txBody>
      </p:sp>
      <p:sp>
        <p:nvSpPr>
          <p:cNvPr id="3" name="Title 2"/>
          <p:cNvSpPr>
            <a:spLocks noGrp="1"/>
          </p:cNvSpPr>
          <p:nvPr>
            <p:ph type="title"/>
          </p:nvPr>
        </p:nvSpPr>
        <p:spPr/>
        <p:txBody>
          <a:bodyPr/>
          <a:lstStyle/>
          <a:p>
            <a:r>
              <a:rPr lang="en-CA" dirty="0" smtClean="0"/>
              <a:t>Progress on Implementation</a:t>
            </a:r>
            <a:endParaRPr lang="en-CA"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dirty="0" smtClean="0"/>
              <a:t>Early priority was to work on identity for the Tribunal as a whole</a:t>
            </a:r>
          </a:p>
          <a:p>
            <a:pPr lvl="1"/>
            <a:r>
              <a:rPr lang="en-CA" dirty="0" smtClean="0"/>
              <a:t>Developing mission statement and core values</a:t>
            </a:r>
          </a:p>
          <a:p>
            <a:pPr lvl="1"/>
            <a:r>
              <a:rPr lang="en-CA" dirty="0" smtClean="0"/>
              <a:t>Logo and stationery to visually separate the tribunal from the policy and prosecutorial </a:t>
            </a:r>
            <a:r>
              <a:rPr lang="en-CA" dirty="0" smtClean="0"/>
              <a:t>arms </a:t>
            </a:r>
            <a:r>
              <a:rPr lang="en-CA" dirty="0" smtClean="0"/>
              <a:t>of the Law Society</a:t>
            </a:r>
          </a:p>
          <a:p>
            <a:pPr lvl="1"/>
            <a:r>
              <a:rPr lang="en-CA" dirty="0" smtClean="0"/>
              <a:t>Website (including guides for self-represented licensees)</a:t>
            </a:r>
          </a:p>
          <a:p>
            <a:pPr lvl="1"/>
            <a:r>
              <a:rPr lang="en-CA" dirty="0" smtClean="0"/>
              <a:t>Enhance the view of the Tribunal as a unified team consisting of staff, appointed and bencher adjudicators</a:t>
            </a:r>
          </a:p>
        </p:txBody>
      </p:sp>
      <p:sp>
        <p:nvSpPr>
          <p:cNvPr id="3" name="Title 2"/>
          <p:cNvSpPr>
            <a:spLocks noGrp="1"/>
          </p:cNvSpPr>
          <p:nvPr>
            <p:ph type="title"/>
          </p:nvPr>
        </p:nvSpPr>
        <p:spPr/>
        <p:txBody>
          <a:bodyPr>
            <a:normAutofit fontScale="90000"/>
          </a:bodyPr>
          <a:lstStyle/>
          <a:p>
            <a:r>
              <a:rPr lang="en-CA" dirty="0" smtClean="0"/>
              <a:t>Defining an </a:t>
            </a:r>
            <a:r>
              <a:rPr lang="en-CA" dirty="0" smtClean="0"/>
              <a:t>Independent Identity</a:t>
            </a:r>
            <a:endParaRPr lang="en-CA"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buNone/>
            </a:pPr>
            <a:r>
              <a:rPr lang="en-CA" b="1" dirty="0" smtClean="0"/>
              <a:t>Who We Are</a:t>
            </a:r>
          </a:p>
          <a:p>
            <a:pPr>
              <a:buNone/>
            </a:pPr>
            <a:r>
              <a:rPr lang="en-CA" dirty="0" smtClean="0"/>
              <a:t>	The Law Society Tribunal is an independent adjudicative tribunal within the Law Society of Upper Canada, consisting of staff and appointed adjudicators. Adjudicators include benchers and other lawyer, paralegal and lay appointees.</a:t>
            </a:r>
          </a:p>
          <a:p>
            <a:pPr>
              <a:buNone/>
            </a:pPr>
            <a:endParaRPr lang="en-CA" dirty="0" smtClean="0"/>
          </a:p>
          <a:p>
            <a:pPr>
              <a:buNone/>
            </a:pPr>
            <a:r>
              <a:rPr lang="en-CA" b="1" dirty="0" smtClean="0"/>
              <a:t>Mission Statement</a:t>
            </a:r>
          </a:p>
          <a:p>
            <a:pPr>
              <a:buNone/>
            </a:pPr>
            <a:r>
              <a:rPr lang="en-CA" dirty="0" smtClean="0"/>
              <a:t>	The Law Society Tribunal processes, hears and decides regulatory cases about Ontario lawyers and paralegals in a manner that is fair, just and in the public interest.</a:t>
            </a:r>
          </a:p>
          <a:p>
            <a:pPr>
              <a:buNone/>
            </a:pPr>
            <a:endParaRPr lang="en-CA" dirty="0" smtClean="0"/>
          </a:p>
          <a:p>
            <a:pPr>
              <a:buNone/>
            </a:pPr>
            <a:endParaRPr lang="en-CA" dirty="0"/>
          </a:p>
        </p:txBody>
      </p:sp>
      <p:sp>
        <p:nvSpPr>
          <p:cNvPr id="3" name="Title 2"/>
          <p:cNvSpPr>
            <a:spLocks noGrp="1"/>
          </p:cNvSpPr>
          <p:nvPr>
            <p:ph type="title"/>
          </p:nvPr>
        </p:nvSpPr>
        <p:spPr/>
        <p:txBody>
          <a:bodyPr>
            <a:normAutofit/>
          </a:bodyPr>
          <a:lstStyle/>
          <a:p>
            <a:r>
              <a:rPr lang="en-CA" dirty="0" smtClean="0"/>
              <a:t>Mission and Core Values</a:t>
            </a:r>
            <a:endParaRPr lang="en-CA"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a:buNone/>
            </a:pPr>
            <a:r>
              <a:rPr lang="en-CA" b="1" dirty="0" smtClean="0"/>
              <a:t>Core Values</a:t>
            </a:r>
          </a:p>
          <a:p>
            <a:pPr>
              <a:buNone/>
            </a:pPr>
            <a:r>
              <a:rPr lang="en-CA" b="1" dirty="0" smtClean="0"/>
              <a:t>Fairness:</a:t>
            </a:r>
          </a:p>
          <a:p>
            <a:pPr>
              <a:buNone/>
            </a:pPr>
            <a:r>
              <a:rPr lang="en-CA" dirty="0" smtClean="0"/>
              <a:t>	We will be fair and impartial in our processes and proceedings, treating all with respect, courtesy and dignity.</a:t>
            </a:r>
          </a:p>
          <a:p>
            <a:pPr>
              <a:buNone/>
            </a:pPr>
            <a:r>
              <a:rPr lang="en-CA" b="1" dirty="0" smtClean="0"/>
              <a:t>Quality:</a:t>
            </a:r>
          </a:p>
          <a:p>
            <a:pPr>
              <a:buNone/>
            </a:pPr>
            <a:r>
              <a:rPr lang="en-CA" dirty="0" smtClean="0"/>
              <a:t>	We strive for excellence, acting with dedication and professionalism. We aim for continuous improvement, valuing diverse perspectives. We commit to an atmosphere that enables all to perform at their best. </a:t>
            </a:r>
          </a:p>
          <a:p>
            <a:pPr>
              <a:buNone/>
            </a:pPr>
            <a:r>
              <a:rPr lang="en-CA" b="1" dirty="0" smtClean="0"/>
              <a:t>Transparency:</a:t>
            </a:r>
          </a:p>
          <a:p>
            <a:pPr>
              <a:buNone/>
            </a:pPr>
            <a:r>
              <a:rPr lang="en-CA" dirty="0" smtClean="0"/>
              <a:t>	We will act in a manner that bears the closest scrutiny. Our decisions, rules, processes and policies will be available to licensees and the public, accessible and easily understandable.</a:t>
            </a:r>
          </a:p>
          <a:p>
            <a:pPr>
              <a:buNone/>
            </a:pPr>
            <a:r>
              <a:rPr lang="en-CA" b="1" dirty="0" smtClean="0"/>
              <a:t>Timeliness:</a:t>
            </a:r>
          </a:p>
          <a:p>
            <a:pPr>
              <a:buNone/>
            </a:pPr>
            <a:r>
              <a:rPr lang="en-CA" dirty="0" smtClean="0"/>
              <a:t>	We are guided by the importance of timely resolution of all matters. We will schedule hearing and continuation dates expeditiously and complete written reasons promptly.</a:t>
            </a:r>
          </a:p>
          <a:p>
            <a:pPr>
              <a:buNone/>
            </a:pPr>
            <a:endParaRPr lang="en-CA" dirty="0"/>
          </a:p>
        </p:txBody>
      </p:sp>
      <p:sp>
        <p:nvSpPr>
          <p:cNvPr id="3" name="Title 2"/>
          <p:cNvSpPr>
            <a:spLocks noGrp="1"/>
          </p:cNvSpPr>
          <p:nvPr>
            <p:ph type="title"/>
          </p:nvPr>
        </p:nvSpPr>
        <p:spPr/>
        <p:txBody>
          <a:bodyPr/>
          <a:lstStyle/>
          <a:p>
            <a:r>
              <a:rPr lang="en-CA" dirty="0" smtClean="0"/>
              <a:t>Mission and Core Values</a:t>
            </a:r>
            <a:endParaRPr lang="en-CA"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dirty="0" smtClean="0"/>
              <a:t>Established description setting out competencies and duties in various parts of the work:</a:t>
            </a:r>
          </a:p>
          <a:p>
            <a:pPr lvl="1"/>
            <a:r>
              <a:rPr lang="en-CA" dirty="0" smtClean="0"/>
              <a:t>Fairness and Collegiality</a:t>
            </a:r>
          </a:p>
          <a:p>
            <a:pPr lvl="1"/>
            <a:r>
              <a:rPr lang="en-CA" dirty="0" smtClean="0"/>
              <a:t>Quality and Continuous Improvement</a:t>
            </a:r>
          </a:p>
          <a:p>
            <a:pPr lvl="1"/>
            <a:r>
              <a:rPr lang="en-CA" dirty="0" smtClean="0"/>
              <a:t>Transparency</a:t>
            </a:r>
          </a:p>
          <a:p>
            <a:pPr lvl="1"/>
            <a:r>
              <a:rPr lang="en-CA" dirty="0" smtClean="0"/>
              <a:t>Timeliness</a:t>
            </a:r>
          </a:p>
          <a:p>
            <a:pPr lvl="1"/>
            <a:r>
              <a:rPr lang="en-CA" dirty="0" smtClean="0"/>
              <a:t>Responsibilities of panel chair, author of reasons and in case management</a:t>
            </a:r>
          </a:p>
          <a:p>
            <a:pPr marL="393192" lvl="1" indent="0">
              <a:buNone/>
            </a:pPr>
            <a:endParaRPr lang="en-CA" dirty="0" smtClean="0"/>
          </a:p>
        </p:txBody>
      </p:sp>
      <p:sp>
        <p:nvSpPr>
          <p:cNvPr id="3" name="Title 2"/>
          <p:cNvSpPr>
            <a:spLocks noGrp="1"/>
          </p:cNvSpPr>
          <p:nvPr>
            <p:ph type="title"/>
          </p:nvPr>
        </p:nvSpPr>
        <p:spPr/>
        <p:txBody>
          <a:bodyPr>
            <a:normAutofit/>
          </a:bodyPr>
          <a:lstStyle/>
          <a:p>
            <a:r>
              <a:rPr lang="en-CA" dirty="0" smtClean="0"/>
              <a:t>Position Description</a:t>
            </a:r>
            <a:endParaRPr lang="en-CA" dirty="0"/>
          </a:p>
        </p:txBody>
      </p:sp>
    </p:spTree>
    <p:extLst>
      <p:ext uri="{BB962C8B-B14F-4D97-AF65-F5344CB8AC3E}">
        <p14:creationId xmlns:p14="http://schemas.microsoft.com/office/powerpoint/2010/main" val="30013627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CA" dirty="0" smtClean="0"/>
              <a:t>Self-evaluation in relation to the competencies established in the job description followed by meeting with the chair</a:t>
            </a:r>
          </a:p>
          <a:p>
            <a:endParaRPr lang="en-CA" dirty="0" smtClean="0"/>
          </a:p>
          <a:p>
            <a:r>
              <a:rPr lang="en-CA" dirty="0" smtClean="0"/>
              <a:t>To be conducted six months before the end of the adjudicator’s term</a:t>
            </a:r>
          </a:p>
          <a:p>
            <a:pPr marL="109728" indent="0">
              <a:buNone/>
            </a:pPr>
            <a:endParaRPr lang="en-CA" dirty="0" smtClean="0"/>
          </a:p>
          <a:p>
            <a:r>
              <a:rPr lang="en-CA" dirty="0" smtClean="0"/>
              <a:t>Further follow-up and performance management if the chair has concerns about the adjudicator’s performance</a:t>
            </a:r>
          </a:p>
          <a:p>
            <a:endParaRPr lang="en-CA" dirty="0"/>
          </a:p>
        </p:txBody>
      </p:sp>
      <p:sp>
        <p:nvSpPr>
          <p:cNvPr id="3" name="Title 2"/>
          <p:cNvSpPr>
            <a:spLocks noGrp="1"/>
          </p:cNvSpPr>
          <p:nvPr>
            <p:ph type="title"/>
          </p:nvPr>
        </p:nvSpPr>
        <p:spPr/>
        <p:txBody>
          <a:bodyPr/>
          <a:lstStyle/>
          <a:p>
            <a:r>
              <a:rPr lang="en-CA" dirty="0" smtClean="0"/>
              <a:t>Evaluation System Proposal</a:t>
            </a:r>
            <a:endParaRPr lang="en-CA" dirty="0"/>
          </a:p>
        </p:txBody>
      </p:sp>
    </p:spTree>
    <p:extLst>
      <p:ext uri="{BB962C8B-B14F-4D97-AF65-F5344CB8AC3E}">
        <p14:creationId xmlns:p14="http://schemas.microsoft.com/office/powerpoint/2010/main" val="36278075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dirty="0" smtClean="0"/>
              <a:t>Revamping the scheduling system</a:t>
            </a:r>
          </a:p>
          <a:p>
            <a:pPr lvl="1"/>
            <a:r>
              <a:rPr lang="en-CA" dirty="0" smtClean="0"/>
              <a:t>Moved away from a “list” model</a:t>
            </a:r>
          </a:p>
          <a:p>
            <a:pPr lvl="1"/>
            <a:r>
              <a:rPr lang="en-CA" dirty="0" smtClean="0"/>
              <a:t>New model provides more certainty for parties, adjudicators</a:t>
            </a:r>
          </a:p>
          <a:p>
            <a:pPr lvl="1"/>
            <a:r>
              <a:rPr lang="en-CA" dirty="0" smtClean="0"/>
              <a:t>Tailor expertise to </a:t>
            </a:r>
            <a:r>
              <a:rPr lang="en-CA" dirty="0" smtClean="0"/>
              <a:t>cases</a:t>
            </a:r>
          </a:p>
          <a:p>
            <a:pPr lvl="1"/>
            <a:endParaRPr lang="en-CA" dirty="0" smtClean="0"/>
          </a:p>
          <a:p>
            <a:r>
              <a:rPr lang="en-CA" dirty="0" smtClean="0"/>
              <a:t>Stakeholder outreach</a:t>
            </a:r>
          </a:p>
          <a:p>
            <a:pPr lvl="1"/>
            <a:r>
              <a:rPr lang="en-CA" dirty="0" smtClean="0"/>
              <a:t>Established Chair’s Practice Roundtable, made up of counsel who regularly represent the Law Society, counsel who regularly represent licensees, and duty counsel</a:t>
            </a:r>
          </a:p>
          <a:p>
            <a:pPr marL="393192" lvl="1" indent="0">
              <a:buNone/>
            </a:pPr>
            <a:endParaRPr lang="en-CA" dirty="0" smtClean="0"/>
          </a:p>
          <a:p>
            <a:pPr lvl="1"/>
            <a:endParaRPr lang="en-CA" dirty="0" smtClean="0"/>
          </a:p>
          <a:p>
            <a:pPr lvl="1"/>
            <a:endParaRPr lang="en-CA" dirty="0"/>
          </a:p>
        </p:txBody>
      </p:sp>
      <p:sp>
        <p:nvSpPr>
          <p:cNvPr id="3" name="Title 2"/>
          <p:cNvSpPr>
            <a:spLocks noGrp="1"/>
          </p:cNvSpPr>
          <p:nvPr>
            <p:ph type="title"/>
          </p:nvPr>
        </p:nvSpPr>
        <p:spPr/>
        <p:txBody>
          <a:bodyPr/>
          <a:lstStyle/>
          <a:p>
            <a:r>
              <a:rPr lang="en-CA" dirty="0" smtClean="0"/>
              <a:t>Other Early Priorities</a:t>
            </a:r>
            <a:endParaRPr lang="en-CA"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dirty="0" smtClean="0"/>
              <a:t>Building Collegiality, Consistency and Expertise</a:t>
            </a:r>
          </a:p>
          <a:p>
            <a:pPr lvl="1"/>
            <a:r>
              <a:rPr lang="en-CA" dirty="0" smtClean="0"/>
              <a:t>Colleague review of and comment on draft reasons (common practice in Canadian administrative tribunals)</a:t>
            </a:r>
          </a:p>
          <a:p>
            <a:pPr lvl="1"/>
            <a:endParaRPr lang="en-CA" dirty="0" smtClean="0"/>
          </a:p>
          <a:p>
            <a:r>
              <a:rPr lang="en-CA" dirty="0" smtClean="0"/>
              <a:t>Stakeholder outreach</a:t>
            </a:r>
          </a:p>
          <a:p>
            <a:pPr lvl="1"/>
            <a:r>
              <a:rPr lang="en-CA" dirty="0" smtClean="0"/>
              <a:t>Established Chair’s Practice Roundtable, made up of counsel who regularly represent the Law Society, counsel who regularly represent licensees, and duty counsel</a:t>
            </a:r>
          </a:p>
          <a:p>
            <a:pPr marL="393192" lvl="1" indent="0">
              <a:buNone/>
            </a:pPr>
            <a:endParaRPr lang="en-CA" dirty="0" smtClean="0"/>
          </a:p>
          <a:p>
            <a:pPr lvl="1"/>
            <a:endParaRPr lang="en-CA" dirty="0" smtClean="0"/>
          </a:p>
          <a:p>
            <a:pPr lvl="1"/>
            <a:endParaRPr lang="en-CA" dirty="0"/>
          </a:p>
        </p:txBody>
      </p:sp>
      <p:sp>
        <p:nvSpPr>
          <p:cNvPr id="3" name="Title 2"/>
          <p:cNvSpPr>
            <a:spLocks noGrp="1"/>
          </p:cNvSpPr>
          <p:nvPr>
            <p:ph type="title"/>
          </p:nvPr>
        </p:nvSpPr>
        <p:spPr/>
        <p:txBody>
          <a:bodyPr/>
          <a:lstStyle/>
          <a:p>
            <a:r>
              <a:rPr lang="en-CA" dirty="0" smtClean="0"/>
              <a:t>Other Early Priorities</a:t>
            </a:r>
            <a:endParaRPr lang="en-CA" dirty="0"/>
          </a:p>
        </p:txBody>
      </p:sp>
    </p:spTree>
    <p:extLst>
      <p:ext uri="{BB962C8B-B14F-4D97-AF65-F5344CB8AC3E}">
        <p14:creationId xmlns:p14="http://schemas.microsoft.com/office/powerpoint/2010/main" val="42524540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dirty="0" smtClean="0"/>
              <a:t>Ontario is Canada’s largest province (population 13.6 million)</a:t>
            </a:r>
          </a:p>
          <a:p>
            <a:r>
              <a:rPr lang="en-CA" dirty="0" smtClean="0"/>
              <a:t>Law Society of Upper Canada established in 1797</a:t>
            </a:r>
          </a:p>
          <a:p>
            <a:r>
              <a:rPr lang="en-CA" dirty="0" smtClean="0"/>
              <a:t>Governs approximately 46,000 lawyers and 5,000 paralegals</a:t>
            </a:r>
          </a:p>
          <a:p>
            <a:r>
              <a:rPr lang="en-CA" dirty="0" smtClean="0"/>
              <a:t>Rules of Professional Conduct established by the Law Society</a:t>
            </a:r>
          </a:p>
          <a:p>
            <a:r>
              <a:rPr lang="en-CA" dirty="0" smtClean="0"/>
              <a:t>National model code recently established by the Federation of Law Societies of Canada</a:t>
            </a:r>
          </a:p>
          <a:p>
            <a:endParaRPr lang="en-CA" dirty="0" smtClean="0"/>
          </a:p>
          <a:p>
            <a:endParaRPr lang="en-CA" dirty="0"/>
          </a:p>
        </p:txBody>
      </p:sp>
      <p:sp>
        <p:nvSpPr>
          <p:cNvPr id="3" name="Title 2"/>
          <p:cNvSpPr>
            <a:spLocks noGrp="1"/>
          </p:cNvSpPr>
          <p:nvPr>
            <p:ph type="title"/>
          </p:nvPr>
        </p:nvSpPr>
        <p:spPr/>
        <p:txBody>
          <a:bodyPr>
            <a:normAutofit fontScale="90000"/>
          </a:bodyPr>
          <a:lstStyle/>
          <a:p>
            <a:r>
              <a:rPr lang="en-CA" dirty="0" smtClean="0"/>
              <a:t>The Context: Law Society of Upper Canada</a:t>
            </a:r>
            <a:endParaRPr lang="en-CA" dirty="0"/>
          </a:p>
        </p:txBody>
      </p:sp>
    </p:spTree>
    <p:extLst>
      <p:ext uri="{BB962C8B-B14F-4D97-AF65-F5344CB8AC3E}">
        <p14:creationId xmlns:p14="http://schemas.microsoft.com/office/powerpoint/2010/main" val="28232321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dirty="0" smtClean="0"/>
              <a:t>Greater focus on case management to reduce costs for the parties, hearing time and </a:t>
            </a:r>
            <a:r>
              <a:rPr lang="en-CA" dirty="0" smtClean="0"/>
              <a:t>adjournments</a:t>
            </a:r>
          </a:p>
          <a:p>
            <a:r>
              <a:rPr lang="en-CA" dirty="0" smtClean="0"/>
              <a:t>Possible involvement of duty counsel during pre-hearing conferences</a:t>
            </a:r>
            <a:endParaRPr lang="en-CA" dirty="0" smtClean="0"/>
          </a:p>
          <a:p>
            <a:r>
              <a:rPr lang="en-CA" dirty="0" smtClean="0"/>
              <a:t>Recruitment </a:t>
            </a:r>
            <a:r>
              <a:rPr lang="en-CA" dirty="0" smtClean="0"/>
              <a:t>of additional </a:t>
            </a:r>
            <a:r>
              <a:rPr lang="en-CA" dirty="0" smtClean="0"/>
              <a:t>adjudicators</a:t>
            </a:r>
          </a:p>
          <a:p>
            <a:endParaRPr lang="en-CA" dirty="0" smtClean="0"/>
          </a:p>
          <a:p>
            <a:endParaRPr lang="en-CA" dirty="0"/>
          </a:p>
        </p:txBody>
      </p:sp>
      <p:sp>
        <p:nvSpPr>
          <p:cNvPr id="3" name="Title 2"/>
          <p:cNvSpPr>
            <a:spLocks noGrp="1"/>
          </p:cNvSpPr>
          <p:nvPr>
            <p:ph type="title"/>
          </p:nvPr>
        </p:nvSpPr>
        <p:spPr/>
        <p:txBody>
          <a:bodyPr/>
          <a:lstStyle/>
          <a:p>
            <a:r>
              <a:rPr lang="en-CA" dirty="0" smtClean="0"/>
              <a:t>Upcoming Priorities Include</a:t>
            </a:r>
            <a:endParaRPr lang="en-CA"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CA" dirty="0" smtClean="0"/>
              <a:t>For more information, see our website at:</a:t>
            </a:r>
          </a:p>
          <a:p>
            <a:pPr>
              <a:buNone/>
            </a:pPr>
            <a:endParaRPr lang="en-CA" dirty="0" smtClean="0"/>
          </a:p>
          <a:p>
            <a:pPr algn="ctr">
              <a:buNone/>
            </a:pPr>
            <a:r>
              <a:rPr lang="en-CA" dirty="0" smtClean="0">
                <a:hlinkClick r:id="rId2"/>
              </a:rPr>
              <a:t>www.lawsocietytribunal.ca</a:t>
            </a:r>
            <a:endParaRPr lang="en-CA" dirty="0" smtClean="0"/>
          </a:p>
          <a:p>
            <a:pPr algn="ctr">
              <a:buNone/>
            </a:pPr>
            <a:endParaRPr lang="en-CA" dirty="0" smtClean="0"/>
          </a:p>
          <a:p>
            <a:pPr algn="ctr">
              <a:buNone/>
            </a:pPr>
            <a:r>
              <a:rPr lang="en-CA" dirty="0" smtClean="0">
                <a:hlinkClick r:id="rId3"/>
              </a:rPr>
              <a:t>www.tribunaldubarreau.ca</a:t>
            </a:r>
            <a:endParaRPr lang="en-CA" dirty="0" smtClean="0"/>
          </a:p>
          <a:p>
            <a:pPr>
              <a:buNone/>
            </a:pPr>
            <a:endParaRPr lang="en-CA" dirty="0" smtClean="0"/>
          </a:p>
          <a:p>
            <a:pPr>
              <a:buNone/>
            </a:pPr>
            <a:endParaRPr lang="en-CA" dirty="0" smtClean="0"/>
          </a:p>
          <a:p>
            <a:pPr>
              <a:buNone/>
            </a:pPr>
            <a:endParaRPr lang="en-CA"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CA" dirty="0" smtClean="0"/>
              <a:t>Most benchers serve four-year terms</a:t>
            </a:r>
            <a:endParaRPr lang="en-CA" dirty="0"/>
          </a:p>
          <a:p>
            <a:r>
              <a:rPr lang="en-CA" dirty="0" smtClean="0"/>
              <a:t>40 elected lawyer benchers</a:t>
            </a:r>
          </a:p>
          <a:p>
            <a:r>
              <a:rPr lang="en-CA" dirty="0" smtClean="0"/>
              <a:t>5 elected paralegal benchers</a:t>
            </a:r>
          </a:p>
          <a:p>
            <a:r>
              <a:rPr lang="en-CA" dirty="0" smtClean="0"/>
              <a:t>8 lay benchers (non-lawyers and non-paralegals) appointed by the government</a:t>
            </a:r>
          </a:p>
          <a:p>
            <a:pPr marL="109728" indent="0">
              <a:buNone/>
            </a:pPr>
            <a:endParaRPr lang="en-CA" dirty="0"/>
          </a:p>
          <a:p>
            <a:r>
              <a:rPr lang="en-CA" dirty="0" smtClean="0"/>
              <a:t>Also </a:t>
            </a:r>
            <a:r>
              <a:rPr lang="en-CA" dirty="0" err="1" smtClean="0"/>
              <a:t>grandparented</a:t>
            </a:r>
            <a:r>
              <a:rPr lang="en-CA" dirty="0" smtClean="0"/>
              <a:t> ex officio benchers </a:t>
            </a:r>
          </a:p>
        </p:txBody>
      </p:sp>
      <p:sp>
        <p:nvSpPr>
          <p:cNvPr id="3" name="Title 2"/>
          <p:cNvSpPr>
            <a:spLocks noGrp="1"/>
          </p:cNvSpPr>
          <p:nvPr>
            <p:ph type="title"/>
          </p:nvPr>
        </p:nvSpPr>
        <p:spPr/>
        <p:txBody>
          <a:bodyPr>
            <a:normAutofit/>
          </a:bodyPr>
          <a:lstStyle/>
          <a:p>
            <a:r>
              <a:rPr lang="en-CA" dirty="0" smtClean="0"/>
              <a:t>Law Society Governance</a:t>
            </a:r>
            <a:endParaRPr lang="en-CA" dirty="0"/>
          </a:p>
        </p:txBody>
      </p:sp>
    </p:spTree>
    <p:extLst>
      <p:ext uri="{BB962C8B-B14F-4D97-AF65-F5344CB8AC3E}">
        <p14:creationId xmlns:p14="http://schemas.microsoft.com/office/powerpoint/2010/main" val="13732528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CA" dirty="0" smtClean="0"/>
              <a:t>Cases come before the Tribunal following complaint (if applicable) and investigation process</a:t>
            </a:r>
          </a:p>
          <a:p>
            <a:r>
              <a:rPr lang="en-CA" dirty="0" smtClean="0"/>
              <a:t>Conduct</a:t>
            </a:r>
          </a:p>
          <a:p>
            <a:r>
              <a:rPr lang="en-CA" dirty="0" smtClean="0"/>
              <a:t>Licensing</a:t>
            </a:r>
          </a:p>
          <a:p>
            <a:r>
              <a:rPr lang="en-CA" dirty="0" smtClean="0"/>
              <a:t>Capacity</a:t>
            </a:r>
          </a:p>
          <a:p>
            <a:r>
              <a:rPr lang="en-CA" dirty="0" smtClean="0"/>
              <a:t>And others</a:t>
            </a:r>
          </a:p>
          <a:p>
            <a:endParaRPr lang="en-CA" dirty="0"/>
          </a:p>
          <a:p>
            <a:r>
              <a:rPr lang="en-CA" dirty="0" smtClean="0"/>
              <a:t>In house and sometimes external counsel represent the Law Society</a:t>
            </a:r>
          </a:p>
          <a:p>
            <a:endParaRPr lang="en-CA" dirty="0" smtClean="0"/>
          </a:p>
          <a:p>
            <a:pPr marL="109728" indent="0">
              <a:buNone/>
            </a:pPr>
            <a:endParaRPr lang="en-CA" dirty="0"/>
          </a:p>
          <a:p>
            <a:pPr marL="109728" indent="0">
              <a:buNone/>
            </a:pPr>
            <a:endParaRPr lang="en-CA" dirty="0" smtClean="0"/>
          </a:p>
          <a:p>
            <a:pPr marL="109728" indent="0">
              <a:buNone/>
            </a:pPr>
            <a:endParaRPr lang="en-CA" dirty="0"/>
          </a:p>
          <a:p>
            <a:pPr marL="109728" indent="0">
              <a:buNone/>
            </a:pPr>
            <a:endParaRPr lang="en-CA" dirty="0"/>
          </a:p>
        </p:txBody>
      </p:sp>
      <p:sp>
        <p:nvSpPr>
          <p:cNvPr id="3" name="Title 2"/>
          <p:cNvSpPr>
            <a:spLocks noGrp="1"/>
          </p:cNvSpPr>
          <p:nvPr>
            <p:ph type="title"/>
          </p:nvPr>
        </p:nvSpPr>
        <p:spPr/>
        <p:txBody>
          <a:bodyPr/>
          <a:lstStyle/>
          <a:p>
            <a:r>
              <a:rPr lang="en-CA" dirty="0" smtClean="0"/>
              <a:t>Cases before the Tribunal</a:t>
            </a:r>
            <a:endParaRPr lang="en-CA" dirty="0"/>
          </a:p>
        </p:txBody>
      </p:sp>
    </p:spTree>
    <p:extLst>
      <p:ext uri="{BB962C8B-B14F-4D97-AF65-F5344CB8AC3E}">
        <p14:creationId xmlns:p14="http://schemas.microsoft.com/office/powerpoint/2010/main" val="164101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dirty="0" smtClean="0"/>
              <a:t>Cases heard by the Hearing Division, may be appealed by either party to the Appeal Division</a:t>
            </a:r>
          </a:p>
          <a:p>
            <a:pPr marL="109728" indent="0">
              <a:buNone/>
            </a:pPr>
            <a:endParaRPr lang="en-CA" dirty="0" smtClean="0"/>
          </a:p>
          <a:p>
            <a:r>
              <a:rPr lang="en-CA" dirty="0" smtClean="0"/>
              <a:t>Appeal Division decisions may be appealed to Court</a:t>
            </a:r>
            <a:endParaRPr lang="en-CA" dirty="0"/>
          </a:p>
        </p:txBody>
      </p:sp>
      <p:sp>
        <p:nvSpPr>
          <p:cNvPr id="3" name="Title 2"/>
          <p:cNvSpPr>
            <a:spLocks noGrp="1"/>
          </p:cNvSpPr>
          <p:nvPr>
            <p:ph type="title"/>
          </p:nvPr>
        </p:nvSpPr>
        <p:spPr/>
        <p:txBody>
          <a:bodyPr>
            <a:normAutofit/>
          </a:bodyPr>
          <a:lstStyle/>
          <a:p>
            <a:r>
              <a:rPr lang="en-CA" dirty="0" smtClean="0"/>
              <a:t>Appeals</a:t>
            </a:r>
            <a:endParaRPr lang="en-CA" dirty="0"/>
          </a:p>
        </p:txBody>
      </p:sp>
    </p:spTree>
    <p:extLst>
      <p:ext uri="{BB962C8B-B14F-4D97-AF65-F5344CB8AC3E}">
        <p14:creationId xmlns:p14="http://schemas.microsoft.com/office/powerpoint/2010/main" val="2757960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dirty="0" smtClean="0"/>
              <a:t>Hearing Panel and Appeal Panel each led by a part-time bencher chair</a:t>
            </a:r>
          </a:p>
          <a:p>
            <a:r>
              <a:rPr lang="en-CA" dirty="0" smtClean="0"/>
              <a:t>Tribunals Office with eleven employees (Counsel, Clerks, Office Staff)</a:t>
            </a:r>
          </a:p>
          <a:p>
            <a:r>
              <a:rPr lang="en-CA" dirty="0" smtClean="0"/>
              <a:t>Hearing panels primarily composed of benchers; some non-bencher adjudicators added in recent years to increase linguistic, scheduling capacity</a:t>
            </a:r>
          </a:p>
          <a:p>
            <a:r>
              <a:rPr lang="en-CA" dirty="0" smtClean="0"/>
              <a:t>Adjudication mandatory for benchers</a:t>
            </a:r>
          </a:p>
          <a:p>
            <a:r>
              <a:rPr lang="en-CA" dirty="0" smtClean="0"/>
              <a:t>Mandatory adjudicator education</a:t>
            </a:r>
            <a:endParaRPr lang="en-CA" dirty="0"/>
          </a:p>
        </p:txBody>
      </p:sp>
      <p:sp>
        <p:nvSpPr>
          <p:cNvPr id="3" name="Title 2"/>
          <p:cNvSpPr>
            <a:spLocks noGrp="1"/>
          </p:cNvSpPr>
          <p:nvPr>
            <p:ph type="title"/>
          </p:nvPr>
        </p:nvSpPr>
        <p:spPr/>
        <p:txBody>
          <a:bodyPr/>
          <a:lstStyle/>
          <a:p>
            <a:r>
              <a:rPr lang="en-CA" dirty="0" smtClean="0"/>
              <a:t>The Previous Model</a:t>
            </a:r>
            <a:endParaRPr lang="en-CA"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dirty="0" smtClean="0"/>
              <a:t>Little case management by the Tribunal</a:t>
            </a:r>
          </a:p>
          <a:p>
            <a:r>
              <a:rPr lang="en-CA" dirty="0" smtClean="0"/>
              <a:t>LS counsel generally steered the proceeding</a:t>
            </a:r>
          </a:p>
          <a:p>
            <a:r>
              <a:rPr lang="en-CA" dirty="0" smtClean="0"/>
              <a:t>Rules and processes based on criminal and civil law models; sometimes complex and technical</a:t>
            </a:r>
          </a:p>
          <a:p>
            <a:r>
              <a:rPr lang="en-CA" dirty="0" smtClean="0"/>
              <a:t>Volunteer duty counsel available to self-represented licensees</a:t>
            </a:r>
          </a:p>
          <a:p>
            <a:r>
              <a:rPr lang="en-CA" dirty="0" smtClean="0"/>
              <a:t>No support to adjudicators on substantive law or reason writing (other than editing)</a:t>
            </a:r>
          </a:p>
          <a:p>
            <a:endParaRPr lang="en-CA" dirty="0" smtClean="0"/>
          </a:p>
          <a:p>
            <a:endParaRPr lang="en-CA" dirty="0" smtClean="0"/>
          </a:p>
        </p:txBody>
      </p:sp>
      <p:sp>
        <p:nvSpPr>
          <p:cNvPr id="3" name="Title 2"/>
          <p:cNvSpPr>
            <a:spLocks noGrp="1"/>
          </p:cNvSpPr>
          <p:nvPr>
            <p:ph type="title"/>
          </p:nvPr>
        </p:nvSpPr>
        <p:spPr/>
        <p:txBody>
          <a:bodyPr/>
          <a:lstStyle/>
          <a:p>
            <a:r>
              <a:rPr lang="en-CA" dirty="0" smtClean="0"/>
              <a:t>The Previous Model</a:t>
            </a:r>
            <a:endParaRPr lang="en-CA" dirty="0"/>
          </a:p>
        </p:txBody>
      </p:sp>
    </p:spTree>
    <p:extLst>
      <p:ext uri="{BB962C8B-B14F-4D97-AF65-F5344CB8AC3E}">
        <p14:creationId xmlns:p14="http://schemas.microsoft.com/office/powerpoint/2010/main" val="4996243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dirty="0" smtClean="0"/>
              <a:t>Increasing complexity of cases</a:t>
            </a:r>
          </a:p>
          <a:p>
            <a:r>
              <a:rPr lang="en-CA" dirty="0" smtClean="0"/>
              <a:t>Need for systematic and effective adjudicative structure</a:t>
            </a:r>
          </a:p>
          <a:p>
            <a:r>
              <a:rPr lang="en-CA" dirty="0"/>
              <a:t>Delays due to unavailability of panels</a:t>
            </a:r>
          </a:p>
          <a:p>
            <a:r>
              <a:rPr lang="en-CA" dirty="0" smtClean="0"/>
              <a:t>Successful appeals</a:t>
            </a:r>
          </a:p>
          <a:p>
            <a:pPr lvl="1"/>
            <a:r>
              <a:rPr lang="en-CA" dirty="0" smtClean="0"/>
              <a:t>Insufficient reasons</a:t>
            </a:r>
          </a:p>
          <a:p>
            <a:pPr lvl="1"/>
            <a:r>
              <a:rPr lang="en-CA" dirty="0" smtClean="0"/>
              <a:t>Violations of procedural fairness</a:t>
            </a:r>
          </a:p>
          <a:p>
            <a:pPr lvl="1"/>
            <a:r>
              <a:rPr lang="en-CA" dirty="0" smtClean="0"/>
              <a:t>Misapplication of established principles of substantive law</a:t>
            </a:r>
          </a:p>
          <a:p>
            <a:pPr lvl="1"/>
            <a:endParaRPr lang="en-CA" dirty="0" smtClean="0"/>
          </a:p>
          <a:p>
            <a:pPr lvl="1"/>
            <a:endParaRPr lang="en-CA" dirty="0"/>
          </a:p>
          <a:p>
            <a:endParaRPr lang="en-CA" dirty="0" smtClean="0"/>
          </a:p>
        </p:txBody>
      </p:sp>
      <p:sp>
        <p:nvSpPr>
          <p:cNvPr id="3" name="Title 2"/>
          <p:cNvSpPr>
            <a:spLocks noGrp="1"/>
          </p:cNvSpPr>
          <p:nvPr>
            <p:ph type="title"/>
          </p:nvPr>
        </p:nvSpPr>
        <p:spPr/>
        <p:txBody>
          <a:bodyPr>
            <a:normAutofit fontScale="90000"/>
          </a:bodyPr>
          <a:lstStyle/>
          <a:p>
            <a:r>
              <a:rPr lang="en-CA" dirty="0" smtClean="0"/>
              <a:t>Reasons for Change: 2012 Tribunals Committee Report</a:t>
            </a:r>
            <a:endParaRPr lang="en-CA"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CA" dirty="0" smtClean="0"/>
              <a:t>Establish a tribunal in the model of other administrative tribunals</a:t>
            </a:r>
          </a:p>
          <a:p>
            <a:r>
              <a:rPr lang="en-CA" dirty="0" smtClean="0"/>
              <a:t>Leadership: full-time, independent non-bencher chair and two elected bencher vice-chairs</a:t>
            </a:r>
          </a:p>
          <a:p>
            <a:r>
              <a:rPr lang="en-CA" dirty="0" smtClean="0"/>
              <a:t>Increased use of appointed non-bencher adjudicators appointed by convocation</a:t>
            </a:r>
          </a:p>
          <a:p>
            <a:r>
              <a:rPr lang="en-CA" dirty="0" smtClean="0"/>
              <a:t>Appointments of new appointed adjudicators to be based on merit, adjudicative experience</a:t>
            </a:r>
          </a:p>
          <a:p>
            <a:r>
              <a:rPr lang="en-CA" dirty="0" smtClean="0"/>
              <a:t>Performance evaluation of all adjudicators, including benchers</a:t>
            </a:r>
          </a:p>
          <a:p>
            <a:endParaRPr lang="en-CA" dirty="0" smtClean="0"/>
          </a:p>
          <a:p>
            <a:endParaRPr lang="en-CA" dirty="0" smtClean="0"/>
          </a:p>
          <a:p>
            <a:endParaRPr lang="en-CA" dirty="0"/>
          </a:p>
        </p:txBody>
      </p:sp>
      <p:sp>
        <p:nvSpPr>
          <p:cNvPr id="3" name="Title 2"/>
          <p:cNvSpPr>
            <a:spLocks noGrp="1"/>
          </p:cNvSpPr>
          <p:nvPr>
            <p:ph type="title"/>
          </p:nvPr>
        </p:nvSpPr>
        <p:spPr/>
        <p:txBody>
          <a:bodyPr/>
          <a:lstStyle/>
          <a:p>
            <a:r>
              <a:rPr lang="en-CA" dirty="0" smtClean="0"/>
              <a:t>Key Features of the New Model</a:t>
            </a:r>
            <a:endParaRPr lang="en-CA"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aw Society Tribunal">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290</TotalTime>
  <Words>869</Words>
  <Application>Microsoft Office PowerPoint</Application>
  <PresentationFormat>On-screen Show (4:3)</PresentationFormat>
  <Paragraphs>140</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Lucida Sans Unicode</vt:lpstr>
      <vt:lpstr>Verdana</vt:lpstr>
      <vt:lpstr>Wingdings 2</vt:lpstr>
      <vt:lpstr>Wingdings 3</vt:lpstr>
      <vt:lpstr>Law Society Tribunal</vt:lpstr>
      <vt:lpstr>An Independent Tribunal Within a Self-Governing Law Society: Ontario’s New Law Society Tribunal</vt:lpstr>
      <vt:lpstr>The Context: Law Society of Upper Canada</vt:lpstr>
      <vt:lpstr>Law Society Governance</vt:lpstr>
      <vt:lpstr>Cases before the Tribunal</vt:lpstr>
      <vt:lpstr>Appeals</vt:lpstr>
      <vt:lpstr>The Previous Model</vt:lpstr>
      <vt:lpstr>The Previous Model</vt:lpstr>
      <vt:lpstr>Reasons for Change: 2012 Tribunals Committee Report</vt:lpstr>
      <vt:lpstr>Key Features of the New Model</vt:lpstr>
      <vt:lpstr>Key Features of the New Model</vt:lpstr>
      <vt:lpstr>Key Features of the New Model</vt:lpstr>
      <vt:lpstr>Progress on Implementation</vt:lpstr>
      <vt:lpstr>Defining an Independent Identity</vt:lpstr>
      <vt:lpstr>Mission and Core Values</vt:lpstr>
      <vt:lpstr>Mission and Core Values</vt:lpstr>
      <vt:lpstr>Position Description</vt:lpstr>
      <vt:lpstr>Evaluation System Proposal</vt:lpstr>
      <vt:lpstr>Other Early Priorities</vt:lpstr>
      <vt:lpstr>Other Early Priorities</vt:lpstr>
      <vt:lpstr>Upcoming Priorities Include</vt:lpstr>
      <vt:lpstr>PowerPoint Presentation</vt:lpstr>
    </vt:vector>
  </TitlesOfParts>
  <Company>LSUC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 Wright</dc:creator>
  <cp:lastModifiedBy>David Wright</cp:lastModifiedBy>
  <cp:revision>22</cp:revision>
  <dcterms:created xsi:type="dcterms:W3CDTF">2014-03-18T10:37:59Z</dcterms:created>
  <dcterms:modified xsi:type="dcterms:W3CDTF">2014-07-10T10:53:57Z</dcterms:modified>
</cp:coreProperties>
</file>