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6" r:id="rId2"/>
    <p:sldId id="257" r:id="rId3"/>
    <p:sldId id="259" r:id="rId4"/>
    <p:sldId id="272" r:id="rId5"/>
    <p:sldId id="293" r:id="rId6"/>
    <p:sldId id="273" r:id="rId7"/>
    <p:sldId id="275" r:id="rId8"/>
    <p:sldId id="286" r:id="rId9"/>
    <p:sldId id="287" r:id="rId10"/>
    <p:sldId id="294" r:id="rId11"/>
    <p:sldId id="290" r:id="rId12"/>
    <p:sldId id="284" r:id="rId13"/>
    <p:sldId id="280" r:id="rId14"/>
    <p:sldId id="279" r:id="rId15"/>
    <p:sldId id="289" r:id="rId16"/>
    <p:sldId id="295" r:id="rId17"/>
    <p:sldId id="268" r:id="rId18"/>
    <p:sldId id="283" r:id="rId19"/>
    <p:sldId id="282" r:id="rId20"/>
    <p:sldId id="278" r:id="rId21"/>
    <p:sldId id="270" r:id="rId22"/>
    <p:sldId id="291" r:id="rId23"/>
    <p:sldId id="263" r:id="rId24"/>
    <p:sldId id="292" r:id="rId25"/>
    <p:sldId id="265" r:id="rId26"/>
    <p:sldId id="260" r:id="rId27"/>
    <p:sldId id="274" r:id="rId28"/>
    <p:sldId id="297" r:id="rId29"/>
    <p:sldId id="296" r:id="rId30"/>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864" y="-112"/>
      </p:cViewPr>
      <p:guideLst>
        <p:guide orient="horz" pos="2160"/>
        <p:guide pos="2880"/>
      </p:guideLst>
    </p:cSldViewPr>
  </p:slideViewPr>
  <p:notesTextViewPr>
    <p:cViewPr>
      <p:scale>
        <a:sx n="1" d="1"/>
        <a:sy n="1" d="1"/>
      </p:scale>
      <p:origin x="0" y="0"/>
    </p:cViewPr>
  </p:notesTextViewPr>
  <p:sorterViewPr>
    <p:cViewPr>
      <p:scale>
        <a:sx n="100" d="100"/>
        <a:sy n="100" d="100"/>
      </p:scale>
      <p:origin x="0" y="277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1D217301-3A57-4E32-837E-7DE53C6E0CA0}" type="datetimeFigureOut">
              <a:rPr lang="en-GB" smtClean="0"/>
              <a:t>21/01/2014</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FAE9A8A0-D8BC-443E-B1FE-A775AB3CDF76}" type="slidenum">
              <a:rPr lang="en-GB" smtClean="0"/>
              <a:t>‹#›</a:t>
            </a:fld>
            <a:endParaRPr lang="en-GB"/>
          </a:p>
        </p:txBody>
      </p:sp>
    </p:spTree>
    <p:extLst>
      <p:ext uri="{BB962C8B-B14F-4D97-AF65-F5344CB8AC3E}">
        <p14:creationId xmlns:p14="http://schemas.microsoft.com/office/powerpoint/2010/main" val="694678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777607" y="0"/>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799E584-ABA0-47F4-A1F3-76B562D1E22A}" type="datetimeFigureOut">
              <a:rPr lang="en-GB" altLang="en-US"/>
              <a:pPr>
                <a:defRPr/>
              </a:pPr>
              <a:t>21/01/2014</a:t>
            </a:fld>
            <a:endParaRPr lang="en-GB" altLang="en-US"/>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FA1E28C-2191-42A8-8B5C-0BCC01DD993B}" type="slidenum">
              <a:rPr lang="en-GB" altLang="en-US"/>
              <a:pPr>
                <a:defRPr/>
              </a:pPr>
              <a:t>‹#›</a:t>
            </a:fld>
            <a:endParaRPr lang="en-GB" altLang="en-US"/>
          </a:p>
        </p:txBody>
      </p:sp>
    </p:spTree>
    <p:extLst>
      <p:ext uri="{BB962C8B-B14F-4D97-AF65-F5344CB8AC3E}">
        <p14:creationId xmlns:p14="http://schemas.microsoft.com/office/powerpoint/2010/main" val="230875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Armenia</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86E281F-38E0-40B5-AB74-7F9DA472C804}" type="slidenum">
              <a:rPr lang="en-GB" altLang="en-US" smtClean="0"/>
              <a:pPr eaLnBrk="1" hangingPunct="1">
                <a:spcBef>
                  <a:spcPct val="0"/>
                </a:spcBef>
              </a:pPr>
              <a:t>23</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A1E28C-2191-42A8-8B5C-0BCC01DD993B}" type="slidenum">
              <a:rPr lang="en-GB" altLang="en-US" smtClean="0"/>
              <a:pPr>
                <a:defRPr/>
              </a:pPr>
              <a:t>25</a:t>
            </a:fld>
            <a:endParaRPr lang="en-GB" altLang="en-US"/>
          </a:p>
        </p:txBody>
      </p:sp>
    </p:spTree>
    <p:extLst>
      <p:ext uri="{BB962C8B-B14F-4D97-AF65-F5344CB8AC3E}">
        <p14:creationId xmlns:p14="http://schemas.microsoft.com/office/powerpoint/2010/main" val="46166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7BDFAB3-DC6C-42B8-A41A-30F6247E910F}" type="datetimeFigureOut">
              <a:rPr lang="en-GB" altLang="en-US"/>
              <a:pPr>
                <a:defRPr/>
              </a:pPr>
              <a:t>21/01/2014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8A7968D-1E49-45B5-A626-BF029EBEA647}" type="slidenum">
              <a:rPr lang="en-GB" altLang="en-US"/>
              <a:pPr>
                <a:defRPr/>
              </a:pPr>
              <a:t>‹#›</a:t>
            </a:fld>
            <a:endParaRPr lang="en-GB" altLang="en-US"/>
          </a:p>
        </p:txBody>
      </p:sp>
    </p:spTree>
    <p:extLst>
      <p:ext uri="{BB962C8B-B14F-4D97-AF65-F5344CB8AC3E}">
        <p14:creationId xmlns:p14="http://schemas.microsoft.com/office/powerpoint/2010/main" val="309804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C7D1125-7B3D-48C1-B213-6C0CEDD6F551}" type="datetimeFigureOut">
              <a:rPr lang="en-GB" altLang="en-US"/>
              <a:pPr>
                <a:defRPr/>
              </a:pPr>
              <a:t>21/01/2014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755749B-0A3F-4A86-8F84-3A774A0CF256}" type="slidenum">
              <a:rPr lang="en-GB" altLang="en-US"/>
              <a:pPr>
                <a:defRPr/>
              </a:pPr>
              <a:t>‹#›</a:t>
            </a:fld>
            <a:endParaRPr lang="en-GB" altLang="en-US"/>
          </a:p>
        </p:txBody>
      </p:sp>
    </p:spTree>
    <p:extLst>
      <p:ext uri="{BB962C8B-B14F-4D97-AF65-F5344CB8AC3E}">
        <p14:creationId xmlns:p14="http://schemas.microsoft.com/office/powerpoint/2010/main" val="1485998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E24731-FFA8-42EE-96E6-B0B1319F8ED6}" type="datetimeFigureOut">
              <a:rPr lang="en-GB" altLang="en-US"/>
              <a:pPr>
                <a:defRPr/>
              </a:pPr>
              <a:t>21/01/2014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E4D9035-1BE0-4847-AB9A-CDEEF8FB8192}" type="slidenum">
              <a:rPr lang="en-GB" altLang="en-US"/>
              <a:pPr>
                <a:defRPr/>
              </a:pPr>
              <a:t>‹#›</a:t>
            </a:fld>
            <a:endParaRPr lang="en-GB" altLang="en-US"/>
          </a:p>
        </p:txBody>
      </p:sp>
    </p:spTree>
    <p:extLst>
      <p:ext uri="{BB962C8B-B14F-4D97-AF65-F5344CB8AC3E}">
        <p14:creationId xmlns:p14="http://schemas.microsoft.com/office/powerpoint/2010/main" val="275665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C0A29DA-E4BC-4E89-85BD-8EB1BE4FC71F}" type="datetimeFigureOut">
              <a:rPr lang="en-GB" altLang="en-US"/>
              <a:pPr>
                <a:defRPr/>
              </a:pPr>
              <a:t>21/01/2014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FBAA2A-CAD8-438F-9F7A-2DCB40B463FD}" type="slidenum">
              <a:rPr lang="en-GB" altLang="en-US"/>
              <a:pPr>
                <a:defRPr/>
              </a:pPr>
              <a:t>‹#›</a:t>
            </a:fld>
            <a:endParaRPr lang="en-GB" altLang="en-US"/>
          </a:p>
        </p:txBody>
      </p:sp>
    </p:spTree>
    <p:extLst>
      <p:ext uri="{BB962C8B-B14F-4D97-AF65-F5344CB8AC3E}">
        <p14:creationId xmlns:p14="http://schemas.microsoft.com/office/powerpoint/2010/main" val="78651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0121EC-2D3A-4AB8-8192-CA5DE85CF5CA}" type="datetimeFigureOut">
              <a:rPr lang="en-GB" altLang="en-US"/>
              <a:pPr>
                <a:defRPr/>
              </a:pPr>
              <a:t>21/01/2014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1DD849-86F2-4A05-98C0-F60B6E9354AC}" type="slidenum">
              <a:rPr lang="en-GB" altLang="en-US"/>
              <a:pPr>
                <a:defRPr/>
              </a:pPr>
              <a:t>‹#›</a:t>
            </a:fld>
            <a:endParaRPr lang="en-GB" altLang="en-US"/>
          </a:p>
        </p:txBody>
      </p:sp>
    </p:spTree>
    <p:extLst>
      <p:ext uri="{BB962C8B-B14F-4D97-AF65-F5344CB8AC3E}">
        <p14:creationId xmlns:p14="http://schemas.microsoft.com/office/powerpoint/2010/main" val="386833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DEADB97-FBEE-45EC-BBF9-F87C00D18D0D}" type="datetimeFigureOut">
              <a:rPr lang="en-GB" altLang="en-US"/>
              <a:pPr>
                <a:defRPr/>
              </a:pPr>
              <a:t>21/01/2014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C3EA097-058C-40BD-A942-36D33E1ED145}" type="slidenum">
              <a:rPr lang="en-GB" altLang="en-US"/>
              <a:pPr>
                <a:defRPr/>
              </a:pPr>
              <a:t>‹#›</a:t>
            </a:fld>
            <a:endParaRPr lang="en-GB" altLang="en-US"/>
          </a:p>
        </p:txBody>
      </p:sp>
    </p:spTree>
    <p:extLst>
      <p:ext uri="{BB962C8B-B14F-4D97-AF65-F5344CB8AC3E}">
        <p14:creationId xmlns:p14="http://schemas.microsoft.com/office/powerpoint/2010/main" val="22462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3D70881-0049-4364-89D1-956512FB37B9}" type="datetimeFigureOut">
              <a:rPr lang="en-GB" altLang="en-US"/>
              <a:pPr>
                <a:defRPr/>
              </a:pPr>
              <a:t>21/01/2014</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1127326-27E7-403D-98C7-A7E239CB0A5E}" type="slidenum">
              <a:rPr lang="en-GB" altLang="en-US"/>
              <a:pPr>
                <a:defRPr/>
              </a:pPr>
              <a:t>‹#›</a:t>
            </a:fld>
            <a:endParaRPr lang="en-GB" altLang="en-US"/>
          </a:p>
        </p:txBody>
      </p:sp>
    </p:spTree>
    <p:extLst>
      <p:ext uri="{BB962C8B-B14F-4D97-AF65-F5344CB8AC3E}">
        <p14:creationId xmlns:p14="http://schemas.microsoft.com/office/powerpoint/2010/main" val="108801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67CDC28-0287-41E1-A481-202ACD9FFD10}" type="datetimeFigureOut">
              <a:rPr lang="en-GB" altLang="en-US"/>
              <a:pPr>
                <a:defRPr/>
              </a:pPr>
              <a:t>21/01/2014</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9A4110C-FCEF-4D0F-ACF5-58229B3A36CB}" type="slidenum">
              <a:rPr lang="en-GB" altLang="en-US"/>
              <a:pPr>
                <a:defRPr/>
              </a:pPr>
              <a:t>‹#›</a:t>
            </a:fld>
            <a:endParaRPr lang="en-GB" altLang="en-US"/>
          </a:p>
        </p:txBody>
      </p:sp>
    </p:spTree>
    <p:extLst>
      <p:ext uri="{BB962C8B-B14F-4D97-AF65-F5344CB8AC3E}">
        <p14:creationId xmlns:p14="http://schemas.microsoft.com/office/powerpoint/2010/main" val="152959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736B0C-C9B6-41A3-B4E7-914E7580C999}" type="datetimeFigureOut">
              <a:rPr lang="en-GB" altLang="en-US"/>
              <a:pPr>
                <a:defRPr/>
              </a:pPr>
              <a:t>21/01/2014</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6DF7089-E350-484C-AE31-CACB3003660B}" type="slidenum">
              <a:rPr lang="en-GB" altLang="en-US"/>
              <a:pPr>
                <a:defRPr/>
              </a:pPr>
              <a:t>‹#›</a:t>
            </a:fld>
            <a:endParaRPr lang="en-GB" altLang="en-US"/>
          </a:p>
        </p:txBody>
      </p:sp>
    </p:spTree>
    <p:extLst>
      <p:ext uri="{BB962C8B-B14F-4D97-AF65-F5344CB8AC3E}">
        <p14:creationId xmlns:p14="http://schemas.microsoft.com/office/powerpoint/2010/main" val="383415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3D6863-B7EF-45D9-9C04-8F2FB7D67450}" type="datetimeFigureOut">
              <a:rPr lang="en-GB" altLang="en-US"/>
              <a:pPr>
                <a:defRPr/>
              </a:pPr>
              <a:t>21/01/2014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25EBCEB-B399-4CEE-A9D3-949A9D818BB1}" type="slidenum">
              <a:rPr lang="en-GB" altLang="en-US"/>
              <a:pPr>
                <a:defRPr/>
              </a:pPr>
              <a:t>‹#›</a:t>
            </a:fld>
            <a:endParaRPr lang="en-GB" altLang="en-US"/>
          </a:p>
        </p:txBody>
      </p:sp>
    </p:spTree>
    <p:extLst>
      <p:ext uri="{BB962C8B-B14F-4D97-AF65-F5344CB8AC3E}">
        <p14:creationId xmlns:p14="http://schemas.microsoft.com/office/powerpoint/2010/main" val="43513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DD5417-2A25-4F79-A033-0F6AF949C922}" type="datetimeFigureOut">
              <a:rPr lang="en-GB" altLang="en-US"/>
              <a:pPr>
                <a:defRPr/>
              </a:pPr>
              <a:t>21/01/2014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CDF32FE-FB68-4A85-B3A9-F0064EC85DEB}" type="slidenum">
              <a:rPr lang="en-GB" altLang="en-US"/>
              <a:pPr>
                <a:defRPr/>
              </a:pPr>
              <a:t>‹#›</a:t>
            </a:fld>
            <a:endParaRPr lang="en-GB" altLang="en-US"/>
          </a:p>
        </p:txBody>
      </p:sp>
    </p:spTree>
    <p:extLst>
      <p:ext uri="{BB962C8B-B14F-4D97-AF65-F5344CB8AC3E}">
        <p14:creationId xmlns:p14="http://schemas.microsoft.com/office/powerpoint/2010/main" val="9102142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13E030B-D777-4181-BF43-0A83E8E02773}" type="datetimeFigureOut">
              <a:rPr lang="en-GB" altLang="en-US"/>
              <a:pPr>
                <a:defRPr/>
              </a:pPr>
              <a:t>21/01/2014</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AB6DDAD-8F2B-41E6-8B3A-72F7EE3B854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charset="0"/>
          <a:ea typeface="MS PGothic"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cl.ac.uk/laws/socio-legal/empirical/docs/inquiry_report.pdf" TargetMode="External"/><Relationship Id="rId3" Type="http://schemas.openxmlformats.org/officeDocument/2006/relationships/hyperlink" Target="https://basecamp.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teachinglegalethics.org" TargetMode="External"/><Relationship Id="rId4" Type="http://schemas.openxmlformats.org/officeDocument/2006/relationships/hyperlink" Target="http://www.city.ac.uk/law/courses/research/centre-for-the-study-of-legal-professional-practice/professional-ethics-forum" TargetMode="External"/><Relationship Id="rId5" Type="http://schemas.openxmlformats.org/officeDocument/2006/relationships/hyperlink" Target="http://www.city.ac.uk/international-legal-ethics-conference" TargetMode="External"/><Relationship Id="rId1" Type="http://schemas.openxmlformats.org/officeDocument/2006/relationships/slideLayout" Target="../slideLayouts/slideLayout2.xml"/><Relationship Id="rId2" Type="http://schemas.openxmlformats.org/officeDocument/2006/relationships/hyperlink" Target="mailto:n.j.duncan@city.ac.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755650" y="3074988"/>
            <a:ext cx="77771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4000" b="1"/>
              <a:t>A future for legal education: professional development and ethics</a:t>
            </a:r>
            <a:endParaRPr lang="en-GB" altLang="en-US" sz="4000">
              <a:solidFill>
                <a:srgbClr val="FF0000"/>
              </a:solidFill>
            </a:endParaRPr>
          </a:p>
        </p:txBody>
      </p:sp>
      <p:sp>
        <p:nvSpPr>
          <p:cNvPr id="2051" name="TextBox 2"/>
          <p:cNvSpPr txBox="1">
            <a:spLocks noChangeArrowheads="1"/>
          </p:cNvSpPr>
          <p:nvPr/>
        </p:nvSpPr>
        <p:spPr bwMode="auto">
          <a:xfrm>
            <a:off x="3059113" y="5084763"/>
            <a:ext cx="5257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800" b="1">
                <a:latin typeface="Arial" charset="0"/>
              </a:rPr>
              <a:t>Nigel Duncan</a:t>
            </a:r>
          </a:p>
          <a:p>
            <a:pPr eaLnBrk="1" hangingPunct="1">
              <a:spcBef>
                <a:spcPct val="0"/>
              </a:spcBef>
              <a:buFontTx/>
              <a:buNone/>
            </a:pPr>
            <a:r>
              <a:rPr lang="en-GB" altLang="en-US" sz="2000">
                <a:latin typeface="Arial" charset="0"/>
              </a:rPr>
              <a:t>Professor of Legal Education</a:t>
            </a:r>
          </a:p>
        </p:txBody>
      </p:sp>
      <p:pic>
        <p:nvPicPr>
          <p:cNvPr id="2052" name="Picture 1" descr="cl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930275"/>
            <a:ext cx="530383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Identity apprenticeship</a:t>
            </a:r>
            <a:endParaRPr lang="en-GB" b="1" dirty="0"/>
          </a:p>
        </p:txBody>
      </p:sp>
      <p:sp>
        <p:nvSpPr>
          <p:cNvPr id="3" name="Content Placeholder 2"/>
          <p:cNvSpPr>
            <a:spLocks noGrp="1"/>
          </p:cNvSpPr>
          <p:nvPr>
            <p:ph idx="1"/>
          </p:nvPr>
        </p:nvSpPr>
        <p:spPr/>
        <p:txBody>
          <a:bodyPr/>
          <a:lstStyle/>
          <a:p>
            <a:pPr marL="0" indent="0">
              <a:buNone/>
            </a:pPr>
            <a:r>
              <a:rPr lang="en-GB" sz="2400" dirty="0"/>
              <a:t>The third apprenticeship, which we call the apprenticeship of identity and purpose, introduces students to the purposes and attitudes that are guided by the values for which the professional community is responsible … it also shares aspects of liberal education in attempting to provide a wide, ethically sensitive perspective … the essential goal … is to teach the skills and inclinations, along with the ethical standards, social roles, and responsibilities … it is the ethical-social apprenticeship through which the student’s professional self can be … explored and </a:t>
            </a:r>
            <a:r>
              <a:rPr lang="en-GB" sz="2400" dirty="0" smtClean="0"/>
              <a:t>developed.</a:t>
            </a:r>
          </a:p>
          <a:p>
            <a:pPr marL="0" indent="0">
              <a:buNone/>
            </a:pPr>
            <a:r>
              <a:rPr lang="en-GB" sz="2400" dirty="0" smtClean="0"/>
              <a:t>(W Sullivan et al, 2007, 28, quoted in Ferris, 2014,)</a:t>
            </a:r>
            <a:endParaRPr lang="en-GB" sz="2400" dirty="0"/>
          </a:p>
        </p:txBody>
      </p:sp>
    </p:spTree>
    <p:extLst>
      <p:ext uri="{BB962C8B-B14F-4D97-AF65-F5344CB8AC3E}">
        <p14:creationId xmlns:p14="http://schemas.microsoft.com/office/powerpoint/2010/main" val="1537237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There’s no room in the syllabus.</a:t>
            </a:r>
            <a:br>
              <a:rPr lang="en-GB" b="1" dirty="0" smtClean="0"/>
            </a:br>
            <a:endParaRPr lang="en-GB" b="1" dirty="0"/>
          </a:p>
        </p:txBody>
      </p:sp>
      <p:sp>
        <p:nvSpPr>
          <p:cNvPr id="3" name="Content Placeholder 2"/>
          <p:cNvSpPr>
            <a:spLocks noGrp="1"/>
          </p:cNvSpPr>
          <p:nvPr>
            <p:ph idx="1"/>
          </p:nvPr>
        </p:nvSpPr>
        <p:spPr/>
        <p:txBody>
          <a:bodyPr/>
          <a:lstStyle/>
          <a:p>
            <a:pPr marL="0" indent="0">
              <a:buNone/>
            </a:pPr>
            <a:endParaRPr lang="en-GB" dirty="0"/>
          </a:p>
        </p:txBody>
      </p:sp>
      <p:pic>
        <p:nvPicPr>
          <p:cNvPr id="43010" name="Picture 2" descr="C:\Users\nduncan\Pictures\crowded-train-in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954" y="867322"/>
            <a:ext cx="4453269" cy="565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3434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z="3200" b="1" dirty="0" smtClean="0"/>
              <a:t>Professional Ethics on a GDL – City Law School </a:t>
            </a:r>
          </a:p>
        </p:txBody>
      </p:sp>
      <p:sp>
        <p:nvSpPr>
          <p:cNvPr id="3" name="Content Placeholder 2"/>
          <p:cNvSpPr>
            <a:spLocks noGrp="1"/>
          </p:cNvSpPr>
          <p:nvPr>
            <p:ph idx="1"/>
          </p:nvPr>
        </p:nvSpPr>
        <p:spPr>
          <a:xfrm>
            <a:off x="457200" y="1341438"/>
            <a:ext cx="8229600" cy="5256212"/>
          </a:xfrm>
        </p:spPr>
        <p:txBody>
          <a:bodyPr/>
          <a:lstStyle/>
          <a:p>
            <a:pPr marL="0" indent="0">
              <a:buNone/>
            </a:pPr>
            <a:endParaRPr lang="en-GB" sz="2400" dirty="0" smtClean="0"/>
          </a:p>
          <a:p>
            <a:pPr marL="0" indent="0">
              <a:buNone/>
            </a:pPr>
            <a:endParaRPr lang="en-GB" sz="2400" dirty="0"/>
          </a:p>
          <a:p>
            <a:pPr marL="0" indent="0">
              <a:buNone/>
            </a:pPr>
            <a:r>
              <a:rPr lang="en-GB" sz="2800" dirty="0" smtClean="0"/>
              <a:t>City’s </a:t>
            </a:r>
            <a:r>
              <a:rPr lang="en-GB" sz="2800" dirty="0"/>
              <a:t>legal ethics course is oriented towards engaging thought-provoking discussion about values, and encourages students to reflect on how their own values will be expressed, tested and developed in legal practice. </a:t>
            </a:r>
          </a:p>
          <a:p>
            <a:pPr marL="0" indent="0">
              <a:buNone/>
            </a:pPr>
            <a:r>
              <a:rPr lang="en-GB" sz="2800" dirty="0"/>
              <a:t>(</a:t>
            </a:r>
            <a:r>
              <a:rPr lang="en-GB" sz="2800" dirty="0" err="1"/>
              <a:t>d’Silva</a:t>
            </a:r>
            <a:r>
              <a:rPr lang="en-GB" sz="2800" dirty="0"/>
              <a:t>, 2013, 92-3)</a:t>
            </a:r>
          </a:p>
          <a:p>
            <a:pPr marL="0" indent="0">
              <a:buFont typeface="Arial" pitchFamily="34" charset="0"/>
              <a:buNone/>
              <a:defRPr/>
            </a:pPr>
            <a:endParaRPr lang="en-GB" sz="3600" dirty="0"/>
          </a:p>
        </p:txBody>
      </p:sp>
    </p:spTree>
    <p:extLst>
      <p:ext uri="{BB962C8B-B14F-4D97-AF65-F5344CB8AC3E}">
        <p14:creationId xmlns:p14="http://schemas.microsoft.com/office/powerpoint/2010/main" val="4246721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196752"/>
          </a:xfrm>
        </p:spPr>
        <p:txBody>
          <a:bodyPr/>
          <a:lstStyle/>
          <a:p>
            <a:r>
              <a:rPr lang="en-GB" altLang="en-US" b="1" dirty="0" smtClean="0"/>
              <a:t>The study of moral philosophy</a:t>
            </a:r>
          </a:p>
        </p:txBody>
      </p:sp>
      <p:sp>
        <p:nvSpPr>
          <p:cNvPr id="11267" name="Content Placeholder 2"/>
          <p:cNvSpPr>
            <a:spLocks noGrp="1"/>
          </p:cNvSpPr>
          <p:nvPr>
            <p:ph idx="1"/>
          </p:nvPr>
        </p:nvSpPr>
        <p:spPr/>
        <p:txBody>
          <a:bodyPr/>
          <a:lstStyle/>
          <a:p>
            <a:endParaRPr lang="en-GB" altLang="en-US"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24697"/>
            <a:ext cx="7727484" cy="536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50849" y="6291670"/>
            <a:ext cx="8136904" cy="584775"/>
          </a:xfrm>
          <a:prstGeom prst="rect">
            <a:avLst/>
          </a:prstGeom>
          <a:noFill/>
        </p:spPr>
        <p:txBody>
          <a:bodyPr wrap="square" rtlCol="0">
            <a:spAutoFit/>
          </a:bodyPr>
          <a:lstStyle/>
          <a:p>
            <a:pPr algn="ctr"/>
            <a:r>
              <a:rPr lang="en-GB" sz="3200" b="1" dirty="0" smtClean="0"/>
              <a:t>“Education is not a spectator sport”</a:t>
            </a:r>
            <a:endParaRPr lang="en-GB" sz="32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b="1" dirty="0" smtClean="0"/>
              <a:t>Lawyers and virtue</a:t>
            </a:r>
          </a:p>
        </p:txBody>
      </p:sp>
      <p:sp>
        <p:nvSpPr>
          <p:cNvPr id="13315" name="Content Placeholder 2"/>
          <p:cNvSpPr>
            <a:spLocks noGrp="1"/>
          </p:cNvSpPr>
          <p:nvPr>
            <p:ph idx="1"/>
          </p:nvPr>
        </p:nvSpPr>
        <p:spPr>
          <a:xfrm>
            <a:off x="457200" y="1988840"/>
            <a:ext cx="8229600" cy="4536504"/>
          </a:xfrm>
        </p:spPr>
        <p:txBody>
          <a:bodyPr/>
          <a:lstStyle/>
          <a:p>
            <a:pPr marL="0" indent="0">
              <a:buFont typeface="Arial" charset="0"/>
              <a:buNone/>
            </a:pPr>
            <a:r>
              <a:rPr lang="en-GB" altLang="en-US" dirty="0" smtClean="0"/>
              <a:t>It is one thing if the lawyer has a view of 'proper' virtuous behaviour based upon his own personal capacities and then tries to direct his client to live in accordance with those virtues; it is a different matter if the lawyer seeks to empower the client to identify and live up to the client's own potential for virtuous behaviour. For example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260648"/>
            <a:ext cx="8229600" cy="6480720"/>
          </a:xfrm>
        </p:spPr>
        <p:txBody>
          <a:bodyPr/>
          <a:lstStyle/>
          <a:p>
            <a:pPr marL="0" indent="0">
              <a:buNone/>
            </a:pPr>
            <a:r>
              <a:rPr lang="en-GB" altLang="en-US" sz="2500" dirty="0" smtClean="0"/>
              <a:t>Aristotle talks about the importance of finding the mean/virtue/excellence relative to the particular person: </a:t>
            </a:r>
          </a:p>
          <a:p>
            <a:pPr marL="0" indent="0">
              <a:buNone/>
            </a:pPr>
            <a:r>
              <a:rPr lang="en-GB" altLang="en-US" sz="2500" dirty="0" smtClean="0"/>
              <a:t>‘By the intermediate in the object I mean that which is equidistant from each of the extremes, which is one and the same for all men; by the intermediate relatively to us that which is neither too much nor too little - and this is not one, nor the same for all. For instance, if ten is many and two is few, six is the intermediate, taken in terms of the object; for it exceeds and is exceeded by an equal amount; this is intermediate according to arithmetical proportion. But the intermediate relatively to us is not to be taken so; if ten pounds are too much for a particular person to eat and two too little, it does not follow that the trainer will order six pounds.’</a:t>
            </a:r>
          </a:p>
          <a:p>
            <a:pPr marL="0" indent="0">
              <a:buNone/>
            </a:pPr>
            <a:r>
              <a:rPr lang="en-GB" altLang="en-US" sz="2000" dirty="0" smtClean="0"/>
              <a:t>Aristotle, </a:t>
            </a:r>
            <a:r>
              <a:rPr lang="en-GB" altLang="en-US" sz="2000" i="1" dirty="0" smtClean="0"/>
              <a:t>Aristotle, </a:t>
            </a:r>
            <a:r>
              <a:rPr lang="en-GB" altLang="en-US" sz="2000" i="1" dirty="0" err="1" smtClean="0"/>
              <a:t>Nicomachean</a:t>
            </a:r>
            <a:r>
              <a:rPr lang="en-GB" altLang="en-US" sz="2000" i="1" dirty="0" smtClean="0"/>
              <a:t> Ethics </a:t>
            </a:r>
            <a:r>
              <a:rPr lang="en-GB" altLang="en-US" sz="2000" dirty="0" smtClean="0"/>
              <a:t>(WD Ross trans, Internet Classics Archive, </a:t>
            </a:r>
            <a:r>
              <a:rPr lang="en-GB" altLang="en-US" sz="2000" b="1" dirty="0" smtClean="0"/>
              <a:t>2005) </a:t>
            </a:r>
            <a:r>
              <a:rPr lang="en-GB" altLang="en-US" sz="2000" dirty="0" smtClean="0"/>
              <a:t>book 2 </a:t>
            </a:r>
            <a:r>
              <a:rPr lang="en-GB" altLang="en-US" sz="2000" dirty="0" err="1" smtClean="0"/>
              <a:t>ch</a:t>
            </a:r>
            <a:r>
              <a:rPr lang="en-GB" altLang="en-US" sz="2000" dirty="0" smtClean="0"/>
              <a:t> </a:t>
            </a:r>
            <a:r>
              <a:rPr lang="en-GB" altLang="en-US" sz="2000" b="1" dirty="0" smtClean="0"/>
              <a:t>6, </a:t>
            </a:r>
            <a:r>
              <a:rPr lang="en-GB" altLang="en-US" sz="2000" dirty="0" smtClean="0"/>
              <a:t>cited in Email from Dale Dewhurst to Adrian Evans (Evans &amp; King, 2012, 719)</a:t>
            </a:r>
          </a:p>
          <a:p>
            <a:endParaRPr lang="en-GB" dirty="0"/>
          </a:p>
        </p:txBody>
      </p:sp>
    </p:spTree>
    <p:extLst>
      <p:ext uri="{BB962C8B-B14F-4D97-AF65-F5344CB8AC3E}">
        <p14:creationId xmlns:p14="http://schemas.microsoft.com/office/powerpoint/2010/main" val="41372568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Affective Domain</a:t>
            </a:r>
            <a:endParaRPr lang="en-GB" b="1" dirty="0"/>
          </a:p>
        </p:txBody>
      </p:sp>
      <p:sp>
        <p:nvSpPr>
          <p:cNvPr id="3" name="Content Placeholder 2"/>
          <p:cNvSpPr>
            <a:spLocks noGrp="1"/>
          </p:cNvSpPr>
          <p:nvPr>
            <p:ph idx="1"/>
          </p:nvPr>
        </p:nvSpPr>
        <p:spPr/>
        <p:txBody>
          <a:bodyPr/>
          <a:lstStyle/>
          <a:p>
            <a:pPr marL="0" indent="0">
              <a:buNone/>
            </a:pPr>
            <a:r>
              <a:rPr lang="en-GB" sz="2800" dirty="0" smtClean="0"/>
              <a:t>So </a:t>
            </a:r>
            <a:r>
              <a:rPr lang="en-GB" sz="2800" dirty="0"/>
              <a:t>it seems that responding ethically to a situation is not merely a question of knowing the rules, or intending to behave well. To understand it requires consideration of individuals’ emotional responses to the situation in which they find themselves and the question of their exhibiting moral courage and when that might be particularly difficult. Thus, </a:t>
            </a:r>
            <a:r>
              <a:rPr lang="en-GB" sz="2800" dirty="0" smtClean="0"/>
              <a:t>the </a:t>
            </a:r>
            <a:r>
              <a:rPr lang="en-GB" sz="2800" dirty="0"/>
              <a:t>affective domain is engaged and those of us who are interested in preparing students for ethical practice as lawyers should be willing to address it. </a:t>
            </a:r>
            <a:endParaRPr lang="en-GB" sz="2800" dirty="0" smtClean="0"/>
          </a:p>
          <a:p>
            <a:pPr marL="0" indent="0">
              <a:buNone/>
            </a:pPr>
            <a:r>
              <a:rPr lang="en-GB" sz="2800" dirty="0" smtClean="0"/>
              <a:t>(Duncan, 2012</a:t>
            </a:r>
            <a:r>
              <a:rPr lang="en-GB" sz="2800" smtClean="0"/>
              <a:t>, 257)</a:t>
            </a:r>
            <a:endParaRPr lang="en-GB" sz="2800" dirty="0"/>
          </a:p>
        </p:txBody>
      </p:sp>
    </p:spTree>
    <p:extLst>
      <p:ext uri="{BB962C8B-B14F-4D97-AF65-F5344CB8AC3E}">
        <p14:creationId xmlns:p14="http://schemas.microsoft.com/office/powerpoint/2010/main" val="10898204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b="1" dirty="0" smtClean="0"/>
              <a:t>An integrative function </a:t>
            </a:r>
          </a:p>
        </p:txBody>
      </p:sp>
      <p:sp>
        <p:nvSpPr>
          <p:cNvPr id="22531" name="Content Placeholder 2"/>
          <p:cNvSpPr>
            <a:spLocks noGrp="1"/>
          </p:cNvSpPr>
          <p:nvPr>
            <p:ph idx="1"/>
          </p:nvPr>
        </p:nvSpPr>
        <p:spPr>
          <a:xfrm>
            <a:off x="323850" y="1341438"/>
            <a:ext cx="8640763" cy="4784725"/>
          </a:xfrm>
        </p:spPr>
        <p:txBody>
          <a:bodyPr/>
          <a:lstStyle/>
          <a:p>
            <a:pPr marL="0" indent="0" eaLnBrk="1" hangingPunct="1">
              <a:buFont typeface="Arial" charset="0"/>
              <a:buNone/>
            </a:pPr>
            <a:r>
              <a:rPr lang="en-US" altLang="en-US" smtClean="0"/>
              <a:t>One of the problems with language learning is the way it is taught, very linear and strangely scaffolded. I see similar parallels with legal education in how the foundations are taught, seldom with the relational conceptual elements, I once explained to John Flood that I saw the teaching of legal education akin to teaching the human anatomy without explaining the interconnecting relationships - this week the foot, next week the heart and so forth. </a:t>
            </a:r>
          </a:p>
          <a:p>
            <a:pPr marL="0" indent="0" eaLnBrk="1" hangingPunct="1">
              <a:buFont typeface="Arial" charset="0"/>
              <a:buNone/>
            </a:pPr>
            <a:r>
              <a:rPr lang="en-US" altLang="en-US" smtClean="0"/>
              <a:t>(Jon Harman – Basecamp 19/12/13).</a:t>
            </a:r>
            <a:endParaRPr lang="en-GB" altLang="en-US" smtClean="0"/>
          </a:p>
          <a:p>
            <a:pPr marL="0" indent="0" eaLnBrk="1" hangingPunct="1"/>
            <a:endParaRPr lang="en-US" altLang="en-US"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b="1" dirty="0" smtClean="0"/>
              <a:t>The traditional model of legal education</a:t>
            </a:r>
          </a:p>
        </p:txBody>
      </p:sp>
      <p:sp>
        <p:nvSpPr>
          <p:cNvPr id="23555" name="Content Placeholder 2"/>
          <p:cNvSpPr>
            <a:spLocks noGrp="1"/>
          </p:cNvSpPr>
          <p:nvPr>
            <p:ph idx="1"/>
          </p:nvPr>
        </p:nvSpPr>
        <p:spPr/>
        <p:txBody>
          <a:bodyPr/>
          <a:lstStyle/>
          <a:p>
            <a:pPr marL="0" indent="0">
              <a:buFont typeface="Arial" charset="0"/>
              <a:buNone/>
            </a:pPr>
            <a:r>
              <a:rPr lang="en-GB" altLang="en-US" dirty="0" smtClean="0"/>
              <a:t>‘Repetitive, incoherent between years and without planned incremental development, and narrowly focused on doctrine rather than skills, theory, values or attitudes …’</a:t>
            </a:r>
          </a:p>
          <a:p>
            <a:pPr marL="0" indent="0">
              <a:buFont typeface="Arial" charset="0"/>
              <a:buNone/>
            </a:pPr>
            <a:r>
              <a:rPr lang="en-GB" altLang="en-US" dirty="0" smtClean="0"/>
              <a:t>(</a:t>
            </a:r>
            <a:r>
              <a:rPr lang="en-GB" altLang="en-US" dirty="0" err="1" smtClean="0"/>
              <a:t>Johnstone</a:t>
            </a:r>
            <a:r>
              <a:rPr lang="en-GB" altLang="en-US" dirty="0" smtClean="0"/>
              <a:t> 2011, 3)</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GB" altLang="en-US" smtClean="0"/>
          </a:p>
        </p:txBody>
      </p:sp>
      <p:sp>
        <p:nvSpPr>
          <p:cNvPr id="24579" name="Content Placeholder 2"/>
          <p:cNvSpPr>
            <a:spLocks noGrp="1"/>
          </p:cNvSpPr>
          <p:nvPr>
            <p:ph idx="1"/>
          </p:nvPr>
        </p:nvSpPr>
        <p:spPr>
          <a:xfrm>
            <a:off x="395536" y="1600200"/>
            <a:ext cx="8229600" cy="4525963"/>
          </a:xfrm>
        </p:spPr>
        <p:txBody>
          <a:bodyPr/>
          <a:lstStyle/>
          <a:p>
            <a:pPr marL="0" indent="0">
              <a:buFont typeface="Arial" charset="0"/>
              <a:buNone/>
            </a:pPr>
            <a:r>
              <a:rPr lang="en-GB" altLang="en-US" sz="2800" dirty="0" smtClean="0"/>
              <a:t>Students are taught the same type of material – a detailed analysis of common law rules – and are given the same kind of assessment – examinations testing mastery of the legal rules and their application to hypothetical problems – semester after semester, in much the same way … The only thing that changes between subjects and between semesters in the student’s progression through the degree is the substantive rules which forms the content of the subjects. </a:t>
            </a:r>
          </a:p>
          <a:p>
            <a:pPr marL="0" indent="0">
              <a:buFont typeface="Arial" charset="0"/>
              <a:buNone/>
            </a:pPr>
            <a:r>
              <a:rPr lang="en-GB" altLang="en-US" sz="2800" dirty="0" smtClean="0"/>
              <a:t>(Keyes &amp; </a:t>
            </a:r>
            <a:r>
              <a:rPr lang="en-GB" altLang="en-US" sz="2800" dirty="0" err="1" smtClean="0"/>
              <a:t>Johnstone</a:t>
            </a:r>
            <a:r>
              <a:rPr lang="en-GB" altLang="en-US" sz="2800" dirty="0" smtClean="0"/>
              <a:t>, 2004, 539)</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altLang="en-US" b="1" smtClean="0"/>
              <a:t>Knowledge of Professional Codes</a:t>
            </a:r>
          </a:p>
        </p:txBody>
      </p:sp>
      <p:pic>
        <p:nvPicPr>
          <p:cNvPr id="3075" name="Picture 4" descr="DSCN057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341438"/>
            <a:ext cx="7489825" cy="43195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Box 4"/>
          <p:cNvSpPr txBox="1">
            <a:spLocks noChangeArrowheads="1"/>
          </p:cNvSpPr>
          <p:nvPr/>
        </p:nvSpPr>
        <p:spPr bwMode="auto">
          <a:xfrm>
            <a:off x="874713" y="5949950"/>
            <a:ext cx="741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b="1"/>
              <a:t>Keeps about as well as fish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b="1" dirty="0" smtClean="0"/>
              <a:t>A vertical curriculum</a:t>
            </a:r>
          </a:p>
        </p:txBody>
      </p:sp>
      <p:sp>
        <p:nvSpPr>
          <p:cNvPr id="25603" name="Content Placeholder 2"/>
          <p:cNvSpPr>
            <a:spLocks noGrp="1"/>
          </p:cNvSpPr>
          <p:nvPr>
            <p:ph idx="1"/>
          </p:nvPr>
        </p:nvSpPr>
        <p:spPr/>
        <p:txBody>
          <a:bodyPr/>
          <a:lstStyle/>
          <a:p>
            <a:pPr marL="0" indent="0">
              <a:buNone/>
            </a:pPr>
            <a:r>
              <a:rPr lang="en-GB" sz="2400" dirty="0"/>
              <a:t>In each vertical subject, students are required:</a:t>
            </a:r>
          </a:p>
          <a:p>
            <a:pPr marL="0" indent="0">
              <a:buNone/>
            </a:pPr>
            <a:r>
              <a:rPr lang="en-GB" sz="2400" dirty="0"/>
              <a:t>1. in the early years of the undergraduate program to engage with </a:t>
            </a:r>
            <a:r>
              <a:rPr lang="en-GB" sz="2400" dirty="0" smtClean="0"/>
              <a:t>the basic </a:t>
            </a:r>
            <a:r>
              <a:rPr lang="en-GB" sz="2400" dirty="0"/>
              <a:t>principles governing its subject matter and skills;</a:t>
            </a:r>
          </a:p>
          <a:p>
            <a:pPr marL="0" indent="0">
              <a:buNone/>
            </a:pPr>
            <a:r>
              <a:rPr lang="en-GB" sz="2400" dirty="0"/>
              <a:t>2. in later years to engage with more advanced principles and skills, </a:t>
            </a:r>
            <a:r>
              <a:rPr lang="en-GB" sz="2400" dirty="0" smtClean="0"/>
              <a:t>and the </a:t>
            </a:r>
            <a:r>
              <a:rPr lang="en-GB" sz="2400" dirty="0"/>
              <a:t>relationship between these principles and skills and other </a:t>
            </a:r>
            <a:r>
              <a:rPr lang="en-GB" sz="2400" dirty="0" smtClean="0"/>
              <a:t>principles and </a:t>
            </a:r>
            <a:r>
              <a:rPr lang="en-GB" sz="2400" dirty="0"/>
              <a:t>skills;</a:t>
            </a:r>
          </a:p>
          <a:p>
            <a:pPr marL="0" indent="0">
              <a:buNone/>
            </a:pPr>
            <a:r>
              <a:rPr lang="en-GB" sz="2400" dirty="0"/>
              <a:t>3. at all stages of the program to use and practice the principles; and</a:t>
            </a:r>
          </a:p>
          <a:p>
            <a:pPr marL="0" indent="0">
              <a:buNone/>
            </a:pPr>
            <a:r>
              <a:rPr lang="en-GB" sz="2400" dirty="0"/>
              <a:t>4. at all stages to undertake assessment tasks in relation to the skill </a:t>
            </a:r>
            <a:r>
              <a:rPr lang="en-GB" sz="2400" dirty="0" smtClean="0"/>
              <a:t>and/or subject matter.</a:t>
            </a:r>
          </a:p>
          <a:p>
            <a:pPr marL="0" indent="0">
              <a:buNone/>
            </a:pPr>
            <a:r>
              <a:rPr lang="en-GB" altLang="en-US" sz="2400" dirty="0" smtClean="0"/>
              <a:t>(</a:t>
            </a:r>
            <a:r>
              <a:rPr lang="en-GB" altLang="en-US" sz="2400" dirty="0" err="1" smtClean="0"/>
              <a:t>Johnstone</a:t>
            </a:r>
            <a:r>
              <a:rPr lang="en-GB" altLang="en-US" sz="2400" dirty="0" smtClean="0"/>
              <a:t> , 2011, 17)</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b="1" dirty="0" smtClean="0"/>
              <a:t>Socio-legal studies</a:t>
            </a:r>
            <a:endParaRPr lang="en-US" altLang="en-US" b="1" dirty="0" smtClean="0"/>
          </a:p>
        </p:txBody>
      </p:sp>
      <p:pic>
        <p:nvPicPr>
          <p:cNvPr id="17411" name="Content Placeholder 7" descr="Eaglerock-Photo-divorce-and-money-5.1.20121.jpg"/>
          <p:cNvPicPr>
            <a:picLocks noGrp="1" noChangeAspect="1"/>
          </p:cNvPicPr>
          <p:nvPr>
            <p:ph sz="half" idx="1"/>
          </p:nvPr>
        </p:nvPicPr>
        <p:blipFill>
          <a:blip r:embed="rId2">
            <a:extLst>
              <a:ext uri="{28A0092B-C50C-407E-A947-70E740481C1C}">
                <a14:useLocalDpi xmlns:a14="http://schemas.microsoft.com/office/drawing/2010/main" val="0"/>
              </a:ext>
            </a:extLst>
          </a:blip>
          <a:srcRect t="549" b="549"/>
          <a:stretch>
            <a:fillRect/>
          </a:stretch>
        </p:blipFill>
        <p:spPr/>
      </p:pic>
      <p:pic>
        <p:nvPicPr>
          <p:cNvPr id="17412"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t="2226" b="222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Socio-legal studies</a:t>
            </a:r>
            <a:endParaRPr lang="en-GB" b="1" dirty="0"/>
          </a:p>
        </p:txBody>
      </p:sp>
      <p:sp>
        <p:nvSpPr>
          <p:cNvPr id="6" name="Content Placeholder 5"/>
          <p:cNvSpPr>
            <a:spLocks noGrp="1"/>
          </p:cNvSpPr>
          <p:nvPr>
            <p:ph idx="1"/>
          </p:nvPr>
        </p:nvSpPr>
        <p:spPr>
          <a:xfrm>
            <a:off x="395536" y="1628800"/>
            <a:ext cx="8229600" cy="4525963"/>
          </a:xfrm>
        </p:spPr>
        <p:txBody>
          <a:bodyPr/>
          <a:lstStyle/>
          <a:p>
            <a:pPr marL="0" indent="0">
              <a:buNone/>
            </a:pPr>
            <a:r>
              <a:rPr lang="en-GB" sz="2800" dirty="0"/>
              <a:t>“[I]t is principally through empirical study of </a:t>
            </a:r>
            <a:r>
              <a:rPr lang="en-GB" sz="2800" dirty="0" smtClean="0"/>
              <a:t>the practice </a:t>
            </a:r>
            <a:r>
              <a:rPr lang="en-GB" sz="2800" dirty="0"/>
              <a:t>of law…and in studying the way </a:t>
            </a:r>
            <a:r>
              <a:rPr lang="en-GB" sz="2800" dirty="0" smtClean="0"/>
              <a:t>legal processes </a:t>
            </a:r>
            <a:r>
              <a:rPr lang="en-GB" sz="2800" dirty="0"/>
              <a:t>and decisions impact upon the citizen, </a:t>
            </a:r>
            <a:r>
              <a:rPr lang="en-GB" sz="2800" dirty="0" smtClean="0"/>
              <a:t>that the </a:t>
            </a:r>
            <a:r>
              <a:rPr lang="en-GB" sz="2800" dirty="0"/>
              <a:t>disciplines of sociology and, to a lesser </a:t>
            </a:r>
            <a:r>
              <a:rPr lang="en-GB" sz="2800" dirty="0" smtClean="0"/>
              <a:t>degree, philosophy</a:t>
            </a:r>
            <a:r>
              <a:rPr lang="en-GB" sz="2800" dirty="0"/>
              <a:t>, psychology, and economics have </a:t>
            </a:r>
            <a:r>
              <a:rPr lang="en-GB" sz="2800" dirty="0" smtClean="0"/>
              <a:t>entered into </a:t>
            </a:r>
            <a:r>
              <a:rPr lang="en-GB" sz="2800" dirty="0"/>
              <a:t>and enriched the study of law. This </a:t>
            </a:r>
            <a:r>
              <a:rPr lang="en-GB" sz="2800" dirty="0" smtClean="0"/>
              <a:t>multidisciplinary research </a:t>
            </a:r>
            <a:r>
              <a:rPr lang="en-GB" sz="2800" dirty="0"/>
              <a:t>has, in turn, </a:t>
            </a:r>
            <a:r>
              <a:rPr lang="en-GB" sz="2800" dirty="0" smtClean="0"/>
              <a:t>influenced </a:t>
            </a:r>
            <a:r>
              <a:rPr lang="en-GB" sz="2800" dirty="0"/>
              <a:t>many aspects </a:t>
            </a:r>
            <a:r>
              <a:rPr lang="en-GB" sz="2800" dirty="0" smtClean="0"/>
              <a:t>of legal </a:t>
            </a:r>
            <a:r>
              <a:rPr lang="en-GB" sz="2800" dirty="0"/>
              <a:t>practice…Even the rules and procedures of </a:t>
            </a:r>
            <a:r>
              <a:rPr lang="en-GB" sz="2800" dirty="0" smtClean="0"/>
              <a:t>the law</a:t>
            </a:r>
            <a:r>
              <a:rPr lang="en-GB" sz="2800" dirty="0"/>
              <a:t>, which can seem arcane and specialist, </a:t>
            </a:r>
            <a:r>
              <a:rPr lang="en-GB" sz="2800" dirty="0" smtClean="0"/>
              <a:t>reflect this influence.</a:t>
            </a:r>
            <a:r>
              <a:rPr lang="en-GB" sz="2800" i="1" dirty="0" smtClean="0"/>
              <a:t>”</a:t>
            </a:r>
          </a:p>
          <a:p>
            <a:pPr marL="0" indent="0">
              <a:buNone/>
            </a:pPr>
            <a:r>
              <a:rPr lang="en-GB" sz="1600" i="1" dirty="0" smtClean="0"/>
              <a:t>Baldwin &amp; Davis, 2003, p. 881, quoted in </a:t>
            </a:r>
            <a:r>
              <a:rPr lang="en-GB" sz="1600" i="1" dirty="0" err="1" smtClean="0"/>
              <a:t>Genn</a:t>
            </a:r>
            <a:r>
              <a:rPr lang="en-GB" sz="1600" i="1" dirty="0" smtClean="0"/>
              <a:t>, Partington &amp; Wheeler, 2006, 1.</a:t>
            </a:r>
          </a:p>
          <a:p>
            <a:pPr marL="0" indent="0">
              <a:buNone/>
            </a:pPr>
            <a:r>
              <a:rPr lang="en-GB" sz="1600" i="1" dirty="0" smtClean="0"/>
              <a:t>See further: Guth &amp; Ashford, 2014. </a:t>
            </a:r>
            <a:endParaRPr lang="en-GB" sz="1600" dirty="0"/>
          </a:p>
        </p:txBody>
      </p:sp>
    </p:spTree>
    <p:extLst>
      <p:ext uri="{BB962C8B-B14F-4D97-AF65-F5344CB8AC3E}">
        <p14:creationId xmlns:p14="http://schemas.microsoft.com/office/powerpoint/2010/main" val="13454235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pPr eaLnBrk="1" hangingPunct="1"/>
            <a:r>
              <a:rPr lang="en-GB" altLang="en-US" b="1" dirty="0" smtClean="0"/>
              <a:t>Student law clinic</a:t>
            </a:r>
          </a:p>
        </p:txBody>
      </p:sp>
      <p:pic>
        <p:nvPicPr>
          <p:cNvPr id="18435"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81013" y="1484313"/>
            <a:ext cx="8174037" cy="4752975"/>
          </a:xfr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Clinical approaches</a:t>
            </a:r>
            <a:endParaRPr lang="en-GB" b="1" dirty="0"/>
          </a:p>
        </p:txBody>
      </p:sp>
      <p:sp>
        <p:nvSpPr>
          <p:cNvPr id="3" name="Content Placeholder 2"/>
          <p:cNvSpPr>
            <a:spLocks noGrp="1"/>
          </p:cNvSpPr>
          <p:nvPr>
            <p:ph idx="1"/>
          </p:nvPr>
        </p:nvSpPr>
        <p:spPr/>
        <p:txBody>
          <a:bodyPr/>
          <a:lstStyle/>
          <a:p>
            <a:pPr marL="0" indent="0">
              <a:buNone/>
            </a:pPr>
            <a:r>
              <a:rPr lang="en-GB" sz="2800" dirty="0" smtClean="0"/>
              <a:t>Simulated activities</a:t>
            </a:r>
          </a:p>
          <a:p>
            <a:pPr marL="0" indent="0">
              <a:buNone/>
            </a:pPr>
            <a:r>
              <a:rPr lang="en-GB" sz="2800" dirty="0" smtClean="0"/>
              <a:t>Student law clinic</a:t>
            </a:r>
          </a:p>
          <a:p>
            <a:pPr marL="0" indent="0">
              <a:buNone/>
            </a:pPr>
            <a:r>
              <a:rPr lang="en-GB" sz="2800" dirty="0" smtClean="0"/>
              <a:t>Placements in advice agencies and law firms</a:t>
            </a:r>
          </a:p>
          <a:p>
            <a:pPr marL="0" indent="0">
              <a:buNone/>
            </a:pPr>
            <a:r>
              <a:rPr lang="en-GB" altLang="en-US" sz="2400" dirty="0" smtClean="0"/>
              <a:t>“Clinical method … properly implemented, offers unrivalled opportunities for exploring and examining the ethical dimension of legal practice. The key to this … is the existence of spontaneity or ‘randomness’ in the clinic environment. This provides a rich and realistic learning opportunity for both individual student practice and group discussion that shares their experiences and application of ethical decision-making strategies.”</a:t>
            </a:r>
          </a:p>
          <a:p>
            <a:pPr marL="0" indent="0">
              <a:buNone/>
            </a:pPr>
            <a:r>
              <a:rPr lang="en-GB" altLang="en-US" sz="2400" dirty="0"/>
              <a:t>(</a:t>
            </a:r>
            <a:r>
              <a:rPr lang="en-GB" altLang="en-US" sz="2400" dirty="0" smtClean="0"/>
              <a:t>Curran, Dickson &amp; </a:t>
            </a:r>
            <a:r>
              <a:rPr lang="en-GB" altLang="en-US" sz="2400" dirty="0" err="1" smtClean="0"/>
              <a:t>Noone</a:t>
            </a:r>
            <a:r>
              <a:rPr lang="en-GB" altLang="en-US" sz="2400" dirty="0" smtClean="0"/>
              <a:t>, 2005)</a:t>
            </a:r>
            <a:endParaRPr lang="en-GB" sz="2400" dirty="0"/>
          </a:p>
        </p:txBody>
      </p:sp>
    </p:spTree>
    <p:extLst>
      <p:ext uri="{BB962C8B-B14F-4D97-AF65-F5344CB8AC3E}">
        <p14:creationId xmlns:p14="http://schemas.microsoft.com/office/powerpoint/2010/main" val="4102431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16632"/>
            <a:ext cx="8229600" cy="792088"/>
          </a:xfrm>
        </p:spPr>
        <p:txBody>
          <a:bodyPr/>
          <a:lstStyle/>
          <a:p>
            <a:pPr eaLnBrk="1" hangingPunct="1"/>
            <a:r>
              <a:rPr lang="en-GB" altLang="en-US" b="1" dirty="0" smtClean="0"/>
              <a:t>Good academic practice</a:t>
            </a:r>
          </a:p>
        </p:txBody>
      </p:sp>
      <p:pic>
        <p:nvPicPr>
          <p:cNvPr id="2662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27584" y="1052736"/>
            <a:ext cx="7776864" cy="5472607"/>
          </a:xfrm>
        </p:spPr>
      </p:pic>
      <p:sp>
        <p:nvSpPr>
          <p:cNvPr id="2" name="TextBox 1"/>
          <p:cNvSpPr txBox="1"/>
          <p:nvPr/>
        </p:nvSpPr>
        <p:spPr>
          <a:xfrm>
            <a:off x="2051720" y="6237312"/>
            <a:ext cx="5904656" cy="461665"/>
          </a:xfrm>
          <a:prstGeom prst="rect">
            <a:avLst/>
          </a:prstGeom>
          <a:noFill/>
        </p:spPr>
        <p:txBody>
          <a:bodyPr wrap="square" rtlCol="0">
            <a:spAutoFit/>
          </a:bodyPr>
          <a:lstStyle/>
          <a:p>
            <a:pPr algn="ctr"/>
            <a:r>
              <a:rPr lang="en-US" sz="2400" b="1" dirty="0" err="1" smtClean="0"/>
              <a:t>Awdrey</a:t>
            </a:r>
            <a:r>
              <a:rPr lang="en-US" sz="2400" b="1" dirty="0" smtClean="0"/>
              <a:t> &amp; </a:t>
            </a:r>
            <a:r>
              <a:rPr lang="en-US" sz="2400" b="1" dirty="0" err="1" smtClean="0"/>
              <a:t>Sarre</a:t>
            </a:r>
            <a:r>
              <a:rPr lang="en-US" sz="2400" b="1" dirty="0" smtClean="0"/>
              <a:t>, 2013</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ltLang="en-US" b="1" dirty="0" smtClean="0"/>
              <a:t>Legal Practice and Life</a:t>
            </a:r>
          </a:p>
        </p:txBody>
      </p:sp>
      <p:sp>
        <p:nvSpPr>
          <p:cNvPr id="27651" name="Content Placeholder 2"/>
          <p:cNvSpPr>
            <a:spLocks noGrp="1"/>
          </p:cNvSpPr>
          <p:nvPr>
            <p:ph idx="1"/>
          </p:nvPr>
        </p:nvSpPr>
        <p:spPr/>
        <p:txBody>
          <a:bodyPr/>
          <a:lstStyle/>
          <a:p>
            <a:pPr marL="0" indent="0" eaLnBrk="1" hangingPunct="1">
              <a:lnSpc>
                <a:spcPct val="90000"/>
              </a:lnSpc>
              <a:buFont typeface="Arial" charset="0"/>
              <a:buNone/>
            </a:pPr>
            <a:r>
              <a:rPr lang="en-GB" altLang="en-US" sz="3000" dirty="0" smtClean="0"/>
              <a:t>“My joy was boundless. I had learnt the true practice of law. I had learnt to find the better side of human nature and to enter men’s hearts. I realized the true function of a lawyer was to unite parties riven asunder. The lesson was so indelibly burnt into me, that a large part of my time during the twenty years of my practice as a lawyer was occupied in bringing about private compromises of hundreds of cases. I lost nothing thereby – not even money, certainly not my soul.”         </a:t>
            </a:r>
          </a:p>
          <a:p>
            <a:pPr marL="0" indent="0" eaLnBrk="1" hangingPunct="1">
              <a:lnSpc>
                <a:spcPct val="90000"/>
              </a:lnSpc>
              <a:buFont typeface="Arial" charset="0"/>
              <a:buNone/>
            </a:pPr>
            <a:r>
              <a:rPr lang="en-GB" altLang="en-US" sz="3000" dirty="0" smtClean="0"/>
              <a:t>Mahatma Gandhi, 1927, Part II, </a:t>
            </a:r>
            <a:r>
              <a:rPr lang="en-GB" altLang="en-US" sz="3000" dirty="0" err="1" smtClean="0"/>
              <a:t>ch.</a:t>
            </a:r>
            <a:r>
              <a:rPr lang="en-GB" altLang="en-US" sz="3000" dirty="0" smtClean="0"/>
              <a:t> 22.</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908720"/>
          </a:xfrm>
        </p:spPr>
        <p:txBody>
          <a:bodyPr/>
          <a:lstStyle/>
          <a:p>
            <a:r>
              <a:rPr lang="en-GB" altLang="en-US" sz="3600" b="1" dirty="0" smtClean="0"/>
              <a:t>References 1</a:t>
            </a:r>
          </a:p>
        </p:txBody>
      </p:sp>
      <p:sp>
        <p:nvSpPr>
          <p:cNvPr id="28675" name="Content Placeholder 2"/>
          <p:cNvSpPr>
            <a:spLocks noGrp="1"/>
          </p:cNvSpPr>
          <p:nvPr>
            <p:ph idx="1"/>
          </p:nvPr>
        </p:nvSpPr>
        <p:spPr>
          <a:xfrm>
            <a:off x="251520" y="908720"/>
            <a:ext cx="8640960" cy="5688632"/>
          </a:xfrm>
        </p:spPr>
        <p:txBody>
          <a:bodyPr/>
          <a:lstStyle/>
          <a:p>
            <a:pPr marL="0" indent="0">
              <a:buNone/>
            </a:pPr>
            <a:r>
              <a:rPr lang="en-GB" sz="1800" dirty="0" smtClean="0"/>
              <a:t>Rebecca </a:t>
            </a:r>
            <a:r>
              <a:rPr lang="en-GB" sz="1800" dirty="0" err="1" smtClean="0"/>
              <a:t>Awdrey</a:t>
            </a:r>
            <a:r>
              <a:rPr lang="en-GB" sz="1800" dirty="0" smtClean="0"/>
              <a:t> &amp; Rick </a:t>
            </a:r>
            <a:r>
              <a:rPr lang="en-GB" sz="1800" dirty="0" err="1" smtClean="0"/>
              <a:t>Sarre</a:t>
            </a:r>
            <a:r>
              <a:rPr lang="en-GB" sz="1800" dirty="0" smtClean="0"/>
              <a:t>, 2013, </a:t>
            </a:r>
            <a:r>
              <a:rPr lang="en-GB" sz="1800" i="1" dirty="0" smtClean="0"/>
              <a:t>An investigation into plagiarism motivations and prevention techniques: Can they be appropriately aligned? 9, (2) </a:t>
            </a:r>
            <a:r>
              <a:rPr lang="en-GB" sz="1800" i="1" dirty="0" err="1" smtClean="0"/>
              <a:t>Int</a:t>
            </a:r>
            <a:r>
              <a:rPr lang="en-GB" sz="1800" i="1" dirty="0" smtClean="0"/>
              <a:t> J for Educational Integrity, 35-49.</a:t>
            </a:r>
            <a:endParaRPr lang="en-GB" sz="1800" dirty="0" smtClean="0"/>
          </a:p>
          <a:p>
            <a:pPr marL="0" indent="0">
              <a:buNone/>
            </a:pPr>
            <a:r>
              <a:rPr lang="en-GB" sz="1800" dirty="0" smtClean="0"/>
              <a:t>John </a:t>
            </a:r>
            <a:r>
              <a:rPr lang="en-GB" sz="1800" dirty="0"/>
              <a:t>Baldwin </a:t>
            </a:r>
            <a:r>
              <a:rPr lang="en-GB" sz="1800" dirty="0" smtClean="0"/>
              <a:t>&amp; Gwynn </a:t>
            </a:r>
            <a:r>
              <a:rPr lang="en-GB" sz="1800" dirty="0"/>
              <a:t>Davis, </a:t>
            </a:r>
            <a:r>
              <a:rPr lang="en-GB" sz="1800" dirty="0" smtClean="0"/>
              <a:t>2003, </a:t>
            </a:r>
            <a:r>
              <a:rPr lang="en-GB" sz="1800" i="1" dirty="0" smtClean="0"/>
              <a:t>Empirical </a:t>
            </a:r>
            <a:r>
              <a:rPr lang="en-GB" sz="1800" i="1" dirty="0"/>
              <a:t>Research in </a:t>
            </a:r>
            <a:r>
              <a:rPr lang="en-GB" sz="1800" i="1" dirty="0" smtClean="0"/>
              <a:t>Law</a:t>
            </a:r>
            <a:r>
              <a:rPr lang="en-GB" sz="1800" dirty="0" smtClean="0"/>
              <a:t>, in </a:t>
            </a:r>
            <a:r>
              <a:rPr lang="en-GB" sz="1800" dirty="0"/>
              <a:t>Peter Cane </a:t>
            </a:r>
            <a:r>
              <a:rPr lang="en-GB" sz="1800" dirty="0" smtClean="0"/>
              <a:t>&amp; Mark </a:t>
            </a:r>
            <a:r>
              <a:rPr lang="en-GB" sz="1800" dirty="0" err="1"/>
              <a:t>Tushnet</a:t>
            </a:r>
            <a:r>
              <a:rPr lang="en-GB" sz="1800" dirty="0"/>
              <a:t>, </a:t>
            </a:r>
            <a:r>
              <a:rPr lang="en-GB" sz="1800" i="1" dirty="0"/>
              <a:t>The Oxford Handbook of Legal Studies</a:t>
            </a:r>
            <a:r>
              <a:rPr lang="en-GB" sz="1800" dirty="0"/>
              <a:t>, </a:t>
            </a:r>
            <a:r>
              <a:rPr lang="en-GB" sz="1800" dirty="0" smtClean="0"/>
              <a:t>OUP.</a:t>
            </a:r>
          </a:p>
          <a:p>
            <a:pPr marL="0" indent="0">
              <a:buNone/>
            </a:pPr>
            <a:r>
              <a:rPr lang="en-GB" altLang="en-US" sz="1800" dirty="0" smtClean="0"/>
              <a:t>Liz Curran, Judith Dickson &amp; Mary-Anne </a:t>
            </a:r>
            <a:r>
              <a:rPr lang="en-GB" altLang="en-US" sz="1800" dirty="0" err="1" smtClean="0"/>
              <a:t>Noone</a:t>
            </a:r>
            <a:r>
              <a:rPr lang="en-GB" altLang="en-US" sz="1800" dirty="0" smtClean="0"/>
              <a:t>, 2005, </a:t>
            </a:r>
            <a:r>
              <a:rPr lang="en-GB" altLang="en-US" sz="1800" i="1" dirty="0" smtClean="0"/>
              <a:t>Pushing the boundaries or preserving the status quo? Designing clinical programmes to teach law students a deep understanding of ethical practice</a:t>
            </a:r>
            <a:r>
              <a:rPr lang="en-GB" altLang="en-US" sz="1800" dirty="0" smtClean="0"/>
              <a:t>, 8 Int. J. Clinical Legal Education, 104. </a:t>
            </a:r>
          </a:p>
          <a:p>
            <a:pPr marL="0" indent="0">
              <a:buNone/>
            </a:pPr>
            <a:r>
              <a:rPr lang="en-GB" altLang="en-US" sz="1800" dirty="0" smtClean="0"/>
              <a:t>Nigel Duncan, 2011, </a:t>
            </a:r>
            <a:r>
              <a:rPr lang="en-GB" altLang="en-US" sz="1800" i="1" dirty="0"/>
              <a:t>A</a:t>
            </a:r>
            <a:r>
              <a:rPr lang="en-GB" sz="1800" i="1" dirty="0" smtClean="0"/>
              <a:t>ddressing </a:t>
            </a:r>
            <a:r>
              <a:rPr lang="en-GB" sz="1800" i="1" dirty="0"/>
              <a:t>emotions in preparing ethical </a:t>
            </a:r>
            <a:r>
              <a:rPr lang="en-GB" sz="1800" i="1" dirty="0" smtClean="0"/>
              <a:t>lawyers</a:t>
            </a:r>
            <a:r>
              <a:rPr lang="en-GB" sz="1800" dirty="0" smtClean="0"/>
              <a:t> </a:t>
            </a:r>
            <a:r>
              <a:rPr lang="en-GB" sz="1800" dirty="0"/>
              <a:t>in Paul Maharg and Caroline </a:t>
            </a:r>
            <a:r>
              <a:rPr lang="en-GB" sz="1800" dirty="0" smtClean="0"/>
              <a:t>Maughan (</a:t>
            </a:r>
            <a:r>
              <a:rPr lang="en-GB" sz="1800" dirty="0" err="1" smtClean="0"/>
              <a:t>eds</a:t>
            </a:r>
            <a:r>
              <a:rPr lang="en-GB" sz="1800" dirty="0" smtClean="0"/>
              <a:t>) </a:t>
            </a:r>
            <a:r>
              <a:rPr lang="en-GB" sz="1800" i="1" dirty="0" smtClean="0"/>
              <a:t>Teaching </a:t>
            </a:r>
            <a:r>
              <a:rPr lang="en-GB" sz="1800" i="1" dirty="0"/>
              <a:t>and Reaching the Whole Student – the Impact of Emotions on Learning (and Teaching) the </a:t>
            </a:r>
            <a:r>
              <a:rPr lang="en-GB" sz="1800" i="1" dirty="0" smtClean="0"/>
              <a:t>Law</a:t>
            </a:r>
            <a:r>
              <a:rPr lang="en-GB" sz="1800" dirty="0" smtClean="0"/>
              <a:t>, </a:t>
            </a:r>
            <a:r>
              <a:rPr lang="en-GB" sz="1800" dirty="0" err="1" smtClean="0"/>
              <a:t>Ashgate</a:t>
            </a:r>
            <a:r>
              <a:rPr lang="en-GB" sz="1800" dirty="0" smtClean="0"/>
              <a:t>.</a:t>
            </a:r>
            <a:r>
              <a:rPr lang="en-GB" sz="1800" dirty="0"/>
              <a:t> </a:t>
            </a:r>
            <a:endParaRPr lang="en-GB" altLang="en-US" sz="1800" dirty="0" smtClean="0"/>
          </a:p>
          <a:p>
            <a:pPr marL="0" indent="0">
              <a:buNone/>
            </a:pPr>
            <a:r>
              <a:rPr lang="en-GB" altLang="en-US" sz="1800" dirty="0" smtClean="0"/>
              <a:t>Adrian Evans &amp; Michael King, 2012, </a:t>
            </a:r>
            <a:r>
              <a:rPr lang="en-GB" altLang="en-US" sz="1800" i="1" dirty="0" smtClean="0"/>
              <a:t>Reflections on the Connections of Virtue Ethics to Therapeutic Jurisprudence, </a:t>
            </a:r>
            <a:r>
              <a:rPr lang="en-GB" altLang="en-US" sz="1800" dirty="0" smtClean="0"/>
              <a:t>35, University of New South Wales LJ, 717 – 747. </a:t>
            </a:r>
            <a:br>
              <a:rPr lang="en-GB" altLang="en-US" sz="1800" dirty="0" smtClean="0"/>
            </a:br>
            <a:r>
              <a:rPr lang="en-GB" altLang="en-US" sz="1800" dirty="0" smtClean="0"/>
              <a:t>Magdalene </a:t>
            </a:r>
            <a:r>
              <a:rPr lang="en-GB" altLang="en-US" sz="1800" dirty="0" err="1" smtClean="0"/>
              <a:t>d’Silva</a:t>
            </a:r>
            <a:r>
              <a:rPr lang="en-GB" altLang="en-US" sz="1800" dirty="0" smtClean="0"/>
              <a:t>, 2013, </a:t>
            </a:r>
            <a:r>
              <a:rPr lang="en-GB" sz="1800" i="1" dirty="0" smtClean="0"/>
              <a:t>A new legal ethics education paradigm: culture and values in international arbitration </a:t>
            </a:r>
            <a:r>
              <a:rPr lang="en-GB" sz="1800" dirty="0" smtClean="0"/>
              <a:t>23(1) Legal Education Review, 83 - 112 </a:t>
            </a:r>
          </a:p>
          <a:p>
            <a:pPr marL="0" indent="0">
              <a:buNone/>
            </a:pPr>
            <a:r>
              <a:rPr lang="en-GB" altLang="en-US" sz="1800" dirty="0"/>
              <a:t>Graham Ferris, 2014, </a:t>
            </a:r>
            <a:r>
              <a:rPr lang="en-GB" altLang="en-US" sz="1800" i="1" dirty="0"/>
              <a:t>Values ethics and legal ethics: The QLD and LETR recommendations 6, 7, 10 and 11,</a:t>
            </a:r>
            <a:r>
              <a:rPr lang="en-GB" altLang="en-US" sz="1800" dirty="0"/>
              <a:t> 48 Law Teacher, forthcoming.</a:t>
            </a:r>
          </a:p>
          <a:p>
            <a:pPr marL="0" indent="0">
              <a:buNone/>
            </a:pPr>
            <a:r>
              <a:rPr lang="en-GB" altLang="en-US" sz="1800" dirty="0"/>
              <a:t>Mohandas Gandhi, 1927, </a:t>
            </a:r>
            <a:r>
              <a:rPr lang="en-GB" altLang="en-US" sz="1800" i="1" dirty="0"/>
              <a:t>The Story of my Experiments with Truth,</a:t>
            </a:r>
            <a:r>
              <a:rPr lang="en-GB" altLang="en-US" sz="1800" dirty="0"/>
              <a:t> </a:t>
            </a:r>
            <a:r>
              <a:rPr lang="en-GB" altLang="en-US" sz="1800" dirty="0" err="1"/>
              <a:t>Vol</a:t>
            </a:r>
            <a:r>
              <a:rPr lang="en-GB" altLang="en-US" sz="1800" dirty="0"/>
              <a:t> 1, </a:t>
            </a:r>
            <a:r>
              <a:rPr lang="en-GB" altLang="en-US" sz="1800" dirty="0" err="1"/>
              <a:t>Navajivan</a:t>
            </a:r>
            <a:r>
              <a:rPr lang="en-GB" altLang="en-US" sz="1800" dirty="0"/>
              <a:t> Trust.</a:t>
            </a:r>
          </a:p>
          <a:p>
            <a:pPr marL="0" indent="0">
              <a:buNone/>
            </a:pPr>
            <a:endParaRPr lang="en-GB" sz="1800" dirty="0"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altLang="en-US" sz="3600" b="1" dirty="0" smtClean="0"/>
              <a:t>References 2</a:t>
            </a:r>
            <a:endParaRPr lang="en-GB" sz="3600" dirty="0"/>
          </a:p>
        </p:txBody>
      </p:sp>
      <p:sp>
        <p:nvSpPr>
          <p:cNvPr id="3" name="Content Placeholder 2"/>
          <p:cNvSpPr>
            <a:spLocks noGrp="1"/>
          </p:cNvSpPr>
          <p:nvPr>
            <p:ph idx="1"/>
          </p:nvPr>
        </p:nvSpPr>
        <p:spPr>
          <a:xfrm>
            <a:off x="457200" y="1340768"/>
            <a:ext cx="8229600" cy="4785395"/>
          </a:xfrm>
        </p:spPr>
        <p:txBody>
          <a:bodyPr/>
          <a:lstStyle/>
          <a:p>
            <a:pPr marL="0" indent="0">
              <a:buNone/>
            </a:pPr>
            <a:r>
              <a:rPr lang="en-GB" sz="1800" dirty="0" smtClean="0"/>
              <a:t>Hazel </a:t>
            </a:r>
            <a:r>
              <a:rPr lang="en-GB" sz="1800" dirty="0" err="1"/>
              <a:t>Genn</a:t>
            </a:r>
            <a:r>
              <a:rPr lang="en-GB" sz="1800" dirty="0"/>
              <a:t>, Martin Partington, and Sally Wheeler,</a:t>
            </a:r>
            <a:r>
              <a:rPr lang="en-GB" sz="1800" i="1" dirty="0"/>
              <a:t> Law in the Real World: Improving our Understanding of How Law Works</a:t>
            </a:r>
            <a:r>
              <a:rPr lang="en-GB" sz="1800" dirty="0"/>
              <a:t> (London, Nuffield Foundation, 2006) </a:t>
            </a:r>
            <a:r>
              <a:rPr lang="en-GB" sz="1800" u="sng" dirty="0">
                <a:hlinkClick r:id="rId2"/>
              </a:rPr>
              <a:t>http://www.ucl.ac.uk/laws/socio-legal/empirical/docs/inquiry_report.pdf</a:t>
            </a:r>
            <a:endParaRPr lang="en-GB" altLang="en-US" sz="1800" dirty="0"/>
          </a:p>
          <a:p>
            <a:pPr marL="0" indent="0">
              <a:buNone/>
            </a:pPr>
            <a:r>
              <a:rPr lang="en-GB" altLang="en-US" sz="1800" dirty="0"/>
              <a:t>Jess Guth &amp; Chris Ashford, 2014, </a:t>
            </a:r>
            <a:r>
              <a:rPr lang="en-GB" altLang="en-US" sz="1800" i="1" dirty="0"/>
              <a:t>LETR: Regulating Socio-Legal and Liberal Legal Education? </a:t>
            </a:r>
            <a:r>
              <a:rPr lang="en-GB" altLang="en-US" sz="1800" dirty="0"/>
              <a:t>48 Law Teacher, forthcoming</a:t>
            </a:r>
            <a:r>
              <a:rPr lang="en-GB" altLang="en-US" sz="1800" i="1" dirty="0"/>
              <a:t>.</a:t>
            </a:r>
          </a:p>
          <a:p>
            <a:pPr marL="0" indent="0">
              <a:buNone/>
            </a:pPr>
            <a:r>
              <a:rPr lang="en-GB" altLang="en-US" sz="1800" dirty="0"/>
              <a:t>John Harman, Basecamp Legal Education Hub, </a:t>
            </a:r>
            <a:r>
              <a:rPr lang="en-GB" altLang="en-US" sz="1800" dirty="0">
                <a:hlinkClick r:id="rId3"/>
              </a:rPr>
              <a:t>https://basecamp.com</a:t>
            </a:r>
            <a:r>
              <a:rPr lang="en-GB" altLang="en-US" sz="1800" dirty="0"/>
              <a:t>. </a:t>
            </a:r>
          </a:p>
          <a:p>
            <a:pPr marL="0" indent="0">
              <a:buNone/>
            </a:pPr>
            <a:r>
              <a:rPr lang="en-GB" altLang="en-US" sz="1800" dirty="0"/>
              <a:t>Richard </a:t>
            </a:r>
            <a:r>
              <a:rPr lang="en-GB" altLang="en-US" sz="1800" dirty="0" err="1"/>
              <a:t>Johnstone</a:t>
            </a:r>
            <a:r>
              <a:rPr lang="en-GB" altLang="en-US" sz="1800" dirty="0"/>
              <a:t>, 2011, </a:t>
            </a:r>
            <a:r>
              <a:rPr lang="en-GB" altLang="en-US" sz="1800" i="1" dirty="0"/>
              <a:t>Whole-of-Curriculum Design in Law,</a:t>
            </a:r>
            <a:r>
              <a:rPr lang="en-GB" altLang="en-US" sz="1800" dirty="0"/>
              <a:t> in </a:t>
            </a:r>
            <a:r>
              <a:rPr lang="en-GB" altLang="en-US" sz="1800" dirty="0" err="1"/>
              <a:t>Kift</a:t>
            </a:r>
            <a:r>
              <a:rPr lang="en-GB" altLang="en-US" sz="1800" dirty="0"/>
              <a:t>, S; </a:t>
            </a:r>
            <a:r>
              <a:rPr lang="en-GB" altLang="en-US" sz="1800" dirty="0" err="1"/>
              <a:t>Cowley</a:t>
            </a:r>
            <a:r>
              <a:rPr lang="en-GB" altLang="en-US" sz="1800" dirty="0"/>
              <a:t>, J; </a:t>
            </a:r>
            <a:r>
              <a:rPr lang="en-GB" altLang="en-US" sz="1800" dirty="0" err="1"/>
              <a:t>Sanson</a:t>
            </a:r>
            <a:r>
              <a:rPr lang="en-GB" altLang="en-US" sz="1800" dirty="0"/>
              <a:t>, M and Watson, P, (</a:t>
            </a:r>
            <a:r>
              <a:rPr lang="en-GB" altLang="en-US" sz="1800" dirty="0" err="1"/>
              <a:t>eds</a:t>
            </a:r>
            <a:r>
              <a:rPr lang="en-GB" altLang="en-US" sz="1800" dirty="0"/>
              <a:t>) ‘Excellence and Innovation in Legal Education’, Lexis </a:t>
            </a:r>
            <a:r>
              <a:rPr lang="en-GB" altLang="en-US" sz="1800" dirty="0" err="1"/>
              <a:t>Nexis</a:t>
            </a:r>
            <a:r>
              <a:rPr lang="en-GB" altLang="en-US" sz="1800" dirty="0"/>
              <a:t>, 2 - 29. </a:t>
            </a:r>
          </a:p>
          <a:p>
            <a:pPr marL="0" indent="0">
              <a:buNone/>
            </a:pPr>
            <a:r>
              <a:rPr lang="en-GB" altLang="en-US" sz="1800" dirty="0"/>
              <a:t>Mary Keyes &amp; Richard </a:t>
            </a:r>
            <a:r>
              <a:rPr lang="en-GB" altLang="en-US" sz="1800" dirty="0" err="1"/>
              <a:t>Johnstone</a:t>
            </a:r>
            <a:r>
              <a:rPr lang="en-GB" altLang="en-US" sz="1800" dirty="0"/>
              <a:t>, 2004, </a:t>
            </a:r>
            <a:r>
              <a:rPr lang="en-GB" altLang="en-US" sz="1800" i="1" dirty="0"/>
              <a:t>Changing Legal Education: Rhetoric, Reality and Prospects for the Future</a:t>
            </a:r>
            <a:r>
              <a:rPr lang="en-GB" altLang="en-US" sz="1800" dirty="0"/>
              <a:t> 26(4) Sydney Law Review 537.</a:t>
            </a:r>
          </a:p>
          <a:p>
            <a:pPr marL="0" indent="0">
              <a:buNone/>
            </a:pPr>
            <a:r>
              <a:rPr lang="en-GB" sz="1800" dirty="0"/>
              <a:t>Carrie Menkel-Meadow, 1991 Can a Law Teacher Avoid Teaching Legal Ethics? 41 Journal of Legal Education 3. </a:t>
            </a:r>
          </a:p>
          <a:p>
            <a:pPr marL="0" indent="0">
              <a:buNone/>
            </a:pPr>
            <a:r>
              <a:rPr lang="en-GB" altLang="en-US" sz="1800" dirty="0"/>
              <a:t>Carrie Menkel-Meadow, 2013, </a:t>
            </a:r>
            <a:r>
              <a:rPr lang="en-GB" altLang="en-US" sz="1800" i="1" dirty="0"/>
              <a:t>Crisis in Legal Education or the Other Things Law Students should be Learning and Doing</a:t>
            </a:r>
            <a:r>
              <a:rPr lang="en-GB" altLang="en-US" sz="1800" dirty="0"/>
              <a:t>, 45 </a:t>
            </a:r>
            <a:r>
              <a:rPr lang="en-GB" altLang="en-US" sz="1800" dirty="0" err="1"/>
              <a:t>McGeorge</a:t>
            </a:r>
            <a:r>
              <a:rPr lang="en-GB" altLang="en-US" sz="1800" dirty="0"/>
              <a:t> L Rev 133-160.</a:t>
            </a:r>
          </a:p>
          <a:p>
            <a:pPr marL="0" indent="0">
              <a:buNone/>
            </a:pPr>
            <a:r>
              <a:rPr lang="en-GB" sz="1800" dirty="0"/>
              <a:t>William Sullivan, Anne Colby, Judith Welch Wegner, Lloyd Bond, Lee S. Shulman, 2007, </a:t>
            </a:r>
            <a:r>
              <a:rPr lang="en-GB" sz="1800" i="1" dirty="0"/>
              <a:t>Educating Lawyers: Preparation for the Profession of Law</a:t>
            </a:r>
            <a:r>
              <a:rPr lang="en-GB" sz="1800" dirty="0"/>
              <a:t>, </a:t>
            </a:r>
            <a:r>
              <a:rPr lang="en-GB" sz="1800" dirty="0" err="1"/>
              <a:t>Jossey</a:t>
            </a:r>
            <a:r>
              <a:rPr lang="en-GB" sz="1800" dirty="0"/>
              <a:t>-Bass</a:t>
            </a:r>
            <a:r>
              <a:rPr lang="en-GB" sz="1800" dirty="0" smtClean="0"/>
              <a:t>.</a:t>
            </a:r>
            <a:endParaRPr lang="en-GB" altLang="en-US" sz="1800" dirty="0"/>
          </a:p>
        </p:txBody>
      </p:sp>
    </p:spTree>
    <p:extLst>
      <p:ext uri="{BB962C8B-B14F-4D97-AF65-F5344CB8AC3E}">
        <p14:creationId xmlns:p14="http://schemas.microsoft.com/office/powerpoint/2010/main" val="5283163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GB" b="1" dirty="0" smtClean="0"/>
              <a:t>Contacts</a:t>
            </a:r>
            <a:endParaRPr lang="en-GB" b="1" dirty="0"/>
          </a:p>
        </p:txBody>
      </p:sp>
      <p:sp>
        <p:nvSpPr>
          <p:cNvPr id="3" name="Content Placeholder 2"/>
          <p:cNvSpPr>
            <a:spLocks noGrp="1"/>
          </p:cNvSpPr>
          <p:nvPr>
            <p:ph idx="1"/>
          </p:nvPr>
        </p:nvSpPr>
        <p:spPr>
          <a:xfrm>
            <a:off x="457200" y="1052736"/>
            <a:ext cx="8229600" cy="5073427"/>
          </a:xfrm>
        </p:spPr>
        <p:txBody>
          <a:bodyPr/>
          <a:lstStyle/>
          <a:p>
            <a:pPr marL="0" indent="0">
              <a:buNone/>
            </a:pPr>
            <a:r>
              <a:rPr lang="en-GB" sz="2400" dirty="0" smtClean="0"/>
              <a:t>Nigel Duncan: </a:t>
            </a:r>
            <a:r>
              <a:rPr lang="en-GB" sz="2400" dirty="0" smtClean="0">
                <a:hlinkClick r:id="rId2"/>
              </a:rPr>
              <a:t>n.j.duncan@city.ac.uk</a:t>
            </a:r>
            <a:endParaRPr lang="en-GB" sz="2400" dirty="0" smtClean="0"/>
          </a:p>
          <a:p>
            <a:pPr marL="0" indent="0">
              <a:buNone/>
            </a:pPr>
            <a:endParaRPr lang="en-GB" sz="2400" dirty="0"/>
          </a:p>
          <a:p>
            <a:pPr marL="0" indent="0">
              <a:buNone/>
            </a:pPr>
            <a:r>
              <a:rPr lang="en-GB" sz="2400" dirty="0" smtClean="0"/>
              <a:t>International Forum on Teaching Legal Ethics and Professionalism: </a:t>
            </a:r>
            <a:r>
              <a:rPr lang="en-GB" sz="2400" dirty="0" smtClean="0">
                <a:hlinkClick r:id="rId3"/>
              </a:rPr>
              <a:t>www.teachinglegalethics.org</a:t>
            </a:r>
            <a:endParaRPr lang="en-GB" sz="2400" dirty="0" smtClean="0"/>
          </a:p>
          <a:p>
            <a:pPr marL="0" indent="0">
              <a:buNone/>
            </a:pPr>
            <a:endParaRPr lang="en-GB" sz="2400" dirty="0"/>
          </a:p>
          <a:p>
            <a:pPr marL="0" indent="0">
              <a:buNone/>
            </a:pPr>
            <a:r>
              <a:rPr lang="en-GB" sz="2400" dirty="0" smtClean="0"/>
              <a:t>Legal Ethics Forum (in City’s Centre for the Study of Legal Professional Practice)</a:t>
            </a:r>
          </a:p>
          <a:p>
            <a:pPr marL="0" indent="0">
              <a:buNone/>
            </a:pPr>
            <a:r>
              <a:rPr lang="en-GB" sz="2400" dirty="0">
                <a:hlinkClick r:id="rId4"/>
              </a:rPr>
              <a:t>http://www.city.ac.uk/law/courses/research/centre-for-the-study-of-legal-</a:t>
            </a:r>
            <a:r>
              <a:rPr lang="en-GB" sz="2400" dirty="0" smtClean="0">
                <a:hlinkClick r:id="rId4"/>
              </a:rPr>
              <a:t>professional</a:t>
            </a:r>
            <a:r>
              <a:rPr lang="en-GB" sz="2400" dirty="0">
                <a:hlinkClick r:id="rId4"/>
              </a:rPr>
              <a:t>-practice/professional-ethics-</a:t>
            </a:r>
            <a:r>
              <a:rPr lang="en-GB" sz="2400" dirty="0" smtClean="0">
                <a:hlinkClick r:id="rId4"/>
              </a:rPr>
              <a:t>forum</a:t>
            </a:r>
            <a:r>
              <a:rPr lang="en-GB" sz="2400" dirty="0" smtClean="0"/>
              <a:t> </a:t>
            </a:r>
          </a:p>
          <a:p>
            <a:pPr marL="0" indent="0">
              <a:buNone/>
            </a:pPr>
            <a:endParaRPr lang="en-GB" sz="2400" dirty="0" smtClean="0"/>
          </a:p>
          <a:p>
            <a:pPr marL="0" indent="0">
              <a:buNone/>
            </a:pPr>
            <a:r>
              <a:rPr lang="en-GB" sz="2400" dirty="0" smtClean="0"/>
              <a:t>6</a:t>
            </a:r>
            <a:r>
              <a:rPr lang="en-GB" sz="2400" baseline="30000" dirty="0" smtClean="0"/>
              <a:t>th</a:t>
            </a:r>
            <a:r>
              <a:rPr lang="en-GB" sz="2400" dirty="0" smtClean="0"/>
              <a:t> International Legal </a:t>
            </a:r>
            <a:r>
              <a:rPr lang="en-GB" sz="2400" smtClean="0"/>
              <a:t>Ethics Conference</a:t>
            </a:r>
            <a:endParaRPr lang="en-GB" sz="2400" dirty="0" smtClean="0"/>
          </a:p>
          <a:p>
            <a:pPr marL="0" indent="0">
              <a:buNone/>
            </a:pPr>
            <a:r>
              <a:rPr lang="en-GB" sz="2400" dirty="0">
                <a:hlinkClick r:id="rId5"/>
              </a:rPr>
              <a:t>http://www.city.ac.uk/international-legal-ethics-</a:t>
            </a:r>
            <a:r>
              <a:rPr lang="en-GB" sz="2400" dirty="0" smtClean="0">
                <a:hlinkClick r:id="rId5"/>
              </a:rPr>
              <a:t>conference</a:t>
            </a:r>
            <a:endParaRPr lang="en-GB" sz="2400" dirty="0" smtClean="0"/>
          </a:p>
          <a:p>
            <a:pPr marL="0" indent="0">
              <a:buNone/>
            </a:pPr>
            <a:endParaRPr lang="en-GB" sz="2800" dirty="0" smtClean="0"/>
          </a:p>
          <a:p>
            <a:endParaRPr lang="en-GB" sz="2800" dirty="0"/>
          </a:p>
        </p:txBody>
      </p:sp>
    </p:spTree>
    <p:extLst>
      <p:ext uri="{BB962C8B-B14F-4D97-AF65-F5344CB8AC3E}">
        <p14:creationId xmlns:p14="http://schemas.microsoft.com/office/powerpoint/2010/main" val="28006082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GB" altLang="en-US" smtClean="0"/>
          </a:p>
        </p:txBody>
      </p:sp>
      <p:sp>
        <p:nvSpPr>
          <p:cNvPr id="5123" name="Content Placeholder 2"/>
          <p:cNvSpPr>
            <a:spLocks noGrp="1"/>
          </p:cNvSpPr>
          <p:nvPr>
            <p:ph idx="1"/>
          </p:nvPr>
        </p:nvSpPr>
        <p:spPr/>
        <p:txBody>
          <a:bodyPr/>
          <a:lstStyle/>
          <a:p>
            <a:pPr eaLnBrk="1" hangingPunct="1"/>
            <a:endParaRPr lang="en-GB" altLang="en-US"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GB" altLang="en-US" smtClean="0"/>
          </a:p>
        </p:txBody>
      </p:sp>
      <p:sp>
        <p:nvSpPr>
          <p:cNvPr id="7171" name="Content Placeholder 2"/>
          <p:cNvSpPr>
            <a:spLocks noGrp="1"/>
          </p:cNvSpPr>
          <p:nvPr>
            <p:ph idx="1"/>
          </p:nvPr>
        </p:nvSpPr>
        <p:spPr/>
        <p:txBody>
          <a:bodyPr/>
          <a:lstStyle/>
          <a:p>
            <a:endParaRPr lang="en-GB" altLang="en-US" smtClean="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75357"/>
            <a:ext cx="5472608" cy="7296811"/>
          </a:xfrm>
        </p:spPr>
      </p:pic>
    </p:spTree>
    <p:extLst>
      <p:ext uri="{BB962C8B-B14F-4D97-AF65-F5344CB8AC3E}">
        <p14:creationId xmlns:p14="http://schemas.microsoft.com/office/powerpoint/2010/main" val="37334937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b="1" dirty="0" smtClean="0"/>
              <a:t>Legal values and skills</a:t>
            </a:r>
          </a:p>
        </p:txBody>
      </p:sp>
      <p:sp>
        <p:nvSpPr>
          <p:cNvPr id="3" name="Content Placeholder 2"/>
          <p:cNvSpPr>
            <a:spLocks noGrp="1"/>
          </p:cNvSpPr>
          <p:nvPr>
            <p:ph idx="1"/>
          </p:nvPr>
        </p:nvSpPr>
        <p:spPr/>
        <p:txBody>
          <a:bodyPr/>
          <a:lstStyle/>
          <a:p>
            <a:pPr marL="0" indent="0">
              <a:buFont typeface="Arial" pitchFamily="34" charset="0"/>
              <a:buNone/>
              <a:defRPr/>
            </a:pPr>
            <a:r>
              <a:rPr lang="en-GB" dirty="0" smtClean="0"/>
              <a:t>Carrie </a:t>
            </a:r>
            <a:r>
              <a:rPr lang="en-GB" dirty="0" err="1" smtClean="0"/>
              <a:t>Menkel</a:t>
            </a:r>
            <a:r>
              <a:rPr lang="en-GB" dirty="0" smtClean="0"/>
              <a:t>-Meadow, 2013:</a:t>
            </a:r>
          </a:p>
          <a:p>
            <a:pPr marL="0" indent="0">
              <a:buFont typeface="Arial" pitchFamily="34" charset="0"/>
              <a:buNone/>
              <a:defRPr/>
            </a:pPr>
            <a:r>
              <a:rPr lang="en-GB" dirty="0" smtClean="0"/>
              <a:t>‘In my view, what modern legal education should prepare students for is a set of values and skills that are informed by what “legal” values and law offer to deal with what are essentially human needs.’</a:t>
            </a:r>
          </a:p>
          <a:p>
            <a:pPr>
              <a:buFont typeface="Arial" pitchFamily="34" charset="0"/>
              <a:buChar char="•"/>
              <a:defRPr/>
            </a:pPr>
            <a:r>
              <a:rPr lang="en-GB" dirty="0" smtClean="0"/>
              <a:t>Realisation of “justice”;</a:t>
            </a:r>
          </a:p>
          <a:p>
            <a:pPr>
              <a:buFont typeface="Arial" pitchFamily="34" charset="0"/>
              <a:buChar char="•"/>
              <a:defRPr/>
            </a:pPr>
            <a:r>
              <a:rPr lang="en-GB" dirty="0" smtClean="0"/>
              <a:t>General “problem-solving” skills.</a:t>
            </a:r>
          </a:p>
          <a:p>
            <a:pPr marL="0" indent="0">
              <a:buFont typeface="Arial" pitchFamily="34" charset="0"/>
              <a:buNone/>
              <a:defRPr/>
            </a:pPr>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b="1" dirty="0" smtClean="0"/>
              <a:t>Problem-solving skills</a:t>
            </a:r>
          </a:p>
        </p:txBody>
      </p:sp>
      <p:sp>
        <p:nvSpPr>
          <p:cNvPr id="3" name="Content Placeholder 2"/>
          <p:cNvSpPr>
            <a:spLocks noGrp="1"/>
          </p:cNvSpPr>
          <p:nvPr>
            <p:ph idx="1"/>
          </p:nvPr>
        </p:nvSpPr>
        <p:spPr/>
        <p:txBody>
          <a:bodyPr/>
          <a:lstStyle/>
          <a:p>
            <a:pPr marL="0" indent="0">
              <a:buFont typeface="Arial" pitchFamily="34" charset="0"/>
              <a:buNone/>
              <a:defRPr/>
            </a:pPr>
            <a:r>
              <a:rPr lang="en-GB" dirty="0" smtClean="0"/>
              <a:t>A sensitivity to:</a:t>
            </a:r>
          </a:p>
          <a:p>
            <a:pPr>
              <a:buFont typeface="Arial" pitchFamily="34" charset="0"/>
              <a:buChar char="•"/>
              <a:defRPr/>
            </a:pPr>
            <a:r>
              <a:rPr lang="en-GB" dirty="0" smtClean="0"/>
              <a:t>Fairness</a:t>
            </a:r>
          </a:p>
          <a:p>
            <a:pPr>
              <a:buFont typeface="Arial" pitchFamily="34" charset="0"/>
              <a:buChar char="•"/>
              <a:defRPr/>
            </a:pPr>
            <a:r>
              <a:rPr lang="en-GB" dirty="0" smtClean="0"/>
              <a:t>Peace</a:t>
            </a:r>
          </a:p>
          <a:p>
            <a:pPr>
              <a:buFont typeface="Arial" pitchFamily="34" charset="0"/>
              <a:buChar char="•"/>
              <a:defRPr/>
            </a:pPr>
            <a:r>
              <a:rPr lang="en-GB" dirty="0" smtClean="0"/>
              <a:t>Decision making</a:t>
            </a:r>
          </a:p>
          <a:p>
            <a:pPr>
              <a:buFont typeface="Arial" pitchFamily="34" charset="0"/>
              <a:buChar char="•"/>
              <a:defRPr/>
            </a:pPr>
            <a:r>
              <a:rPr lang="en-GB" dirty="0" smtClean="0"/>
              <a:t>Leadership, facilitation and management</a:t>
            </a:r>
          </a:p>
          <a:p>
            <a:pPr>
              <a:buFont typeface="Arial" pitchFamily="34" charset="0"/>
              <a:buChar char="•"/>
              <a:defRPr/>
            </a:pPr>
            <a:r>
              <a:rPr lang="en-GB" dirty="0" smtClean="0"/>
              <a:t>Creativity</a:t>
            </a:r>
          </a:p>
          <a:p>
            <a:pPr>
              <a:buFont typeface="Arial" pitchFamily="34" charset="0"/>
              <a:buChar char="•"/>
              <a:defRPr/>
            </a:pPr>
            <a:r>
              <a:rPr lang="en-GB" dirty="0" smtClean="0"/>
              <a:t>Counselling and collaboration</a:t>
            </a:r>
          </a:p>
          <a:p>
            <a:pPr>
              <a:buFont typeface="Arial" pitchFamily="34" charset="0"/>
              <a:buChar char="•"/>
              <a:defRPr/>
            </a:pPr>
            <a:r>
              <a:rPr lang="en-GB" dirty="0" smtClean="0"/>
              <a:t>Governance</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lstStyle/>
          <a:p>
            <a:r>
              <a:rPr lang="en-GB" b="1" dirty="0" smtClean="0"/>
              <a:t>Professional ethics and legal values</a:t>
            </a:r>
            <a:endParaRPr lang="en-GB" b="1" dirty="0"/>
          </a:p>
        </p:txBody>
      </p:sp>
      <p:sp>
        <p:nvSpPr>
          <p:cNvPr id="3" name="Content Placeholder 2"/>
          <p:cNvSpPr>
            <a:spLocks noGrp="1"/>
          </p:cNvSpPr>
          <p:nvPr>
            <p:ph idx="1"/>
          </p:nvPr>
        </p:nvSpPr>
        <p:spPr>
          <a:xfrm>
            <a:off x="539552" y="1556792"/>
            <a:ext cx="8229600" cy="4525963"/>
          </a:xfrm>
        </p:spPr>
        <p:txBody>
          <a:bodyPr/>
          <a:lstStyle/>
          <a:p>
            <a:pPr marL="0" indent="0">
              <a:buNone/>
            </a:pPr>
            <a:r>
              <a:rPr lang="en-GB" dirty="0" smtClean="0"/>
              <a:t>The </a:t>
            </a:r>
            <a:r>
              <a:rPr lang="en-GB" dirty="0"/>
              <a:t>centrality of professional ethics and legal values to practice across the regulated workforce is one of the clearest conclusions to be drawn from the LETR research </a:t>
            </a:r>
            <a:r>
              <a:rPr lang="en-GB" dirty="0" smtClean="0"/>
              <a:t>data – LETR Exec. Summary, p. xiii</a:t>
            </a:r>
          </a:p>
          <a:p>
            <a:pPr marL="0" indent="0">
              <a:buNone/>
            </a:pPr>
            <a:r>
              <a:rPr lang="en-GB" dirty="0"/>
              <a:t>The importance of ethics is signalled, to a high degree, throughout the qualitative data. Professional ethics, and its regulation, are seen as a critical defining feature of professional service. </a:t>
            </a:r>
            <a:r>
              <a:rPr lang="en-GB" dirty="0" smtClean="0"/>
              <a:t>– Report 2.71</a:t>
            </a:r>
          </a:p>
        </p:txBody>
      </p:sp>
    </p:spTree>
    <p:extLst>
      <p:ext uri="{BB962C8B-B14F-4D97-AF65-F5344CB8AC3E}">
        <p14:creationId xmlns:p14="http://schemas.microsoft.com/office/powerpoint/2010/main" val="17459773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key LETR recommendations</a:t>
            </a:r>
            <a:endParaRPr lang="en-GB" b="1" dirty="0"/>
          </a:p>
        </p:txBody>
      </p:sp>
      <p:sp>
        <p:nvSpPr>
          <p:cNvPr id="3" name="Content Placeholder 2"/>
          <p:cNvSpPr>
            <a:spLocks noGrp="1"/>
          </p:cNvSpPr>
          <p:nvPr>
            <p:ph idx="1"/>
          </p:nvPr>
        </p:nvSpPr>
        <p:spPr/>
        <p:txBody>
          <a:bodyPr/>
          <a:lstStyle/>
          <a:p>
            <a:pPr marL="0" indent="0">
              <a:buNone/>
            </a:pPr>
            <a:r>
              <a:rPr lang="en-GB" sz="2800" dirty="0" smtClean="0"/>
              <a:t>Recommendation 6: LSET schemes should include appropriate learning outcomes in respect of professional ethics, legal research, and the demonstration of a range of written and oral communication skills. </a:t>
            </a:r>
          </a:p>
          <a:p>
            <a:pPr marL="0" indent="0">
              <a:buNone/>
            </a:pPr>
            <a:r>
              <a:rPr lang="en-GB" sz="2800" dirty="0" smtClean="0"/>
              <a:t>Recommendation 7: The learning outcomes at initial stages of LSET should include reference (as appropriate to the individual practitioner’s role) to an understanding of the relationship between morality and law, the values underpinning the legal system, and the role of lawyers in relation to those values.  </a:t>
            </a:r>
          </a:p>
          <a:p>
            <a:pPr marL="0" indent="0">
              <a:buNone/>
            </a:pPr>
            <a:endParaRPr lang="en-GB" dirty="0"/>
          </a:p>
        </p:txBody>
      </p:sp>
    </p:spTree>
    <p:extLst>
      <p:ext uri="{BB962C8B-B14F-4D97-AF65-F5344CB8AC3E}">
        <p14:creationId xmlns:p14="http://schemas.microsoft.com/office/powerpoint/2010/main" val="29128545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2167</TotalTime>
  <Words>2014</Words>
  <Application>Microsoft Macintosh PowerPoint</Application>
  <PresentationFormat>On-screen Show (4:3)</PresentationFormat>
  <Paragraphs>106</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Knowledge of Professional Codes</vt:lpstr>
      <vt:lpstr>PowerPoint Presentation</vt:lpstr>
      <vt:lpstr>PowerPoint Presentation</vt:lpstr>
      <vt:lpstr>PowerPoint Presentation</vt:lpstr>
      <vt:lpstr>Legal values and skills</vt:lpstr>
      <vt:lpstr>Problem-solving skills</vt:lpstr>
      <vt:lpstr>Professional ethics and legal values</vt:lpstr>
      <vt:lpstr>The key LETR recommendations</vt:lpstr>
      <vt:lpstr>Identity apprenticeship</vt:lpstr>
      <vt:lpstr>There’s no room in the syllabus. </vt:lpstr>
      <vt:lpstr>Professional Ethics on a GDL – City Law School </vt:lpstr>
      <vt:lpstr>The study of moral philosophy</vt:lpstr>
      <vt:lpstr>Lawyers and virtue</vt:lpstr>
      <vt:lpstr>PowerPoint Presentation</vt:lpstr>
      <vt:lpstr>The Affective Domain</vt:lpstr>
      <vt:lpstr>An integrative function </vt:lpstr>
      <vt:lpstr>The traditional model of legal education</vt:lpstr>
      <vt:lpstr>PowerPoint Presentation</vt:lpstr>
      <vt:lpstr>A vertical curriculum</vt:lpstr>
      <vt:lpstr>Socio-legal studies</vt:lpstr>
      <vt:lpstr>Socio-legal studies</vt:lpstr>
      <vt:lpstr>Student law clinic</vt:lpstr>
      <vt:lpstr>Clinical approaches</vt:lpstr>
      <vt:lpstr>Good academic practice</vt:lpstr>
      <vt:lpstr>Legal Practice and Life</vt:lpstr>
      <vt:lpstr>References 1</vt:lpstr>
      <vt:lpstr>References 2</vt:lpstr>
      <vt:lpstr>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Nigel</dc:creator>
  <cp:lastModifiedBy>Nigel Duncan</cp:lastModifiedBy>
  <cp:revision>61</cp:revision>
  <cp:lastPrinted>2014-01-17T16:36:38Z</cp:lastPrinted>
  <dcterms:created xsi:type="dcterms:W3CDTF">2013-12-18T12:06:09Z</dcterms:created>
  <dcterms:modified xsi:type="dcterms:W3CDTF">2014-01-21T19:50:07Z</dcterms:modified>
</cp:coreProperties>
</file>