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handoutMasterIdLst>
    <p:handoutMasterId r:id="rId71"/>
  </p:handoutMasterIdLst>
  <p:sldIdLst>
    <p:sldId id="257" r:id="rId2"/>
    <p:sldId id="341" r:id="rId3"/>
    <p:sldId id="259" r:id="rId4"/>
    <p:sldId id="309" r:id="rId5"/>
    <p:sldId id="340" r:id="rId6"/>
    <p:sldId id="260" r:id="rId7"/>
    <p:sldId id="261" r:id="rId8"/>
    <p:sldId id="262" r:id="rId9"/>
    <p:sldId id="263" r:id="rId10"/>
    <p:sldId id="264" r:id="rId11"/>
    <p:sldId id="310" r:id="rId12"/>
    <p:sldId id="265" r:id="rId13"/>
    <p:sldId id="311" r:id="rId14"/>
    <p:sldId id="354" r:id="rId15"/>
    <p:sldId id="353" r:id="rId16"/>
    <p:sldId id="267" r:id="rId17"/>
    <p:sldId id="269" r:id="rId18"/>
    <p:sldId id="314" r:id="rId19"/>
    <p:sldId id="315" r:id="rId20"/>
    <p:sldId id="343" r:id="rId21"/>
    <p:sldId id="345" r:id="rId22"/>
    <p:sldId id="355" r:id="rId23"/>
    <p:sldId id="335" r:id="rId24"/>
    <p:sldId id="316" r:id="rId25"/>
    <p:sldId id="352" r:id="rId26"/>
    <p:sldId id="306" r:id="rId27"/>
    <p:sldId id="346" r:id="rId28"/>
    <p:sldId id="337" r:id="rId29"/>
    <p:sldId id="347" r:id="rId30"/>
    <p:sldId id="272" r:id="rId31"/>
    <p:sldId id="317" r:id="rId32"/>
    <p:sldId id="318" r:id="rId33"/>
    <p:sldId id="319" r:id="rId34"/>
    <p:sldId id="274" r:id="rId35"/>
    <p:sldId id="356" r:id="rId36"/>
    <p:sldId id="276" r:id="rId37"/>
    <p:sldId id="320" r:id="rId38"/>
    <p:sldId id="321" r:id="rId39"/>
    <p:sldId id="277" r:id="rId40"/>
    <p:sldId id="322" r:id="rId41"/>
    <p:sldId id="323" r:id="rId42"/>
    <p:sldId id="328" r:id="rId43"/>
    <p:sldId id="329" r:id="rId44"/>
    <p:sldId id="325" r:id="rId45"/>
    <p:sldId id="326" r:id="rId46"/>
    <p:sldId id="327" r:id="rId47"/>
    <p:sldId id="357" r:id="rId48"/>
    <p:sldId id="358" r:id="rId49"/>
    <p:sldId id="299" r:id="rId50"/>
    <p:sldId id="281" r:id="rId51"/>
    <p:sldId id="282" r:id="rId52"/>
    <p:sldId id="284" r:id="rId53"/>
    <p:sldId id="349" r:id="rId54"/>
    <p:sldId id="348" r:id="rId55"/>
    <p:sldId id="351" r:id="rId56"/>
    <p:sldId id="350" r:id="rId57"/>
    <p:sldId id="291" r:id="rId58"/>
    <p:sldId id="292" r:id="rId59"/>
    <p:sldId id="330" r:id="rId60"/>
    <p:sldId id="331" r:id="rId61"/>
    <p:sldId id="332" r:id="rId62"/>
    <p:sldId id="293" r:id="rId63"/>
    <p:sldId id="308" r:id="rId64"/>
    <p:sldId id="294" r:id="rId65"/>
    <p:sldId id="304" r:id="rId66"/>
    <p:sldId id="305" r:id="rId67"/>
    <p:sldId id="295" r:id="rId68"/>
    <p:sldId id="297" r:id="rId69"/>
    <p:sldId id="359" r:id="rId7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94656" autoAdjust="0"/>
  </p:normalViewPr>
  <p:slideViewPr>
    <p:cSldViewPr snapToGrid="0" snapToObjects="1">
      <p:cViewPr varScale="1">
        <p:scale>
          <a:sx n="97" d="100"/>
          <a:sy n="97" d="100"/>
        </p:scale>
        <p:origin x="-424" y="-96"/>
      </p:cViewPr>
      <p:guideLst>
        <p:guide orient="horz" pos="2160"/>
        <p:guide pos="2880"/>
      </p:guideLst>
    </p:cSldViewPr>
  </p:slideViewPr>
  <p:outlineViewPr>
    <p:cViewPr>
      <p:scale>
        <a:sx n="33" d="100"/>
        <a:sy n="33" d="100"/>
      </p:scale>
      <p:origin x="0" y="2614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handoutMaster" Target="handoutMasters/handoutMaster1.xml"/><Relationship Id="rId72" Type="http://schemas.openxmlformats.org/officeDocument/2006/relationships/printerSettings" Target="printerSettings/printerSettings1.bin"/><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esProps" Target="presProps.xml"/><Relationship Id="rId74" Type="http://schemas.openxmlformats.org/officeDocument/2006/relationships/viewProps" Target="viewProps.xml"/><Relationship Id="rId75" Type="http://schemas.openxmlformats.org/officeDocument/2006/relationships/theme" Target="theme/theme1.xml"/><Relationship Id="rId76"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D372FFC-7AB3-754C-8580-6CD2633F9927}" type="datetimeFigureOut">
              <a:rPr lang="en-US" smtClean="0"/>
              <a:t>10/24/12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8B6DB73-FC0C-8842-A2D6-8C9ACE3002BB}" type="slidenum">
              <a:rPr lang="en-US" smtClean="0"/>
              <a:t>‹#›</a:t>
            </a:fld>
            <a:endParaRPr lang="en-US"/>
          </a:p>
        </p:txBody>
      </p:sp>
    </p:spTree>
    <p:extLst>
      <p:ext uri="{BB962C8B-B14F-4D97-AF65-F5344CB8AC3E}">
        <p14:creationId xmlns:p14="http://schemas.microsoft.com/office/powerpoint/2010/main" val="217613069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9E44080-811B-7C47-A8A6-64D5D1FEDE1D}" type="datetimeFigureOut">
              <a:rPr lang="en-US" smtClean="0"/>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E44080-811B-7C47-A8A6-64D5D1FEDE1D}" type="datetimeFigureOut">
              <a:rPr lang="en-US" smtClean="0"/>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E44080-811B-7C47-A8A6-64D5D1FEDE1D}" type="datetimeFigureOut">
              <a:rPr lang="en-US" smtClean="0"/>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9E44080-811B-7C47-A8A6-64D5D1FEDE1D}" type="datetimeFigureOut">
              <a:rPr lang="en-US" smtClean="0"/>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E44080-811B-7C47-A8A6-64D5D1FEDE1D}" type="datetimeFigureOut">
              <a:rPr lang="en-US" smtClean="0"/>
              <a:t>10/24/12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9E44080-811B-7C47-A8A6-64D5D1FEDE1D}" type="datetimeFigureOut">
              <a:rPr lang="en-US" smtClean="0"/>
              <a:t>10/24/12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9E44080-811B-7C47-A8A6-64D5D1FEDE1D}" type="datetimeFigureOut">
              <a:rPr lang="en-US" smtClean="0"/>
              <a:t>10/24/12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9E44080-811B-7C47-A8A6-64D5D1FEDE1D}" type="datetimeFigureOut">
              <a:rPr lang="en-US" smtClean="0"/>
              <a:t>10/24/12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E44080-811B-7C47-A8A6-64D5D1FEDE1D}" type="datetimeFigureOut">
              <a:rPr lang="en-US" smtClean="0"/>
              <a:t>10/24/12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E44080-811B-7C47-A8A6-64D5D1FEDE1D}" type="datetimeFigureOut">
              <a:rPr lang="en-US" smtClean="0"/>
              <a:t>10/24/12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E44080-811B-7C47-A8A6-64D5D1FEDE1D}" type="datetimeFigureOut">
              <a:rPr lang="en-US" smtClean="0"/>
              <a:t>10/24/12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29EF1-28E1-8449-A67E-445B13F1C9EF}"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44080-811B-7C47-A8A6-64D5D1FEDE1D}" type="datetimeFigureOut">
              <a:rPr lang="en-US" smtClean="0"/>
              <a:t>10/24/12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29EF1-28E1-8449-A67E-445B13F1C9EF}"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762000" y="412413"/>
            <a:ext cx="7696200" cy="2476500"/>
          </a:xfrm>
        </p:spPr>
        <p:txBody>
          <a:bodyPr>
            <a:noAutofit/>
          </a:bodyPr>
          <a:lstStyle/>
          <a:p>
            <a:r>
              <a:rPr lang="en-US" sz="5000" dirty="0">
                <a:latin typeface="+mn-lt"/>
                <a:cs typeface="Arial"/>
              </a:rPr>
              <a:t>Professional Responsibility </a:t>
            </a:r>
            <a:r>
              <a:rPr lang="en-US" sz="5000" dirty="0" smtClean="0">
                <a:latin typeface="+mn-lt"/>
                <a:cs typeface="Arial"/>
              </a:rPr>
              <a:t/>
            </a:r>
            <a:br>
              <a:rPr lang="en-US" sz="5000" dirty="0" smtClean="0">
                <a:latin typeface="+mn-lt"/>
                <a:cs typeface="Arial"/>
              </a:rPr>
            </a:br>
            <a:r>
              <a:rPr lang="en-US" sz="5000" dirty="0" smtClean="0">
                <a:latin typeface="+mn-lt"/>
                <a:cs typeface="Arial"/>
              </a:rPr>
              <a:t>&amp; Ethics</a:t>
            </a:r>
            <a:r>
              <a:rPr lang="en-US" sz="5000" dirty="0">
                <a:latin typeface="+mn-lt"/>
                <a:cs typeface="Arial"/>
              </a:rPr>
              <a:t/>
            </a:r>
            <a:br>
              <a:rPr lang="en-US" sz="5000" dirty="0">
                <a:latin typeface="+mn-lt"/>
                <a:cs typeface="Arial"/>
              </a:rPr>
            </a:br>
            <a:r>
              <a:rPr lang="en-US" sz="5000" dirty="0">
                <a:latin typeface="+mn-lt"/>
                <a:cs typeface="Arial"/>
              </a:rPr>
              <a:t>for </a:t>
            </a:r>
            <a:r>
              <a:rPr lang="en-US" sz="5000" dirty="0" smtClean="0">
                <a:latin typeface="+mn-lt"/>
                <a:cs typeface="Arial"/>
              </a:rPr>
              <a:t/>
            </a:r>
            <a:br>
              <a:rPr lang="en-US" sz="5000" dirty="0" smtClean="0">
                <a:latin typeface="+mn-lt"/>
                <a:cs typeface="Arial"/>
              </a:rPr>
            </a:br>
            <a:r>
              <a:rPr lang="en-US" sz="5000" dirty="0" smtClean="0">
                <a:latin typeface="+mn-lt"/>
                <a:cs typeface="Arial"/>
              </a:rPr>
              <a:t>Government Lawyers</a:t>
            </a:r>
            <a:endParaRPr lang="en-US" sz="5000" dirty="0">
              <a:latin typeface="+mn-lt"/>
              <a:cs typeface="Arial"/>
            </a:endParaRPr>
          </a:p>
        </p:txBody>
      </p:sp>
      <p:sp>
        <p:nvSpPr>
          <p:cNvPr id="6146" name="Content Placeholder 2"/>
          <p:cNvSpPr>
            <a:spLocks noGrp="1"/>
          </p:cNvSpPr>
          <p:nvPr>
            <p:ph idx="1"/>
          </p:nvPr>
        </p:nvSpPr>
        <p:spPr>
          <a:xfrm>
            <a:off x="762000" y="2914118"/>
            <a:ext cx="7620000" cy="3841749"/>
          </a:xfrm>
        </p:spPr>
        <p:txBody>
          <a:bodyPr anchor="ctr">
            <a:normAutofit/>
          </a:bodyPr>
          <a:lstStyle/>
          <a:p>
            <a:pPr marL="0" indent="0" algn="ctr">
              <a:buFontTx/>
              <a:buNone/>
            </a:pPr>
            <a:r>
              <a:rPr lang="en-US" dirty="0" smtClean="0">
                <a:latin typeface="+mn-lt"/>
                <a:cs typeface="Arial"/>
              </a:rPr>
              <a:t>Kathleen </a:t>
            </a:r>
            <a:r>
              <a:rPr lang="en-US" dirty="0">
                <a:latin typeface="+mn-lt"/>
                <a:cs typeface="Arial"/>
              </a:rPr>
              <a:t>Clark</a:t>
            </a:r>
          </a:p>
          <a:p>
            <a:pPr marL="0" indent="0" algn="ctr">
              <a:buFontTx/>
              <a:buNone/>
            </a:pPr>
            <a:endParaRPr lang="en-US" sz="1800" dirty="0">
              <a:latin typeface="+mn-lt"/>
              <a:cs typeface="Arial"/>
            </a:endParaRPr>
          </a:p>
          <a:p>
            <a:pPr marL="0" indent="0" algn="ctr">
              <a:buFontTx/>
              <a:buNone/>
            </a:pPr>
            <a:r>
              <a:rPr lang="en-US" sz="2000" dirty="0">
                <a:latin typeface="+mn-lt"/>
                <a:cs typeface="Arial"/>
              </a:rPr>
              <a:t>John S. Lehmann Research </a:t>
            </a:r>
            <a:r>
              <a:rPr lang="en-US" sz="2000" dirty="0" smtClean="0">
                <a:latin typeface="+mn-lt"/>
                <a:cs typeface="Arial"/>
              </a:rPr>
              <a:t>Professor </a:t>
            </a:r>
            <a:r>
              <a:rPr lang="en-US" sz="2000" dirty="0">
                <a:latin typeface="+mn-lt"/>
                <a:cs typeface="Arial"/>
              </a:rPr>
              <a:t>of Law</a:t>
            </a:r>
          </a:p>
          <a:p>
            <a:pPr marL="0" indent="0" algn="ctr">
              <a:buFontTx/>
              <a:buNone/>
            </a:pPr>
            <a:r>
              <a:rPr lang="en-US" sz="2000" dirty="0">
                <a:latin typeface="+mn-lt"/>
                <a:cs typeface="Arial"/>
              </a:rPr>
              <a:t>Washington University in St. </a:t>
            </a:r>
            <a:r>
              <a:rPr lang="en-US" sz="2000" dirty="0" smtClean="0">
                <a:latin typeface="+mn-lt"/>
                <a:cs typeface="Arial"/>
              </a:rPr>
              <a:t>Louis</a:t>
            </a:r>
          </a:p>
          <a:p>
            <a:pPr marL="0" indent="0" algn="ctr">
              <a:buFontTx/>
              <a:buNone/>
            </a:pPr>
            <a:endParaRPr lang="en-US" sz="2000" dirty="0">
              <a:latin typeface="+mn-lt"/>
              <a:cs typeface="Arial"/>
            </a:endParaRPr>
          </a:p>
          <a:p>
            <a:pPr marL="0" indent="0" algn="ctr">
              <a:buNone/>
            </a:pPr>
            <a:r>
              <a:rPr lang="en-US" sz="1800" dirty="0">
                <a:cs typeface="Arial"/>
              </a:rPr>
              <a:t>October </a:t>
            </a:r>
            <a:r>
              <a:rPr lang="en-US" sz="1800" dirty="0" smtClean="0">
                <a:cs typeface="Arial"/>
              </a:rPr>
              <a:t>2012</a:t>
            </a:r>
            <a:endParaRPr lang="en-US" sz="1800" dirty="0">
              <a:latin typeface="+mn-lt"/>
              <a:cs typeface="Arial"/>
            </a:endParaRPr>
          </a:p>
        </p:txBody>
      </p:sp>
      <p:sp>
        <p:nvSpPr>
          <p:cNvPr id="61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67FFBFC-6342-4747-B555-0F4C1C31ABA8}" type="slidenum">
              <a:rPr lang="en-US" sz="1000">
                <a:solidFill>
                  <a:schemeClr val="bg1"/>
                </a:solidFill>
              </a:rPr>
              <a:pPr/>
              <a:t>1</a:t>
            </a:fld>
            <a:endParaRPr lang="en-US" sz="1000" dirty="0">
              <a:solidFill>
                <a:schemeClr val="bg1"/>
              </a:solidFill>
            </a:endParaRPr>
          </a:p>
        </p:txBody>
      </p:sp>
    </p:spTree>
    <p:extLst>
      <p:ext uri="{BB962C8B-B14F-4D97-AF65-F5344CB8AC3E}">
        <p14:creationId xmlns:p14="http://schemas.microsoft.com/office/powerpoint/2010/main" val="27889133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8111" y="457200"/>
            <a:ext cx="9033183" cy="5956301"/>
          </a:xfrm>
        </p:spPr>
        <p:txBody>
          <a:bodyPr anchor="t">
            <a:normAutofit/>
          </a:bodyPr>
          <a:lstStyle/>
          <a:p>
            <a:r>
              <a:rPr lang="en-US" dirty="0" smtClean="0">
                <a:latin typeface="+mn-lt"/>
                <a:cs typeface="Arial"/>
              </a:rPr>
              <a:t>Scope</a:t>
            </a:r>
            <a:r>
              <a:rPr lang="en-US" sz="3200" dirty="0" smtClean="0">
                <a:latin typeface="+mn-lt"/>
                <a:cs typeface="Arial"/>
              </a:rPr>
              <a:t/>
            </a:r>
            <a:br>
              <a:rPr lang="en-US" sz="3200" dirty="0" smtClean="0">
                <a:latin typeface="+mn-lt"/>
                <a:cs typeface="Arial"/>
              </a:rPr>
            </a:br>
            <a:r>
              <a:rPr lang="en-US" sz="3200" dirty="0">
                <a:latin typeface="+mn-lt"/>
                <a:cs typeface="Arial"/>
              </a:rPr>
              <a:t/>
            </a:r>
            <a:br>
              <a:rPr lang="en-US" sz="3200" dirty="0">
                <a:latin typeface="+mn-lt"/>
                <a:cs typeface="Arial"/>
              </a:rPr>
            </a:br>
            <a:r>
              <a:rPr lang="en-US" sz="3200" dirty="0" smtClean="0">
                <a:latin typeface="+mn-lt"/>
                <a:cs typeface="Arial"/>
              </a:rPr>
              <a:t/>
            </a:r>
            <a:br>
              <a:rPr lang="en-US" sz="3200" dirty="0" smtClean="0">
                <a:latin typeface="+mn-lt"/>
                <a:cs typeface="Arial"/>
              </a:rPr>
            </a:br>
            <a:r>
              <a:rPr lang="en-US" sz="3200" dirty="0" smtClean="0">
                <a:latin typeface="+mn-lt"/>
                <a:cs typeface="Arial"/>
              </a:rPr>
              <a:t>scope </a:t>
            </a:r>
            <a:br>
              <a:rPr lang="en-US" sz="3200" dirty="0" smtClean="0">
                <a:latin typeface="+mn-lt"/>
                <a:cs typeface="Arial"/>
              </a:rPr>
            </a:br>
            <a:r>
              <a:rPr lang="en-US" sz="3200" dirty="0" smtClean="0">
                <a:latin typeface="+mn-lt"/>
                <a:cs typeface="Arial"/>
              </a:rPr>
              <a:t>of </a:t>
            </a:r>
            <a:br>
              <a:rPr lang="en-US" sz="3200" dirty="0" smtClean="0">
                <a:latin typeface="+mn-lt"/>
                <a:cs typeface="Arial"/>
              </a:rPr>
            </a:br>
            <a:r>
              <a:rPr lang="en-US" sz="3200" dirty="0" smtClean="0">
                <a:latin typeface="+mn-lt"/>
                <a:cs typeface="Arial"/>
              </a:rPr>
              <a:t>confidentiality </a:t>
            </a:r>
            <a:br>
              <a:rPr lang="en-US" sz="3200" dirty="0" smtClean="0">
                <a:latin typeface="+mn-lt"/>
                <a:cs typeface="Arial"/>
              </a:rPr>
            </a:br>
            <a:r>
              <a:rPr lang="en-US" sz="3200" dirty="0" smtClean="0">
                <a:latin typeface="+mn-lt"/>
                <a:cs typeface="Arial"/>
              </a:rPr>
              <a:t>duty </a:t>
            </a:r>
            <a:br>
              <a:rPr lang="en-US" sz="3200" dirty="0" smtClean="0">
                <a:latin typeface="+mn-lt"/>
                <a:cs typeface="Arial"/>
              </a:rPr>
            </a:br>
            <a:r>
              <a:rPr lang="en-US" sz="3200" dirty="0" smtClean="0">
                <a:latin typeface="+mn-lt"/>
                <a:cs typeface="Arial"/>
              </a:rPr>
              <a:t>varies </a:t>
            </a:r>
            <a:br>
              <a:rPr lang="en-US" sz="3200" dirty="0" smtClean="0">
                <a:latin typeface="+mn-lt"/>
                <a:cs typeface="Arial"/>
              </a:rPr>
            </a:br>
            <a:r>
              <a:rPr lang="en-US" sz="3200" dirty="0" smtClean="0">
                <a:latin typeface="+mn-lt"/>
                <a:cs typeface="Arial"/>
              </a:rPr>
              <a:t>by </a:t>
            </a:r>
            <a:r>
              <a:rPr lang="en-US" sz="3200" dirty="0">
                <a:latin typeface="+mn-lt"/>
                <a:cs typeface="Arial"/>
              </a:rPr>
              <a:t>state</a:t>
            </a:r>
          </a:p>
        </p:txBody>
      </p:sp>
    </p:spTree>
    <p:extLst>
      <p:ext uri="{BB962C8B-B14F-4D97-AF65-F5344CB8AC3E}">
        <p14:creationId xmlns:p14="http://schemas.microsoft.com/office/powerpoint/2010/main" val="120316094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Florida </a:t>
            </a:r>
            <a:r>
              <a:rPr lang="en-US" dirty="0">
                <a:latin typeface="+mn-lt"/>
                <a:cs typeface="Arial"/>
              </a:rPr>
              <a:t>Rule </a:t>
            </a:r>
            <a:r>
              <a:rPr lang="en-US" dirty="0" smtClean="0">
                <a:latin typeface="+mn-lt"/>
                <a:cs typeface="Arial"/>
              </a:rPr>
              <a:t>1.6</a:t>
            </a:r>
            <a:endParaRPr lang="en-US" dirty="0">
              <a:latin typeface="+mn-lt"/>
              <a:cs typeface="Arial"/>
            </a:endParaRPr>
          </a:p>
        </p:txBody>
      </p:sp>
      <p:sp>
        <p:nvSpPr>
          <p:cNvPr id="3" name="Content Placeholder 2"/>
          <p:cNvSpPr>
            <a:spLocks noGrp="1"/>
          </p:cNvSpPr>
          <p:nvPr>
            <p:ph idx="1"/>
          </p:nvPr>
        </p:nvSpPr>
        <p:spPr>
          <a:xfrm>
            <a:off x="887218" y="2678839"/>
            <a:ext cx="7799583" cy="3447325"/>
          </a:xfrm>
        </p:spPr>
        <p:txBody>
          <a:bodyPr/>
          <a:lstStyle/>
          <a:p>
            <a:pPr marL="0" indent="0" algn="ctr">
              <a:buNone/>
            </a:pPr>
            <a:r>
              <a:rPr lang="en-US" dirty="0">
                <a:latin typeface="+mn-lt"/>
                <a:cs typeface="Arial"/>
              </a:rPr>
              <a:t>“</a:t>
            </a:r>
            <a:r>
              <a:rPr lang="en-US" b="1" dirty="0">
                <a:latin typeface="+mn-lt"/>
                <a:cs typeface="Arial"/>
              </a:rPr>
              <a:t>information </a:t>
            </a:r>
            <a:r>
              <a:rPr lang="en-US" b="1" dirty="0" smtClean="0">
                <a:latin typeface="+mn-lt"/>
                <a:cs typeface="Arial"/>
              </a:rPr>
              <a:t>relating </a:t>
            </a:r>
            <a:r>
              <a:rPr lang="en-US" b="1" dirty="0">
                <a:latin typeface="+mn-lt"/>
                <a:cs typeface="Arial"/>
              </a:rPr>
              <a:t>to </a:t>
            </a:r>
            <a:endParaRPr lang="en-US" b="1" dirty="0" smtClean="0">
              <a:latin typeface="+mn-lt"/>
              <a:cs typeface="Arial"/>
            </a:endParaRPr>
          </a:p>
          <a:p>
            <a:pPr marL="0" indent="0" algn="ctr">
              <a:buNone/>
            </a:pPr>
            <a:r>
              <a:rPr lang="en-US" b="1" dirty="0" smtClean="0">
                <a:latin typeface="+mn-lt"/>
                <a:cs typeface="Arial"/>
              </a:rPr>
              <a:t>representation </a:t>
            </a:r>
            <a:r>
              <a:rPr lang="en-US" b="1" dirty="0">
                <a:latin typeface="+mn-lt"/>
                <a:cs typeface="Arial"/>
              </a:rPr>
              <a:t>of a client</a:t>
            </a:r>
            <a:r>
              <a:rPr lang="en-US" dirty="0">
                <a:latin typeface="+mn-lt"/>
                <a:cs typeface="Arial"/>
              </a:rPr>
              <a:t>” </a:t>
            </a:r>
          </a:p>
        </p:txBody>
      </p:sp>
    </p:spTree>
    <p:extLst>
      <p:ext uri="{BB962C8B-B14F-4D97-AF65-F5344CB8AC3E}">
        <p14:creationId xmlns:p14="http://schemas.microsoft.com/office/powerpoint/2010/main" val="1025785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Texas Rule 1.05</a:t>
            </a:r>
            <a:endParaRPr lang="en-US" dirty="0">
              <a:latin typeface="+mn-lt"/>
              <a:cs typeface="Arial"/>
            </a:endParaRPr>
          </a:p>
        </p:txBody>
      </p:sp>
      <p:sp>
        <p:nvSpPr>
          <p:cNvPr id="3" name="Content Placeholder 2"/>
          <p:cNvSpPr>
            <a:spLocks noGrp="1"/>
          </p:cNvSpPr>
          <p:nvPr>
            <p:ph idx="1"/>
          </p:nvPr>
        </p:nvSpPr>
        <p:spPr>
          <a:xfrm>
            <a:off x="457200" y="1885951"/>
            <a:ext cx="8229600" cy="4464050"/>
          </a:xfrm>
        </p:spPr>
        <p:txBody>
          <a:bodyPr>
            <a:noAutofit/>
          </a:bodyPr>
          <a:lstStyle/>
          <a:p>
            <a:pPr marL="0" indent="0" algn="ctr">
              <a:buNone/>
            </a:pPr>
            <a:r>
              <a:rPr lang="en-US" dirty="0" smtClean="0">
                <a:latin typeface="+mn-lt"/>
                <a:cs typeface="Arial"/>
              </a:rPr>
              <a:t>“</a:t>
            </a:r>
            <a:r>
              <a:rPr lang="en-US" b="1" dirty="0" smtClean="0">
                <a:latin typeface="+mn-lt"/>
                <a:cs typeface="Arial"/>
              </a:rPr>
              <a:t>privileged information</a:t>
            </a:r>
            <a:r>
              <a:rPr lang="en-US" dirty="0" smtClean="0">
                <a:latin typeface="+mn-lt"/>
                <a:cs typeface="Arial"/>
              </a:rPr>
              <a:t>”</a:t>
            </a:r>
          </a:p>
          <a:p>
            <a:pPr marL="0" indent="0" algn="ctr">
              <a:buNone/>
            </a:pPr>
            <a:r>
              <a:rPr lang="en-US" dirty="0" smtClean="0">
                <a:latin typeface="+mn-lt"/>
                <a:cs typeface="Arial"/>
              </a:rPr>
              <a:t>or</a:t>
            </a:r>
          </a:p>
          <a:p>
            <a:pPr marL="0" indent="0" algn="ctr">
              <a:buNone/>
            </a:pPr>
            <a:r>
              <a:rPr lang="en-US" dirty="0" smtClean="0">
                <a:latin typeface="+mn-lt"/>
                <a:cs typeface="Arial"/>
              </a:rPr>
              <a:t>“</a:t>
            </a:r>
            <a:r>
              <a:rPr lang="en-US" b="1" dirty="0" smtClean="0">
                <a:latin typeface="+mn-lt"/>
                <a:cs typeface="Arial"/>
              </a:rPr>
              <a:t>unprivileged </a:t>
            </a:r>
            <a:r>
              <a:rPr lang="en-US" b="1" dirty="0">
                <a:latin typeface="+mn-lt"/>
                <a:cs typeface="Arial"/>
              </a:rPr>
              <a:t>client </a:t>
            </a:r>
            <a:r>
              <a:rPr lang="en-US" b="1" dirty="0" smtClean="0">
                <a:latin typeface="+mn-lt"/>
                <a:cs typeface="Arial"/>
              </a:rPr>
              <a:t>information</a:t>
            </a:r>
            <a:r>
              <a:rPr lang="en-US" dirty="0" smtClean="0">
                <a:latin typeface="+mn-lt"/>
                <a:cs typeface="Arial"/>
              </a:rPr>
              <a:t>” </a:t>
            </a:r>
          </a:p>
          <a:p>
            <a:pPr marL="0" indent="0" algn="ctr">
              <a:buNone/>
            </a:pPr>
            <a:endParaRPr lang="en-US" dirty="0" smtClean="0">
              <a:latin typeface="+mn-lt"/>
              <a:cs typeface="Arial"/>
            </a:endParaRPr>
          </a:p>
          <a:p>
            <a:pPr marL="0" indent="0" algn="ctr">
              <a:buNone/>
            </a:pPr>
            <a:r>
              <a:rPr lang="en-US" dirty="0">
                <a:latin typeface="+mn-lt"/>
                <a:cs typeface="Arial"/>
              </a:rPr>
              <a:t>relating to </a:t>
            </a:r>
            <a:r>
              <a:rPr lang="en-US" dirty="0" smtClean="0">
                <a:latin typeface="+mn-lt"/>
                <a:cs typeface="Arial"/>
              </a:rPr>
              <a:t>or </a:t>
            </a:r>
            <a:r>
              <a:rPr lang="en-US" dirty="0">
                <a:latin typeface="+mn-lt"/>
                <a:cs typeface="Arial"/>
              </a:rPr>
              <a:t>furnished by </a:t>
            </a:r>
            <a:r>
              <a:rPr lang="en-US" dirty="0" smtClean="0">
                <a:latin typeface="+mn-lt"/>
                <a:cs typeface="Arial"/>
              </a:rPr>
              <a:t>client</a:t>
            </a:r>
          </a:p>
          <a:p>
            <a:pPr marL="0" indent="0" algn="ctr">
              <a:buNone/>
            </a:pPr>
            <a:r>
              <a:rPr lang="en-US" dirty="0" smtClean="0">
                <a:latin typeface="+mn-lt"/>
                <a:cs typeface="Arial"/>
              </a:rPr>
              <a:t>acquired </a:t>
            </a:r>
            <a:r>
              <a:rPr lang="en-US" dirty="0">
                <a:latin typeface="+mn-lt"/>
                <a:cs typeface="Arial"/>
              </a:rPr>
              <a:t>by </a:t>
            </a:r>
            <a:r>
              <a:rPr lang="en-US" dirty="0" smtClean="0">
                <a:latin typeface="+mn-lt"/>
                <a:cs typeface="Arial"/>
              </a:rPr>
              <a:t>lawyer </a:t>
            </a:r>
            <a:r>
              <a:rPr lang="en-US" dirty="0">
                <a:latin typeface="+mn-lt"/>
                <a:cs typeface="Arial"/>
              </a:rPr>
              <a:t>during </a:t>
            </a:r>
            <a:r>
              <a:rPr lang="en-US" dirty="0" smtClean="0">
                <a:latin typeface="+mn-lt"/>
                <a:cs typeface="Arial"/>
              </a:rPr>
              <a:t>course </a:t>
            </a:r>
            <a:r>
              <a:rPr lang="en-US" dirty="0">
                <a:latin typeface="+mn-lt"/>
                <a:cs typeface="Arial"/>
              </a:rPr>
              <a:t>of or </a:t>
            </a:r>
            <a:endParaRPr lang="en-US" dirty="0" smtClean="0">
              <a:latin typeface="+mn-lt"/>
              <a:cs typeface="Arial"/>
            </a:endParaRPr>
          </a:p>
          <a:p>
            <a:pPr marL="0" indent="0" algn="ctr">
              <a:buNone/>
            </a:pPr>
            <a:r>
              <a:rPr lang="en-US" dirty="0" smtClean="0">
                <a:latin typeface="+mn-lt"/>
                <a:cs typeface="Arial"/>
              </a:rPr>
              <a:t>by </a:t>
            </a:r>
            <a:r>
              <a:rPr lang="en-US" dirty="0">
                <a:latin typeface="+mn-lt"/>
                <a:cs typeface="Arial"/>
              </a:rPr>
              <a:t>reason of </a:t>
            </a:r>
            <a:r>
              <a:rPr lang="en-US" dirty="0" smtClean="0">
                <a:latin typeface="+mn-lt"/>
                <a:cs typeface="Arial"/>
              </a:rPr>
              <a:t>representing client </a:t>
            </a:r>
            <a:endParaRPr lang="en-US" dirty="0">
              <a:latin typeface="+mn-lt"/>
              <a:cs typeface="Arial"/>
            </a:endParaRPr>
          </a:p>
        </p:txBody>
      </p:sp>
    </p:spTree>
    <p:extLst>
      <p:ext uri="{BB962C8B-B14F-4D97-AF65-F5344CB8AC3E}">
        <p14:creationId xmlns:p14="http://schemas.microsoft.com/office/powerpoint/2010/main" val="272354402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Attorney-Client Privilege</a:t>
            </a:r>
            <a:endParaRPr lang="en-US" dirty="0">
              <a:latin typeface="+mn-lt"/>
              <a:cs typeface="Arial"/>
            </a:endParaRPr>
          </a:p>
        </p:txBody>
      </p:sp>
    </p:spTree>
    <p:extLst>
      <p:ext uri="{BB962C8B-B14F-4D97-AF65-F5344CB8AC3E}">
        <p14:creationId xmlns:p14="http://schemas.microsoft.com/office/powerpoint/2010/main" val="1344256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Attorney-Client Privilege</a:t>
            </a:r>
            <a:endParaRPr lang="en-US" dirty="0">
              <a:latin typeface="+mn-lt"/>
              <a:cs typeface="Arial"/>
            </a:endParaRPr>
          </a:p>
        </p:txBody>
      </p:sp>
      <p:sp>
        <p:nvSpPr>
          <p:cNvPr id="3" name="Content Placeholder 2"/>
          <p:cNvSpPr>
            <a:spLocks noGrp="1"/>
          </p:cNvSpPr>
          <p:nvPr>
            <p:ph idx="1"/>
          </p:nvPr>
        </p:nvSpPr>
        <p:spPr/>
        <p:txBody>
          <a:bodyPr anchor="ctr"/>
          <a:lstStyle/>
          <a:p>
            <a:r>
              <a:rPr lang="en-US" dirty="0" smtClean="0">
                <a:latin typeface="+mn-lt"/>
                <a:cs typeface="Arial"/>
              </a:rPr>
              <a:t>Confidential</a:t>
            </a:r>
          </a:p>
          <a:p>
            <a:endParaRPr lang="en-US" dirty="0" smtClean="0">
              <a:latin typeface="+mn-lt"/>
              <a:cs typeface="Arial"/>
            </a:endParaRPr>
          </a:p>
          <a:p>
            <a:r>
              <a:rPr lang="en-US" dirty="0" smtClean="0">
                <a:latin typeface="+mn-lt"/>
                <a:cs typeface="Arial"/>
              </a:rPr>
              <a:t>Communications</a:t>
            </a:r>
          </a:p>
          <a:p>
            <a:endParaRPr lang="en-US" dirty="0" smtClean="0">
              <a:latin typeface="+mn-lt"/>
              <a:cs typeface="Arial"/>
            </a:endParaRPr>
          </a:p>
          <a:p>
            <a:r>
              <a:rPr lang="en-US" dirty="0" smtClean="0">
                <a:latin typeface="+mn-lt"/>
                <a:cs typeface="Arial"/>
              </a:rPr>
              <a:t>Between a lawyer &amp; client</a:t>
            </a:r>
          </a:p>
          <a:p>
            <a:endParaRPr lang="en-US" dirty="0" smtClean="0">
              <a:latin typeface="+mn-lt"/>
              <a:cs typeface="Arial"/>
            </a:endParaRPr>
          </a:p>
          <a:p>
            <a:r>
              <a:rPr lang="en-US" dirty="0" smtClean="0">
                <a:latin typeface="+mn-lt"/>
                <a:cs typeface="Arial"/>
              </a:rPr>
              <a:t>For the purposes of obtaining legal advice</a:t>
            </a:r>
            <a:endParaRPr lang="en-US" dirty="0">
              <a:latin typeface="+mn-lt"/>
              <a:cs typeface="Arial"/>
            </a:endParaRPr>
          </a:p>
        </p:txBody>
      </p:sp>
    </p:spTree>
    <p:extLst>
      <p:ext uri="{BB962C8B-B14F-4D97-AF65-F5344CB8AC3E}">
        <p14:creationId xmlns:p14="http://schemas.microsoft.com/office/powerpoint/2010/main" val="2206127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Attorney-Client Privilege</a:t>
            </a:r>
            <a:endParaRPr lang="en-US" dirty="0">
              <a:latin typeface="+mn-lt"/>
              <a:cs typeface="Arial"/>
            </a:endParaRPr>
          </a:p>
        </p:txBody>
      </p:sp>
      <p:sp>
        <p:nvSpPr>
          <p:cNvPr id="3" name="Content Placeholder 2"/>
          <p:cNvSpPr>
            <a:spLocks noGrp="1"/>
          </p:cNvSpPr>
          <p:nvPr>
            <p:ph idx="1"/>
          </p:nvPr>
        </p:nvSpPr>
        <p:spPr/>
        <p:txBody>
          <a:bodyPr anchor="ctr"/>
          <a:lstStyle/>
          <a:p>
            <a:pPr marL="0" indent="0" algn="ctr">
              <a:buNone/>
            </a:pPr>
            <a:r>
              <a:rPr lang="en-US" dirty="0">
                <a:cs typeface="Arial"/>
              </a:rPr>
              <a:t>Protects </a:t>
            </a:r>
          </a:p>
          <a:p>
            <a:pPr marL="0" indent="0" algn="ctr">
              <a:buNone/>
            </a:pPr>
            <a:r>
              <a:rPr lang="en-US" dirty="0">
                <a:cs typeface="Arial"/>
              </a:rPr>
              <a:t>information</a:t>
            </a:r>
          </a:p>
          <a:p>
            <a:pPr marL="0" indent="0" algn="ctr">
              <a:buNone/>
            </a:pPr>
            <a:r>
              <a:rPr lang="en-US" dirty="0">
                <a:cs typeface="Arial"/>
              </a:rPr>
              <a:t>from </a:t>
            </a:r>
          </a:p>
          <a:p>
            <a:pPr marL="0" indent="0" algn="ctr">
              <a:buNone/>
            </a:pPr>
            <a:r>
              <a:rPr lang="en-US" dirty="0">
                <a:cs typeface="Arial"/>
              </a:rPr>
              <a:t>compelled disclosure </a:t>
            </a:r>
          </a:p>
          <a:p>
            <a:pPr marL="0" indent="0" algn="ctr">
              <a:buNone/>
            </a:pPr>
            <a:r>
              <a:rPr lang="en-US" dirty="0">
                <a:cs typeface="Arial"/>
              </a:rPr>
              <a:t>in a </a:t>
            </a:r>
            <a:r>
              <a:rPr lang="en-US" dirty="0" smtClean="0">
                <a:cs typeface="Arial"/>
              </a:rPr>
              <a:t>proceeding</a:t>
            </a:r>
            <a:endParaRPr lang="en-US" dirty="0">
              <a:cs typeface="Arial"/>
            </a:endParaRPr>
          </a:p>
        </p:txBody>
      </p:sp>
    </p:spTree>
    <p:extLst>
      <p:ext uri="{BB962C8B-B14F-4D97-AF65-F5344CB8AC3E}">
        <p14:creationId xmlns:p14="http://schemas.microsoft.com/office/powerpoint/2010/main" val="31189474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p:spPr>
        <p:txBody>
          <a:bodyPr>
            <a:noAutofit/>
          </a:bodyPr>
          <a:lstStyle/>
          <a:p>
            <a:pPr algn="l"/>
            <a:r>
              <a:rPr lang="en-US" u="sng" dirty="0" smtClean="0">
                <a:latin typeface="+mn-lt"/>
                <a:cs typeface="Arial"/>
              </a:rPr>
              <a:t>Duty</a:t>
            </a:r>
            <a:r>
              <a:rPr lang="en-US" dirty="0" smtClean="0">
                <a:latin typeface="+mn-lt"/>
                <a:cs typeface="Arial"/>
              </a:rPr>
              <a:t>                   			</a:t>
            </a:r>
            <a:r>
              <a:rPr lang="en-US" u="sng" dirty="0" smtClean="0">
                <a:latin typeface="+mn-lt"/>
                <a:cs typeface="Arial"/>
              </a:rPr>
              <a:t>A</a:t>
            </a:r>
            <a:r>
              <a:rPr lang="en-US" u="sng" dirty="0" smtClean="0">
                <a:latin typeface="+mn-lt"/>
                <a:cs typeface="Arial"/>
              </a:rPr>
              <a:t>-C Privilege</a:t>
            </a:r>
            <a:endParaRPr lang="en-US" dirty="0">
              <a:latin typeface="+mn-lt"/>
              <a:cs typeface="Arial"/>
            </a:endParaRPr>
          </a:p>
        </p:txBody>
      </p:sp>
      <p:sp>
        <p:nvSpPr>
          <p:cNvPr id="3" name="Content Placeholder 2"/>
          <p:cNvSpPr>
            <a:spLocks noGrp="1"/>
          </p:cNvSpPr>
          <p:nvPr>
            <p:ph idx="1"/>
          </p:nvPr>
        </p:nvSpPr>
        <p:spPr>
          <a:xfrm>
            <a:off x="0" y="1417638"/>
            <a:ext cx="9144000" cy="5440362"/>
          </a:xfrm>
        </p:spPr>
        <p:txBody>
          <a:bodyPr>
            <a:noAutofit/>
          </a:bodyPr>
          <a:lstStyle/>
          <a:p>
            <a:pPr marL="0" indent="0">
              <a:buNone/>
            </a:pPr>
            <a:endParaRPr lang="en-US" dirty="0" smtClean="0">
              <a:latin typeface="+mn-lt"/>
              <a:cs typeface="Arial"/>
            </a:endParaRPr>
          </a:p>
          <a:p>
            <a:pPr marL="0" indent="0">
              <a:buNone/>
            </a:pPr>
            <a:r>
              <a:rPr lang="en-US" dirty="0" smtClean="0">
                <a:latin typeface="+mn-lt"/>
                <a:cs typeface="Arial"/>
              </a:rPr>
              <a:t>Broad scope                				</a:t>
            </a:r>
            <a:r>
              <a:rPr lang="en-US" dirty="0" smtClean="0">
                <a:latin typeface="+mn-lt"/>
                <a:cs typeface="Arial"/>
              </a:rPr>
              <a:t>narrow </a:t>
            </a:r>
            <a:r>
              <a:rPr lang="en-US" dirty="0" smtClean="0">
                <a:latin typeface="+mn-lt"/>
                <a:cs typeface="Arial"/>
              </a:rPr>
              <a:t>scope</a:t>
            </a:r>
          </a:p>
          <a:p>
            <a:pPr marL="0" indent="0">
              <a:buNone/>
            </a:pPr>
            <a:endParaRPr lang="en-US" dirty="0" smtClean="0">
              <a:latin typeface="+mn-lt"/>
              <a:cs typeface="Arial"/>
            </a:endParaRPr>
          </a:p>
          <a:p>
            <a:pPr marL="0" indent="0">
              <a:buNone/>
            </a:pPr>
            <a:r>
              <a:rPr lang="en-US" dirty="0" smtClean="0">
                <a:latin typeface="+mn-lt"/>
                <a:cs typeface="Arial"/>
              </a:rPr>
              <a:t>24</a:t>
            </a:r>
            <a:r>
              <a:rPr lang="en-US" dirty="0">
                <a:latin typeface="+mn-lt"/>
                <a:cs typeface="Arial"/>
              </a:rPr>
              <a:t>/7                                         </a:t>
            </a:r>
            <a:r>
              <a:rPr lang="en-US" dirty="0" smtClean="0">
                <a:latin typeface="+mn-lt"/>
                <a:cs typeface="Arial"/>
              </a:rPr>
              <a:t>    </a:t>
            </a:r>
            <a:r>
              <a:rPr lang="en-US" dirty="0" smtClean="0">
                <a:latin typeface="+mn-lt"/>
                <a:cs typeface="Arial"/>
              </a:rPr>
              <a:t>      Official </a:t>
            </a:r>
            <a:r>
              <a:rPr lang="en-US" dirty="0">
                <a:latin typeface="+mn-lt"/>
                <a:cs typeface="Arial"/>
              </a:rPr>
              <a:t>proceeding </a:t>
            </a:r>
            <a:endParaRPr lang="en-US" dirty="0" smtClean="0">
              <a:latin typeface="+mn-lt"/>
              <a:cs typeface="Arial"/>
            </a:endParaRPr>
          </a:p>
          <a:p>
            <a:pPr marL="0" indent="0">
              <a:buNone/>
            </a:pPr>
            <a:endParaRPr lang="en-US" dirty="0">
              <a:latin typeface="+mn-lt"/>
              <a:cs typeface="Arial"/>
            </a:endParaRPr>
          </a:p>
          <a:p>
            <a:pPr marL="0" indent="0">
              <a:buNone/>
            </a:pPr>
            <a:r>
              <a:rPr lang="en-US" dirty="0">
                <a:latin typeface="+mn-lt"/>
                <a:cs typeface="Arial"/>
              </a:rPr>
              <a:t>Can L voluntarily </a:t>
            </a:r>
            <a:r>
              <a:rPr lang="en-US" dirty="0" smtClean="0">
                <a:latin typeface="+mn-lt"/>
                <a:cs typeface="Arial"/>
              </a:rPr>
              <a:t>			</a:t>
            </a:r>
            <a:r>
              <a:rPr lang="en-US" dirty="0" smtClean="0">
                <a:latin typeface="+mn-lt"/>
                <a:cs typeface="Arial"/>
              </a:rPr>
              <a:t>Can </a:t>
            </a:r>
            <a:r>
              <a:rPr lang="en-US" dirty="0">
                <a:latin typeface="+mn-lt"/>
                <a:cs typeface="Arial"/>
              </a:rPr>
              <a:t>L </a:t>
            </a:r>
            <a:r>
              <a:rPr lang="en-US" dirty="0" smtClean="0">
                <a:latin typeface="+mn-lt"/>
                <a:cs typeface="Arial"/>
              </a:rPr>
              <a:t>be compelled</a:t>
            </a:r>
          </a:p>
          <a:p>
            <a:pPr marL="0" indent="0">
              <a:buNone/>
            </a:pPr>
            <a:r>
              <a:rPr lang="en-US" dirty="0" smtClean="0">
                <a:latin typeface="+mn-lt"/>
                <a:cs typeface="Arial"/>
              </a:rPr>
              <a:t>disclose?						</a:t>
            </a:r>
            <a:r>
              <a:rPr lang="en-US" dirty="0">
                <a:cs typeface="Arial"/>
              </a:rPr>
              <a:t> </a:t>
            </a:r>
            <a:r>
              <a:rPr lang="en-US" dirty="0" smtClean="0">
                <a:cs typeface="Arial"/>
              </a:rPr>
              <a:t>   </a:t>
            </a:r>
            <a:r>
              <a:rPr lang="en-US" dirty="0" smtClean="0">
                <a:latin typeface="+mn-lt"/>
                <a:cs typeface="Arial"/>
              </a:rPr>
              <a:t>to </a:t>
            </a:r>
            <a:r>
              <a:rPr lang="en-US" dirty="0" smtClean="0">
                <a:latin typeface="+mn-lt"/>
                <a:cs typeface="Arial"/>
              </a:rPr>
              <a:t>disclose?</a:t>
            </a:r>
          </a:p>
          <a:p>
            <a:pPr marL="0" indent="0">
              <a:buNone/>
            </a:pPr>
            <a:endParaRPr lang="en-US" dirty="0">
              <a:latin typeface="+mn-lt"/>
              <a:cs typeface="Arial"/>
            </a:endParaRPr>
          </a:p>
        </p:txBody>
      </p:sp>
    </p:spTree>
    <p:extLst>
      <p:ext uri="{BB962C8B-B14F-4D97-AF65-F5344CB8AC3E}">
        <p14:creationId xmlns:p14="http://schemas.microsoft.com/office/powerpoint/2010/main" val="25701214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5738"/>
            <a:ext cx="8229600" cy="954462"/>
          </a:xfrm>
        </p:spPr>
        <p:txBody>
          <a:bodyPr>
            <a:noAutofit/>
          </a:bodyPr>
          <a:lstStyle/>
          <a:p>
            <a:r>
              <a:rPr lang="en-US" dirty="0" smtClean="0">
                <a:latin typeface="+mn-lt"/>
                <a:cs typeface="Arial"/>
              </a:rPr>
              <a:t>Exceptions </a:t>
            </a:r>
            <a:r>
              <a:rPr lang="en-US" dirty="0">
                <a:latin typeface="+mn-lt"/>
                <a:cs typeface="Arial"/>
              </a:rPr>
              <a:t>to </a:t>
            </a:r>
            <a:r>
              <a:rPr lang="en-US" dirty="0" smtClean="0">
                <a:latin typeface="+mn-lt"/>
                <a:cs typeface="Arial"/>
              </a:rPr>
              <a:t>Confidentiality </a:t>
            </a:r>
            <a:r>
              <a:rPr lang="en-US" dirty="0">
                <a:latin typeface="+mn-lt"/>
                <a:cs typeface="Arial"/>
              </a:rPr>
              <a:t/>
            </a:r>
            <a:br>
              <a:rPr lang="en-US" dirty="0">
                <a:latin typeface="+mn-lt"/>
                <a:cs typeface="Arial"/>
              </a:rPr>
            </a:br>
            <a:endParaRPr lang="en-US" dirty="0">
              <a:latin typeface="+mn-lt"/>
              <a:cs typeface="Arial"/>
            </a:endParaRPr>
          </a:p>
        </p:txBody>
      </p:sp>
      <p:sp>
        <p:nvSpPr>
          <p:cNvPr id="3" name="Content Placeholder 2"/>
          <p:cNvSpPr>
            <a:spLocks noGrp="1"/>
          </p:cNvSpPr>
          <p:nvPr>
            <p:ph idx="1"/>
          </p:nvPr>
        </p:nvSpPr>
        <p:spPr>
          <a:xfrm>
            <a:off x="2548966" y="1600201"/>
            <a:ext cx="4742329" cy="4525963"/>
          </a:xfrm>
        </p:spPr>
        <p:txBody>
          <a:bodyPr anchor="ctr">
            <a:normAutofit/>
          </a:bodyPr>
          <a:lstStyle/>
          <a:p>
            <a:pPr marL="0" indent="0">
              <a:buNone/>
            </a:pPr>
            <a:r>
              <a:rPr lang="en-US" dirty="0" smtClean="0">
                <a:latin typeface="+mn-lt"/>
                <a:cs typeface="Arial"/>
              </a:rPr>
              <a:t>Vary</a:t>
            </a:r>
            <a:endParaRPr lang="en-US" dirty="0">
              <a:latin typeface="+mn-lt"/>
              <a:cs typeface="Arial"/>
            </a:endParaRPr>
          </a:p>
          <a:p>
            <a:pPr lvl="1"/>
            <a:r>
              <a:rPr lang="en-US" sz="3200" dirty="0">
                <a:latin typeface="+mn-lt"/>
                <a:cs typeface="Arial"/>
              </a:rPr>
              <a:t>Over Time</a:t>
            </a:r>
          </a:p>
          <a:p>
            <a:pPr lvl="1"/>
            <a:r>
              <a:rPr lang="en-US" sz="3200" dirty="0">
                <a:latin typeface="+mn-lt"/>
                <a:cs typeface="Arial"/>
              </a:rPr>
              <a:t>State by State</a:t>
            </a:r>
            <a:r>
              <a:rPr lang="en-US" sz="3200" dirty="0" smtClean="0">
                <a:effectLst/>
                <a:latin typeface="+mn-lt"/>
                <a:cs typeface="Arial"/>
              </a:rPr>
              <a:t> </a:t>
            </a:r>
            <a:endParaRPr lang="en-US" sz="3200" dirty="0">
              <a:latin typeface="+mn-lt"/>
              <a:cs typeface="Arial"/>
            </a:endParaRPr>
          </a:p>
        </p:txBody>
      </p:sp>
    </p:spTree>
    <p:extLst>
      <p:ext uri="{BB962C8B-B14F-4D97-AF65-F5344CB8AC3E}">
        <p14:creationId xmlns:p14="http://schemas.microsoft.com/office/powerpoint/2010/main" val="9821696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dirty="0" smtClean="0">
                <a:latin typeface="+mn-lt"/>
                <a:cs typeface="Arial"/>
              </a:rPr>
              <a:t>All </a:t>
            </a:r>
            <a:r>
              <a:rPr lang="en-US" dirty="0">
                <a:cs typeface="Arial"/>
              </a:rPr>
              <a:t>except </a:t>
            </a:r>
            <a:r>
              <a:rPr lang="en-US" dirty="0" smtClean="0">
                <a:cs typeface="Arial"/>
              </a:rPr>
              <a:t>California </a:t>
            </a:r>
            <a:br>
              <a:rPr lang="en-US" dirty="0" smtClean="0">
                <a:cs typeface="Arial"/>
              </a:rPr>
            </a:br>
            <a:r>
              <a:rPr lang="en-US" dirty="0" smtClean="0">
                <a:latin typeface="+mn-lt"/>
                <a:cs typeface="Arial"/>
              </a:rPr>
              <a:t>follow ABA Model Rules </a:t>
            </a:r>
            <a:br>
              <a:rPr lang="en-US" dirty="0" smtClean="0">
                <a:latin typeface="+mn-lt"/>
                <a:cs typeface="Arial"/>
              </a:rPr>
            </a:br>
            <a:endParaRPr lang="en-US" dirty="0">
              <a:latin typeface="+mn-lt"/>
              <a:cs typeface="Arial"/>
            </a:endParaRPr>
          </a:p>
        </p:txBody>
      </p:sp>
      <p:pic>
        <p:nvPicPr>
          <p:cNvPr id="6" name="Content Placeholder 5"/>
          <p:cNvPicPr>
            <a:picLocks noGrp="1" noChangeAspect="1"/>
          </p:cNvPicPr>
          <p:nvPr>
            <p:ph idx="1"/>
          </p:nvPr>
        </p:nvPicPr>
        <p:blipFill>
          <a:blip r:embed="rId2"/>
          <a:srcRect l="-8860" r="-8860"/>
          <a:stretch>
            <a:fillRect/>
          </a:stretch>
        </p:blipFill>
        <p:spPr/>
      </p:pic>
    </p:spTree>
    <p:extLst>
      <p:ext uri="{BB962C8B-B14F-4D97-AF65-F5344CB8AC3E}">
        <p14:creationId xmlns:p14="http://schemas.microsoft.com/office/powerpoint/2010/main" val="7627241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Florida Rule 4-1.6</a:t>
            </a:r>
            <a:endParaRPr lang="en-US" dirty="0">
              <a:latin typeface="+mn-lt"/>
              <a:cs typeface="Arial"/>
            </a:endParaRPr>
          </a:p>
        </p:txBody>
      </p:sp>
      <p:sp>
        <p:nvSpPr>
          <p:cNvPr id="3" name="Content Placeholder 2"/>
          <p:cNvSpPr>
            <a:spLocks noGrp="1"/>
          </p:cNvSpPr>
          <p:nvPr>
            <p:ph idx="1"/>
          </p:nvPr>
        </p:nvSpPr>
        <p:spPr/>
        <p:txBody>
          <a:bodyPr anchor="ctr"/>
          <a:lstStyle/>
          <a:p>
            <a:pPr marL="0" indent="0" algn="ctr">
              <a:buNone/>
            </a:pPr>
            <a:endParaRPr lang="en-US" dirty="0" smtClean="0">
              <a:latin typeface="+mn-lt"/>
              <a:cs typeface="Arial"/>
            </a:endParaRPr>
          </a:p>
          <a:p>
            <a:pPr marL="0" indent="0" algn="ctr">
              <a:buNone/>
            </a:pPr>
            <a:r>
              <a:rPr lang="en-US" dirty="0" smtClean="0">
                <a:latin typeface="+mn-lt"/>
                <a:cs typeface="Arial"/>
              </a:rPr>
              <a:t>No </a:t>
            </a:r>
          </a:p>
          <a:p>
            <a:pPr marL="0" indent="0" algn="ctr">
              <a:buNone/>
            </a:pPr>
            <a:r>
              <a:rPr lang="en-US" dirty="0" smtClean="0">
                <a:latin typeface="+mn-lt"/>
                <a:cs typeface="Arial"/>
              </a:rPr>
              <a:t>specific </a:t>
            </a:r>
          </a:p>
          <a:p>
            <a:pPr marL="0" indent="0" algn="ctr">
              <a:buNone/>
            </a:pPr>
            <a:r>
              <a:rPr lang="en-US" dirty="0" smtClean="0">
                <a:latin typeface="+mn-lt"/>
                <a:cs typeface="Arial"/>
              </a:rPr>
              <a:t>exception</a:t>
            </a:r>
          </a:p>
          <a:p>
            <a:pPr marL="0" indent="0" algn="ctr">
              <a:buNone/>
            </a:pPr>
            <a:r>
              <a:rPr lang="en-US" dirty="0">
                <a:cs typeface="Arial"/>
              </a:rPr>
              <a:t>f</a:t>
            </a:r>
            <a:r>
              <a:rPr lang="en-US" dirty="0" smtClean="0">
                <a:latin typeface="+mn-lt"/>
                <a:cs typeface="Arial"/>
              </a:rPr>
              <a:t>or </a:t>
            </a:r>
          </a:p>
          <a:p>
            <a:pPr marL="0" indent="0" algn="ctr">
              <a:buNone/>
            </a:pPr>
            <a:r>
              <a:rPr lang="en-US" dirty="0">
                <a:cs typeface="Arial"/>
              </a:rPr>
              <a:t>c</a:t>
            </a:r>
            <a:r>
              <a:rPr lang="en-US" dirty="0" smtClean="0">
                <a:latin typeface="+mn-lt"/>
                <a:cs typeface="Arial"/>
              </a:rPr>
              <a:t>lient </a:t>
            </a:r>
          </a:p>
          <a:p>
            <a:pPr marL="0" indent="0" algn="ctr">
              <a:buNone/>
            </a:pPr>
            <a:r>
              <a:rPr lang="en-US" dirty="0" smtClean="0">
                <a:solidFill>
                  <a:srgbClr val="FF0000"/>
                </a:solidFill>
                <a:cs typeface="Arial"/>
              </a:rPr>
              <a:t>f</a:t>
            </a:r>
            <a:r>
              <a:rPr lang="en-US" dirty="0" smtClean="0">
                <a:solidFill>
                  <a:srgbClr val="FF0000"/>
                </a:solidFill>
                <a:latin typeface="+mn-lt"/>
                <a:cs typeface="Arial"/>
              </a:rPr>
              <a:t>raud</a:t>
            </a:r>
          </a:p>
        </p:txBody>
      </p:sp>
    </p:spTree>
    <p:extLst>
      <p:ext uri="{BB962C8B-B14F-4D97-AF65-F5344CB8AC3E}">
        <p14:creationId xmlns:p14="http://schemas.microsoft.com/office/powerpoint/2010/main" val="501106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44501"/>
            <a:ext cx="8229600" cy="5681663"/>
          </a:xfrm>
        </p:spPr>
        <p:txBody>
          <a:bodyPr anchor="t">
            <a:normAutofit/>
          </a:bodyPr>
          <a:lstStyle/>
          <a:p>
            <a:pPr marL="0" indent="0" algn="ctr">
              <a:buNone/>
            </a:pPr>
            <a:endParaRPr lang="en-US" sz="5400" dirty="0" smtClean="0"/>
          </a:p>
          <a:p>
            <a:pPr marL="0" indent="0" algn="ctr">
              <a:buNone/>
            </a:pPr>
            <a:r>
              <a:rPr lang="en-US" sz="5400" dirty="0" smtClean="0"/>
              <a:t>Goals</a:t>
            </a:r>
            <a:endParaRPr lang="en-US" sz="5400" dirty="0"/>
          </a:p>
        </p:txBody>
      </p:sp>
    </p:spTree>
    <p:extLst>
      <p:ext uri="{BB962C8B-B14F-4D97-AF65-F5344CB8AC3E}">
        <p14:creationId xmlns:p14="http://schemas.microsoft.com/office/powerpoint/2010/main" val="1375581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Florida Rule 4-1.6(b)</a:t>
            </a:r>
            <a:endParaRPr lang="en-US" dirty="0">
              <a:latin typeface="+mn-lt"/>
              <a:cs typeface="Arial"/>
            </a:endParaRPr>
          </a:p>
        </p:txBody>
      </p:sp>
      <p:sp>
        <p:nvSpPr>
          <p:cNvPr id="3" name="Content Placeholder 2"/>
          <p:cNvSpPr>
            <a:spLocks noGrp="1"/>
          </p:cNvSpPr>
          <p:nvPr>
            <p:ph idx="1"/>
          </p:nvPr>
        </p:nvSpPr>
        <p:spPr/>
        <p:txBody>
          <a:bodyPr anchor="ctr">
            <a:normAutofit/>
          </a:bodyPr>
          <a:lstStyle/>
          <a:p>
            <a:pPr marL="0" indent="0" algn="ctr">
              <a:buNone/>
            </a:pPr>
            <a:r>
              <a:rPr lang="en-US" dirty="0" smtClean="0">
                <a:latin typeface="+mn-lt"/>
                <a:cs typeface="Arial"/>
              </a:rPr>
              <a:t>Disclosure </a:t>
            </a:r>
          </a:p>
          <a:p>
            <a:pPr marL="0" indent="0" algn="ctr">
              <a:buNone/>
            </a:pPr>
            <a:r>
              <a:rPr lang="en-US" dirty="0">
                <a:solidFill>
                  <a:srgbClr val="FF0000"/>
                </a:solidFill>
                <a:cs typeface="Arial"/>
              </a:rPr>
              <a:t>r</a:t>
            </a:r>
            <a:r>
              <a:rPr lang="en-US" dirty="0" smtClean="0">
                <a:solidFill>
                  <a:srgbClr val="FF0000"/>
                </a:solidFill>
                <a:latin typeface="+mn-lt"/>
                <a:cs typeface="Arial"/>
              </a:rPr>
              <a:t>equired</a:t>
            </a:r>
          </a:p>
          <a:p>
            <a:pPr marL="0" indent="0" algn="ctr">
              <a:buNone/>
            </a:pPr>
            <a:r>
              <a:rPr lang="en-US" dirty="0" smtClean="0">
                <a:cs typeface="Arial"/>
              </a:rPr>
              <a:t>in </a:t>
            </a:r>
          </a:p>
          <a:p>
            <a:pPr marL="0" indent="0" algn="ctr">
              <a:buNone/>
            </a:pPr>
            <a:r>
              <a:rPr lang="en-US" dirty="0" smtClean="0">
                <a:latin typeface="+mn-lt"/>
                <a:cs typeface="Arial"/>
              </a:rPr>
              <a:t>2 </a:t>
            </a:r>
          </a:p>
          <a:p>
            <a:pPr marL="0" indent="0" algn="ctr">
              <a:buNone/>
            </a:pPr>
            <a:r>
              <a:rPr lang="en-US" dirty="0">
                <a:cs typeface="Arial"/>
              </a:rPr>
              <a:t>c</a:t>
            </a:r>
            <a:r>
              <a:rPr lang="en-US" dirty="0" smtClean="0">
                <a:latin typeface="+mn-lt"/>
                <a:cs typeface="Arial"/>
              </a:rPr>
              <a:t>ircumstances</a:t>
            </a:r>
            <a:endParaRPr lang="en-US" dirty="0">
              <a:latin typeface="+mn-lt"/>
              <a:cs typeface="Arial"/>
            </a:endParaRPr>
          </a:p>
        </p:txBody>
      </p:sp>
    </p:spTree>
    <p:extLst>
      <p:ext uri="{BB962C8B-B14F-4D97-AF65-F5344CB8AC3E}">
        <p14:creationId xmlns:p14="http://schemas.microsoft.com/office/powerpoint/2010/main" val="18804135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Florida Rule 4-1.6(b)</a:t>
            </a:r>
            <a:endParaRPr lang="en-US" dirty="0">
              <a:latin typeface="+mn-lt"/>
              <a:cs typeface="Arial"/>
            </a:endParaRPr>
          </a:p>
        </p:txBody>
      </p:sp>
      <p:sp>
        <p:nvSpPr>
          <p:cNvPr id="3" name="Content Placeholder 2"/>
          <p:cNvSpPr>
            <a:spLocks noGrp="1"/>
          </p:cNvSpPr>
          <p:nvPr>
            <p:ph idx="1"/>
          </p:nvPr>
        </p:nvSpPr>
        <p:spPr/>
        <p:txBody>
          <a:bodyPr anchor="ctr">
            <a:normAutofit/>
          </a:bodyPr>
          <a:lstStyle/>
          <a:p>
            <a:pPr marL="0" indent="0" algn="ctr">
              <a:buNone/>
            </a:pPr>
            <a:r>
              <a:rPr lang="en-US" dirty="0"/>
              <a:t> </a:t>
            </a:r>
            <a:r>
              <a:rPr lang="en-US" dirty="0" smtClean="0"/>
              <a:t>to </a:t>
            </a:r>
            <a:r>
              <a:rPr lang="en-US" dirty="0"/>
              <a:t>prevent:</a:t>
            </a:r>
          </a:p>
          <a:p>
            <a:pPr marL="0" indent="0" algn="ctr">
              <a:buNone/>
            </a:pPr>
            <a:r>
              <a:rPr lang="en-US" dirty="0" smtClean="0"/>
              <a:t> (1) client </a:t>
            </a:r>
            <a:r>
              <a:rPr lang="en-US" dirty="0"/>
              <a:t>from committing </a:t>
            </a:r>
            <a:r>
              <a:rPr lang="en-US" dirty="0" smtClean="0"/>
              <a:t>crime</a:t>
            </a:r>
          </a:p>
          <a:p>
            <a:pPr marL="0" indent="0" algn="ctr">
              <a:buNone/>
            </a:pPr>
            <a:r>
              <a:rPr lang="en-US" dirty="0" smtClean="0"/>
              <a:t>or</a:t>
            </a:r>
            <a:endParaRPr lang="en-US" dirty="0"/>
          </a:p>
          <a:p>
            <a:pPr marL="0" indent="0" algn="ctr">
              <a:buNone/>
            </a:pPr>
            <a:r>
              <a:rPr lang="en-US" dirty="0" smtClean="0"/>
              <a:t> (2) death </a:t>
            </a:r>
            <a:r>
              <a:rPr lang="en-US" dirty="0"/>
              <a:t>/ substantial bodily harm</a:t>
            </a:r>
          </a:p>
        </p:txBody>
      </p:sp>
    </p:spTree>
    <p:extLst>
      <p:ext uri="{BB962C8B-B14F-4D97-AF65-F5344CB8AC3E}">
        <p14:creationId xmlns:p14="http://schemas.microsoft.com/office/powerpoint/2010/main" val="1616840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Florida Rule 4-1.6(c)</a:t>
            </a:r>
            <a:endParaRPr lang="en-US" dirty="0">
              <a:latin typeface="+mn-lt"/>
              <a:cs typeface="Arial"/>
            </a:endParaRPr>
          </a:p>
        </p:txBody>
      </p:sp>
      <p:sp>
        <p:nvSpPr>
          <p:cNvPr id="3" name="Content Placeholder 2"/>
          <p:cNvSpPr>
            <a:spLocks noGrp="1"/>
          </p:cNvSpPr>
          <p:nvPr>
            <p:ph idx="1"/>
          </p:nvPr>
        </p:nvSpPr>
        <p:spPr/>
        <p:txBody>
          <a:bodyPr anchor="ctr"/>
          <a:lstStyle/>
          <a:p>
            <a:pPr marL="0" indent="0" algn="ctr">
              <a:buNone/>
            </a:pPr>
            <a:r>
              <a:rPr lang="en-US" dirty="0" smtClean="0">
                <a:latin typeface="+mn-lt"/>
                <a:cs typeface="Arial"/>
              </a:rPr>
              <a:t>Disclosure </a:t>
            </a:r>
          </a:p>
          <a:p>
            <a:pPr marL="0" indent="0" algn="ctr">
              <a:buNone/>
            </a:pPr>
            <a:r>
              <a:rPr lang="en-US" dirty="0" smtClean="0">
                <a:solidFill>
                  <a:srgbClr val="FF0000"/>
                </a:solidFill>
                <a:latin typeface="+mn-lt"/>
                <a:cs typeface="Arial"/>
              </a:rPr>
              <a:t>permitted </a:t>
            </a:r>
          </a:p>
          <a:p>
            <a:pPr marL="0" indent="0" algn="ctr">
              <a:buNone/>
            </a:pPr>
            <a:r>
              <a:rPr lang="en-US" dirty="0" smtClean="0">
                <a:cs typeface="Arial"/>
              </a:rPr>
              <a:t>in </a:t>
            </a:r>
          </a:p>
          <a:p>
            <a:pPr marL="0" indent="0" algn="ctr">
              <a:buNone/>
            </a:pPr>
            <a:r>
              <a:rPr lang="en-US" dirty="0" smtClean="0">
                <a:latin typeface="+mn-lt"/>
                <a:cs typeface="Arial"/>
              </a:rPr>
              <a:t>5 </a:t>
            </a:r>
          </a:p>
          <a:p>
            <a:pPr marL="0" indent="0" algn="ctr">
              <a:buNone/>
            </a:pPr>
            <a:r>
              <a:rPr lang="en-US" dirty="0" smtClean="0">
                <a:latin typeface="+mn-lt"/>
                <a:cs typeface="Arial"/>
              </a:rPr>
              <a:t>circumstances</a:t>
            </a:r>
          </a:p>
        </p:txBody>
      </p:sp>
    </p:spTree>
    <p:extLst>
      <p:ext uri="{BB962C8B-B14F-4D97-AF65-F5344CB8AC3E}">
        <p14:creationId xmlns:p14="http://schemas.microsoft.com/office/powerpoint/2010/main" val="14332675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Enron -&gt; change in rules</a:t>
            </a:r>
            <a:endParaRPr lang="en-US" dirty="0">
              <a:latin typeface="+mn-lt"/>
              <a:cs typeface="Arial"/>
            </a:endParaRPr>
          </a:p>
        </p:txBody>
      </p:sp>
      <p:sp>
        <p:nvSpPr>
          <p:cNvPr id="3" name="Content Placeholder 2"/>
          <p:cNvSpPr>
            <a:spLocks noGrp="1"/>
          </p:cNvSpPr>
          <p:nvPr>
            <p:ph idx="1"/>
          </p:nvPr>
        </p:nvSpPr>
        <p:spPr>
          <a:xfrm>
            <a:off x="1758951" y="1600201"/>
            <a:ext cx="5845175" cy="4525963"/>
          </a:xfrm>
        </p:spPr>
        <p:txBody>
          <a:bodyPr>
            <a:normAutofit/>
          </a:bodyPr>
          <a:lstStyle/>
          <a:p>
            <a:endParaRPr lang="en-US" dirty="0" smtClean="0">
              <a:latin typeface="+mn-lt"/>
              <a:cs typeface="Arial"/>
            </a:endParaRPr>
          </a:p>
          <a:p>
            <a:r>
              <a:rPr lang="en-US" dirty="0" smtClean="0">
                <a:latin typeface="+mn-lt"/>
                <a:cs typeface="Arial"/>
              </a:rPr>
              <a:t>Enron </a:t>
            </a:r>
          </a:p>
          <a:p>
            <a:r>
              <a:rPr lang="en-US" dirty="0" smtClean="0">
                <a:latin typeface="+mn-lt"/>
                <a:cs typeface="Arial"/>
              </a:rPr>
              <a:t>Sarbanes Oxley § 307</a:t>
            </a:r>
          </a:p>
          <a:p>
            <a:r>
              <a:rPr lang="en-US" dirty="0" smtClean="0">
                <a:latin typeface="+mn-lt"/>
                <a:cs typeface="Arial"/>
              </a:rPr>
              <a:t>SEC regulation - </a:t>
            </a:r>
            <a:r>
              <a:rPr lang="en-US" dirty="0">
                <a:latin typeface="+mn-lt"/>
                <a:cs typeface="Arial"/>
              </a:rPr>
              <a:t>17 C.F.R. § 205 </a:t>
            </a:r>
            <a:endParaRPr lang="en-US" dirty="0" smtClean="0">
              <a:latin typeface="+mn-lt"/>
              <a:cs typeface="Arial"/>
            </a:endParaRPr>
          </a:p>
          <a:p>
            <a:r>
              <a:rPr lang="en-US" dirty="0" smtClean="0">
                <a:latin typeface="+mn-lt"/>
                <a:cs typeface="Arial"/>
              </a:rPr>
              <a:t>ABA Model Rules revision:</a:t>
            </a:r>
          </a:p>
          <a:p>
            <a:pPr lvl="1"/>
            <a:r>
              <a:rPr lang="en-US" sz="3200" dirty="0" smtClean="0">
                <a:latin typeface="+mn-lt"/>
                <a:cs typeface="Arial"/>
              </a:rPr>
              <a:t>1.6 – confidentiality</a:t>
            </a:r>
          </a:p>
          <a:p>
            <a:pPr lvl="1"/>
            <a:r>
              <a:rPr lang="en-US" sz="3200" dirty="0" smtClean="0">
                <a:latin typeface="+mn-lt"/>
                <a:cs typeface="Arial"/>
              </a:rPr>
              <a:t>1.13 – organization as client</a:t>
            </a:r>
          </a:p>
          <a:p>
            <a:endParaRPr lang="en-US" dirty="0">
              <a:latin typeface="+mn-lt"/>
              <a:cs typeface="Arial"/>
            </a:endParaRPr>
          </a:p>
        </p:txBody>
      </p:sp>
    </p:spTree>
    <p:extLst>
      <p:ext uri="{BB962C8B-B14F-4D97-AF65-F5344CB8AC3E}">
        <p14:creationId xmlns:p14="http://schemas.microsoft.com/office/powerpoint/2010/main" val="6724693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Texas Rule 1.05(c)(7) &amp; (8)</a:t>
            </a:r>
            <a:endParaRPr lang="en-US" dirty="0">
              <a:latin typeface="+mn-lt"/>
              <a:cs typeface="Arial"/>
            </a:endParaRPr>
          </a:p>
        </p:txBody>
      </p:sp>
      <p:sp>
        <p:nvSpPr>
          <p:cNvPr id="3" name="Content Placeholder 2"/>
          <p:cNvSpPr>
            <a:spLocks noGrp="1"/>
          </p:cNvSpPr>
          <p:nvPr>
            <p:ph idx="1"/>
          </p:nvPr>
        </p:nvSpPr>
        <p:spPr/>
        <p:txBody>
          <a:bodyPr anchor="ctr"/>
          <a:lstStyle/>
          <a:p>
            <a:pPr marL="0" indent="0" algn="ctr">
              <a:buNone/>
            </a:pPr>
            <a:r>
              <a:rPr lang="en-US" dirty="0">
                <a:cs typeface="Arial"/>
              </a:rPr>
              <a:t>p</a:t>
            </a:r>
            <a:r>
              <a:rPr lang="en-US" dirty="0" smtClean="0">
                <a:latin typeface="+mn-lt"/>
                <a:cs typeface="Arial"/>
              </a:rPr>
              <a:t>ermissive exceptions</a:t>
            </a:r>
          </a:p>
          <a:p>
            <a:pPr marL="0" indent="0">
              <a:buNone/>
            </a:pPr>
            <a:endParaRPr lang="en-US" dirty="0" smtClean="0">
              <a:latin typeface="+mn-lt"/>
              <a:cs typeface="Arial"/>
            </a:endParaRPr>
          </a:p>
          <a:p>
            <a:pPr marL="0" indent="0">
              <a:buNone/>
            </a:pPr>
            <a:r>
              <a:rPr lang="en-US" dirty="0" smtClean="0">
                <a:latin typeface="+mn-lt"/>
                <a:cs typeface="Arial"/>
              </a:rPr>
              <a:t>(7) </a:t>
            </a:r>
            <a:r>
              <a:rPr lang="en-US" u="sng" dirty="0">
                <a:cs typeface="Arial"/>
              </a:rPr>
              <a:t>p</a:t>
            </a:r>
            <a:r>
              <a:rPr lang="en-US" u="sng" dirty="0" smtClean="0">
                <a:latin typeface="+mn-lt"/>
                <a:cs typeface="Arial"/>
              </a:rPr>
              <a:t>revent</a:t>
            </a:r>
            <a:r>
              <a:rPr lang="en-US" dirty="0" smtClean="0">
                <a:latin typeface="+mn-lt"/>
                <a:cs typeface="Arial"/>
              </a:rPr>
              <a:t> client crime / fraud</a:t>
            </a:r>
          </a:p>
          <a:p>
            <a:pPr marL="0" indent="0">
              <a:buNone/>
            </a:pPr>
            <a:endParaRPr lang="en-US" dirty="0" smtClean="0">
              <a:latin typeface="+mn-lt"/>
              <a:cs typeface="Arial"/>
            </a:endParaRPr>
          </a:p>
          <a:p>
            <a:pPr marL="0" indent="0">
              <a:buNone/>
            </a:pPr>
            <a:r>
              <a:rPr lang="en-US" dirty="0" smtClean="0">
                <a:latin typeface="+mn-lt"/>
                <a:cs typeface="Arial"/>
              </a:rPr>
              <a:t>(8) </a:t>
            </a:r>
            <a:r>
              <a:rPr lang="en-US" u="sng" dirty="0">
                <a:cs typeface="Arial"/>
              </a:rPr>
              <a:t>r</a:t>
            </a:r>
            <a:r>
              <a:rPr lang="en-US" u="sng" dirty="0" smtClean="0">
                <a:latin typeface="+mn-lt"/>
                <a:cs typeface="Arial"/>
              </a:rPr>
              <a:t>ectify</a:t>
            </a:r>
            <a:r>
              <a:rPr lang="en-US" dirty="0" smtClean="0">
                <a:latin typeface="+mn-lt"/>
                <a:cs typeface="Arial"/>
              </a:rPr>
              <a:t> consequences of client crime / fraud – </a:t>
            </a:r>
            <a:r>
              <a:rPr lang="en-US" i="1" dirty="0" smtClean="0">
                <a:latin typeface="+mn-lt"/>
                <a:cs typeface="Arial"/>
              </a:rPr>
              <a:t>if lawyer’s services were used</a:t>
            </a:r>
            <a:endParaRPr lang="en-US" i="1" dirty="0">
              <a:latin typeface="+mn-lt"/>
              <a:cs typeface="Arial"/>
            </a:endParaRPr>
          </a:p>
        </p:txBody>
      </p:sp>
    </p:spTree>
    <p:extLst>
      <p:ext uri="{BB962C8B-B14F-4D97-AF65-F5344CB8AC3E}">
        <p14:creationId xmlns:p14="http://schemas.microsoft.com/office/powerpoint/2010/main" val="3759671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Problem Re: Bank Fraud</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p:txBody>
          <a:bodyPr/>
          <a:lstStyle/>
          <a:p>
            <a:endParaRPr lang="en-US" dirty="0" smtClean="0">
              <a:latin typeface="+mn-lt"/>
              <a:cs typeface="Arial"/>
            </a:endParaRPr>
          </a:p>
          <a:p>
            <a:r>
              <a:rPr lang="en-US" dirty="0">
                <a:latin typeface="+mn-lt"/>
                <a:cs typeface="Arial"/>
              </a:rPr>
              <a:t>Florida Rule 4-</a:t>
            </a:r>
            <a:r>
              <a:rPr lang="en-US" dirty="0" smtClean="0">
                <a:latin typeface="+mn-lt"/>
                <a:cs typeface="Arial"/>
              </a:rPr>
              <a:t>1.6</a:t>
            </a:r>
          </a:p>
          <a:p>
            <a:endParaRPr lang="en-US" dirty="0" smtClean="0">
              <a:latin typeface="+mn-lt"/>
              <a:cs typeface="Arial"/>
            </a:endParaRPr>
          </a:p>
          <a:p>
            <a:r>
              <a:rPr lang="en-US" dirty="0" smtClean="0">
                <a:latin typeface="+mn-lt"/>
                <a:cs typeface="Arial"/>
              </a:rPr>
              <a:t>Texas Rule 1.05 </a:t>
            </a:r>
            <a:endParaRPr lang="en-US" dirty="0">
              <a:latin typeface="+mn-lt"/>
              <a:cs typeface="Arial"/>
            </a:endParaRPr>
          </a:p>
        </p:txBody>
      </p:sp>
    </p:spTree>
    <p:extLst>
      <p:ext uri="{BB962C8B-B14F-4D97-AF65-F5344CB8AC3E}">
        <p14:creationId xmlns:p14="http://schemas.microsoft.com/office/powerpoint/2010/main" val="168859387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Problem Re: Bank Fraud</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p:txBody>
          <a:bodyPr anchor="ctr">
            <a:normAutofit/>
          </a:bodyPr>
          <a:lstStyle/>
          <a:p>
            <a:endParaRPr lang="en-US" dirty="0" smtClean="0">
              <a:latin typeface="+mn-lt"/>
              <a:cs typeface="Arial"/>
            </a:endParaRPr>
          </a:p>
          <a:p>
            <a:pPr marL="0" indent="0">
              <a:buNone/>
            </a:pPr>
            <a:r>
              <a:rPr lang="en-US" dirty="0" smtClean="0">
                <a:solidFill>
                  <a:srgbClr val="FF0000"/>
                </a:solidFill>
                <a:latin typeface="+mn-lt"/>
                <a:cs typeface="Arial"/>
              </a:rPr>
              <a:t>1.  </a:t>
            </a:r>
            <a:r>
              <a:rPr lang="en-US" dirty="0" smtClean="0">
                <a:latin typeface="+mn-lt"/>
                <a:cs typeface="Arial"/>
              </a:rPr>
              <a:t>May / must you inform the bank?</a:t>
            </a:r>
          </a:p>
          <a:p>
            <a:pPr marL="0" indent="0">
              <a:buNone/>
            </a:pPr>
            <a:endParaRPr lang="en-US" dirty="0" smtClean="0">
              <a:latin typeface="+mn-lt"/>
              <a:cs typeface="Arial"/>
            </a:endParaRPr>
          </a:p>
          <a:p>
            <a:pPr marL="0" indent="0">
              <a:buNone/>
            </a:pPr>
            <a:r>
              <a:rPr lang="en-US" dirty="0" smtClean="0">
                <a:solidFill>
                  <a:srgbClr val="FF0000"/>
                </a:solidFill>
                <a:latin typeface="+mn-lt"/>
                <a:cs typeface="Arial"/>
              </a:rPr>
              <a:t>2.  </a:t>
            </a:r>
            <a:r>
              <a:rPr lang="en-US" dirty="0" smtClean="0">
                <a:latin typeface="+mn-lt"/>
                <a:cs typeface="Arial"/>
              </a:rPr>
              <a:t>Must you withdraw from representation?</a:t>
            </a:r>
          </a:p>
          <a:p>
            <a:pPr marL="514350" indent="-514350">
              <a:buAutoNum type="arabicPeriod" startAt="2"/>
            </a:pPr>
            <a:endParaRPr lang="en-US" dirty="0">
              <a:latin typeface="+mn-lt"/>
              <a:cs typeface="Arial"/>
            </a:endParaRPr>
          </a:p>
          <a:p>
            <a:pPr marL="0" indent="0">
              <a:lnSpc>
                <a:spcPct val="80000"/>
              </a:lnSpc>
              <a:buNone/>
            </a:pPr>
            <a:r>
              <a:rPr lang="en-US" dirty="0" smtClean="0">
                <a:latin typeface="+mn-lt"/>
                <a:cs typeface="Arial"/>
              </a:rPr>
              <a:t>C will re-submit document for additional loan.</a:t>
            </a:r>
          </a:p>
          <a:p>
            <a:pPr marL="0" indent="0">
              <a:lnSpc>
                <a:spcPct val="80000"/>
              </a:lnSpc>
              <a:buNone/>
            </a:pPr>
            <a:r>
              <a:rPr lang="en-US" dirty="0" smtClean="0">
                <a:solidFill>
                  <a:srgbClr val="FF0000"/>
                </a:solidFill>
                <a:cs typeface="Arial"/>
              </a:rPr>
              <a:t>3.  </a:t>
            </a:r>
            <a:r>
              <a:rPr lang="en-US" dirty="0" smtClean="0">
                <a:latin typeface="+mn-lt"/>
                <a:cs typeface="Arial"/>
              </a:rPr>
              <a:t>May / must you inform the bank?</a:t>
            </a:r>
          </a:p>
          <a:p>
            <a:pPr marL="0" indent="0">
              <a:buNone/>
            </a:pPr>
            <a:endParaRPr lang="en-US" dirty="0">
              <a:latin typeface="+mn-lt"/>
              <a:cs typeface="Arial"/>
            </a:endParaRPr>
          </a:p>
        </p:txBody>
      </p:sp>
    </p:spTree>
    <p:extLst>
      <p:ext uri="{BB962C8B-B14F-4D97-AF65-F5344CB8AC3E}">
        <p14:creationId xmlns:p14="http://schemas.microsoft.com/office/powerpoint/2010/main" val="387412451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Problem Re: Bank Fraud</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p:txBody>
          <a:bodyPr/>
          <a:lstStyle/>
          <a:p>
            <a:endParaRPr lang="en-US" dirty="0" smtClean="0">
              <a:latin typeface="+mn-lt"/>
              <a:cs typeface="Arial"/>
            </a:endParaRPr>
          </a:p>
          <a:p>
            <a:r>
              <a:rPr lang="en-US" dirty="0">
                <a:latin typeface="+mn-lt"/>
                <a:cs typeface="Arial"/>
              </a:rPr>
              <a:t>Florida Rule 4-</a:t>
            </a:r>
            <a:r>
              <a:rPr lang="en-US" dirty="0" smtClean="0">
                <a:latin typeface="+mn-lt"/>
                <a:cs typeface="Arial"/>
              </a:rPr>
              <a:t>1.6</a:t>
            </a:r>
          </a:p>
          <a:p>
            <a:endParaRPr lang="en-US" dirty="0" smtClean="0">
              <a:latin typeface="+mn-lt"/>
              <a:cs typeface="Arial"/>
            </a:endParaRPr>
          </a:p>
          <a:p>
            <a:r>
              <a:rPr lang="en-US" dirty="0" smtClean="0">
                <a:latin typeface="+mn-lt"/>
                <a:cs typeface="Arial"/>
              </a:rPr>
              <a:t>Texas Rule 1.05 </a:t>
            </a:r>
            <a:endParaRPr lang="en-US" dirty="0">
              <a:latin typeface="+mn-lt"/>
              <a:cs typeface="Arial"/>
            </a:endParaRPr>
          </a:p>
        </p:txBody>
      </p:sp>
    </p:spTree>
    <p:extLst>
      <p:ext uri="{BB962C8B-B14F-4D97-AF65-F5344CB8AC3E}">
        <p14:creationId xmlns:p14="http://schemas.microsoft.com/office/powerpoint/2010/main" val="191300949"/>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Problem Re: Bank Fraud</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p:txBody>
          <a:bodyPr/>
          <a:lstStyle/>
          <a:p>
            <a:endParaRPr lang="en-US" dirty="0" smtClean="0">
              <a:latin typeface="+mn-lt"/>
              <a:cs typeface="Arial"/>
            </a:endParaRPr>
          </a:p>
          <a:p>
            <a:r>
              <a:rPr lang="en-US" dirty="0">
                <a:latin typeface="+mn-lt"/>
                <a:cs typeface="Arial"/>
              </a:rPr>
              <a:t>Florida Rule 4-</a:t>
            </a:r>
            <a:r>
              <a:rPr lang="en-US" dirty="0" smtClean="0">
                <a:latin typeface="+mn-lt"/>
                <a:cs typeface="Arial"/>
              </a:rPr>
              <a:t>1.6    ---  may not disclose</a:t>
            </a:r>
          </a:p>
          <a:p>
            <a:endParaRPr lang="en-US" dirty="0" smtClean="0">
              <a:latin typeface="+mn-lt"/>
              <a:cs typeface="Arial"/>
            </a:endParaRPr>
          </a:p>
          <a:p>
            <a:r>
              <a:rPr lang="en-US" dirty="0" smtClean="0">
                <a:latin typeface="+mn-lt"/>
                <a:cs typeface="Arial"/>
              </a:rPr>
              <a:t>Texas Rule 1.05 </a:t>
            </a:r>
            <a:endParaRPr lang="en-US" dirty="0">
              <a:latin typeface="+mn-lt"/>
              <a:cs typeface="Arial"/>
            </a:endParaRPr>
          </a:p>
        </p:txBody>
      </p:sp>
    </p:spTree>
    <p:extLst>
      <p:ext uri="{BB962C8B-B14F-4D97-AF65-F5344CB8AC3E}">
        <p14:creationId xmlns:p14="http://schemas.microsoft.com/office/powerpoint/2010/main" val="419063463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Problem Re: Bank Fraud</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p:txBody>
          <a:bodyPr/>
          <a:lstStyle/>
          <a:p>
            <a:endParaRPr lang="en-US" dirty="0" smtClean="0">
              <a:latin typeface="+mn-lt"/>
              <a:cs typeface="Arial"/>
            </a:endParaRPr>
          </a:p>
          <a:p>
            <a:r>
              <a:rPr lang="en-US" dirty="0">
                <a:latin typeface="+mn-lt"/>
                <a:cs typeface="Arial"/>
              </a:rPr>
              <a:t>Florida Rule 4-</a:t>
            </a:r>
            <a:r>
              <a:rPr lang="en-US" dirty="0" smtClean="0">
                <a:latin typeface="+mn-lt"/>
                <a:cs typeface="Arial"/>
              </a:rPr>
              <a:t>1.6    ---  may not disclose</a:t>
            </a:r>
          </a:p>
          <a:p>
            <a:endParaRPr lang="en-US" dirty="0" smtClean="0">
              <a:latin typeface="+mn-lt"/>
              <a:cs typeface="Arial"/>
            </a:endParaRPr>
          </a:p>
          <a:p>
            <a:r>
              <a:rPr lang="en-US" dirty="0" smtClean="0">
                <a:latin typeface="+mn-lt"/>
                <a:cs typeface="Arial"/>
              </a:rPr>
              <a:t>Texas Rule 1.05 </a:t>
            </a:r>
            <a:r>
              <a:rPr lang="en-US" dirty="0">
                <a:cs typeface="Arial"/>
              </a:rPr>
              <a:t>      ---  may </a:t>
            </a:r>
            <a:r>
              <a:rPr lang="en-US" dirty="0" smtClean="0">
                <a:cs typeface="Arial"/>
              </a:rPr>
              <a:t>disclose</a:t>
            </a:r>
            <a:endParaRPr lang="en-US" dirty="0">
              <a:latin typeface="+mn-lt"/>
              <a:cs typeface="Arial"/>
            </a:endParaRPr>
          </a:p>
        </p:txBody>
      </p:sp>
    </p:spTree>
    <p:extLst>
      <p:ext uri="{BB962C8B-B14F-4D97-AF65-F5344CB8AC3E}">
        <p14:creationId xmlns:p14="http://schemas.microsoft.com/office/powerpoint/2010/main" val="354180986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latin typeface="+mn-lt"/>
                <a:cs typeface="Arial"/>
              </a:rPr>
              <a:t>4 Topics</a:t>
            </a:r>
            <a:endParaRPr lang="en-US" sz="5400" dirty="0">
              <a:latin typeface="+mn-lt"/>
              <a:cs typeface="Arial"/>
            </a:endParaRPr>
          </a:p>
        </p:txBody>
      </p:sp>
      <p:sp>
        <p:nvSpPr>
          <p:cNvPr id="3" name="Content Placeholder 2"/>
          <p:cNvSpPr>
            <a:spLocks noGrp="1"/>
          </p:cNvSpPr>
          <p:nvPr>
            <p:ph idx="1"/>
          </p:nvPr>
        </p:nvSpPr>
        <p:spPr/>
        <p:txBody>
          <a:bodyPr>
            <a:normAutofit lnSpcReduction="10000"/>
          </a:bodyPr>
          <a:lstStyle/>
          <a:p>
            <a:pPr marL="514350" lvl="0" indent="-514350">
              <a:buFont typeface="+mj-lt"/>
              <a:buAutoNum type="arabicPeriod"/>
            </a:pPr>
            <a:endParaRPr lang="en-US" dirty="0" smtClean="0">
              <a:latin typeface="+mn-lt"/>
              <a:cs typeface="Arial"/>
            </a:endParaRPr>
          </a:p>
          <a:p>
            <a:pPr marL="514350" lvl="0" indent="-514350">
              <a:buFont typeface="+mj-lt"/>
              <a:buAutoNum type="arabicPeriod"/>
            </a:pPr>
            <a:r>
              <a:rPr lang="en-US" dirty="0" smtClean="0">
                <a:latin typeface="+mn-lt"/>
                <a:cs typeface="Arial"/>
              </a:rPr>
              <a:t>Confidentiality Duty &amp; Privilege</a:t>
            </a:r>
          </a:p>
          <a:p>
            <a:pPr marL="514350" lvl="0" indent="-514350">
              <a:buFont typeface="+mj-lt"/>
              <a:buAutoNum type="arabicPeriod"/>
            </a:pPr>
            <a:endParaRPr lang="en-US" dirty="0">
              <a:latin typeface="+mn-lt"/>
              <a:cs typeface="Arial"/>
            </a:endParaRPr>
          </a:p>
          <a:p>
            <a:pPr marL="514350" lvl="0" indent="-514350">
              <a:buFont typeface="+mj-lt"/>
              <a:buAutoNum type="arabicPeriod"/>
            </a:pPr>
            <a:r>
              <a:rPr lang="en-US" dirty="0">
                <a:latin typeface="+mn-lt"/>
                <a:cs typeface="Arial"/>
              </a:rPr>
              <a:t>Organization as </a:t>
            </a:r>
            <a:r>
              <a:rPr lang="en-US" dirty="0" smtClean="0">
                <a:latin typeface="+mn-lt"/>
                <a:cs typeface="Arial"/>
              </a:rPr>
              <a:t>Client</a:t>
            </a:r>
          </a:p>
          <a:p>
            <a:pPr marL="514350" lvl="0" indent="-514350">
              <a:buFont typeface="+mj-lt"/>
              <a:buAutoNum type="arabicPeriod"/>
            </a:pPr>
            <a:endParaRPr lang="en-US" dirty="0">
              <a:latin typeface="+mn-lt"/>
              <a:cs typeface="Arial"/>
            </a:endParaRPr>
          </a:p>
          <a:p>
            <a:pPr marL="514350" lvl="0" indent="-514350">
              <a:buFont typeface="+mj-lt"/>
              <a:buAutoNum type="arabicPeriod"/>
            </a:pPr>
            <a:r>
              <a:rPr lang="en-US" dirty="0">
                <a:latin typeface="+mn-lt"/>
                <a:cs typeface="Arial"/>
              </a:rPr>
              <a:t>Whistleblowing </a:t>
            </a:r>
            <a:r>
              <a:rPr lang="en-US" dirty="0" smtClean="0">
                <a:latin typeface="+mn-lt"/>
                <a:cs typeface="Arial"/>
              </a:rPr>
              <a:t>by </a:t>
            </a:r>
            <a:r>
              <a:rPr lang="en-US" dirty="0">
                <a:latin typeface="+mn-lt"/>
                <a:cs typeface="Arial"/>
              </a:rPr>
              <a:t>Government </a:t>
            </a:r>
            <a:r>
              <a:rPr lang="en-US" dirty="0" smtClean="0">
                <a:latin typeface="+mn-lt"/>
                <a:cs typeface="Arial"/>
              </a:rPr>
              <a:t>Lawyers</a:t>
            </a:r>
          </a:p>
          <a:p>
            <a:pPr marL="514350" lvl="0" indent="-514350">
              <a:buFont typeface="+mj-lt"/>
              <a:buAutoNum type="arabicPeriod"/>
            </a:pPr>
            <a:endParaRPr lang="en-US" dirty="0">
              <a:latin typeface="+mn-lt"/>
              <a:cs typeface="Arial"/>
            </a:endParaRPr>
          </a:p>
          <a:p>
            <a:pPr marL="514350" indent="-514350">
              <a:buFont typeface="+mj-lt"/>
              <a:buAutoNum type="arabicPeriod"/>
            </a:pPr>
            <a:r>
              <a:rPr lang="en-US" dirty="0">
                <a:latin typeface="+mn-lt"/>
                <a:cs typeface="Arial"/>
              </a:rPr>
              <a:t>Post-Employment </a:t>
            </a:r>
          </a:p>
        </p:txBody>
      </p:sp>
    </p:spTree>
    <p:extLst>
      <p:ext uri="{BB962C8B-B14F-4D97-AF65-F5344CB8AC3E}">
        <p14:creationId xmlns:p14="http://schemas.microsoft.com/office/powerpoint/2010/main" val="3539410342"/>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1"/>
            <a:ext cx="8229600" cy="5745163"/>
          </a:xfrm>
        </p:spPr>
        <p:txBody>
          <a:bodyPr anchor="t">
            <a:normAutofit/>
          </a:bodyPr>
          <a:lstStyle/>
          <a:p>
            <a:pPr marL="0" indent="0" algn="ctr">
              <a:buNone/>
            </a:pPr>
            <a:r>
              <a:rPr lang="en-US" sz="4400" dirty="0" smtClean="0">
                <a:cs typeface="Arial"/>
              </a:rPr>
              <a:t>Disclosure Option </a:t>
            </a:r>
            <a:r>
              <a:rPr lang="en-US" sz="4400" dirty="0">
                <a:cs typeface="Arial"/>
              </a:rPr>
              <a:t>-&gt; </a:t>
            </a:r>
            <a:r>
              <a:rPr lang="en-US" sz="4400" dirty="0" smtClean="0">
                <a:cs typeface="Arial"/>
              </a:rPr>
              <a:t>Mandate </a:t>
            </a:r>
            <a:endParaRPr lang="en-US" sz="4400" dirty="0">
              <a:cs typeface="Arial"/>
            </a:endParaRPr>
          </a:p>
          <a:p>
            <a:pPr marL="0" indent="0" algn="ctr">
              <a:buNone/>
            </a:pPr>
            <a:endParaRPr lang="en-US" dirty="0" smtClean="0">
              <a:latin typeface="+mn-lt"/>
              <a:cs typeface="Arial"/>
            </a:endParaRPr>
          </a:p>
          <a:p>
            <a:pPr marL="0" indent="0" algn="ctr">
              <a:buNone/>
            </a:pPr>
            <a:endParaRPr lang="en-US" dirty="0">
              <a:cs typeface="Arial"/>
            </a:endParaRPr>
          </a:p>
          <a:p>
            <a:pPr marL="0" indent="0" algn="ctr">
              <a:buNone/>
            </a:pPr>
            <a:endParaRPr lang="en-US" dirty="0" smtClean="0">
              <a:latin typeface="+mn-lt"/>
              <a:cs typeface="Arial"/>
            </a:endParaRPr>
          </a:p>
          <a:p>
            <a:pPr marL="0" indent="0" algn="ctr">
              <a:buNone/>
            </a:pPr>
            <a:r>
              <a:rPr lang="en-US" dirty="0" smtClean="0">
                <a:latin typeface="+mn-lt"/>
                <a:cs typeface="Arial"/>
              </a:rPr>
              <a:t>Texas Rule  1.05 + 4.01(b)</a:t>
            </a:r>
          </a:p>
          <a:p>
            <a:pPr marL="0" indent="0" algn="ctr">
              <a:buNone/>
            </a:pPr>
            <a:r>
              <a:rPr lang="en-US" dirty="0" smtClean="0">
                <a:latin typeface="+mn-lt"/>
                <a:cs typeface="Arial"/>
              </a:rPr>
              <a:t>(MR 1.6 </a:t>
            </a:r>
            <a:r>
              <a:rPr lang="en-US" dirty="0">
                <a:latin typeface="+mn-lt"/>
                <a:cs typeface="Arial"/>
              </a:rPr>
              <a:t>+ </a:t>
            </a:r>
            <a:r>
              <a:rPr lang="en-US" dirty="0" smtClean="0">
                <a:latin typeface="+mn-lt"/>
                <a:cs typeface="Arial"/>
              </a:rPr>
              <a:t>4.1)</a:t>
            </a:r>
          </a:p>
          <a:p>
            <a:pPr marL="0" indent="0" algn="ctr">
              <a:buNone/>
            </a:pPr>
            <a:endParaRPr lang="en-US" dirty="0" smtClean="0">
              <a:latin typeface="+mn-lt"/>
              <a:cs typeface="Arial"/>
            </a:endParaRPr>
          </a:p>
          <a:p>
            <a:pPr marL="0" indent="0" algn="ctr">
              <a:buNone/>
            </a:pPr>
            <a:endParaRPr lang="en-US" dirty="0">
              <a:latin typeface="+mn-lt"/>
              <a:cs typeface="Arial"/>
            </a:endParaRPr>
          </a:p>
        </p:txBody>
      </p:sp>
    </p:spTree>
    <p:extLst>
      <p:ext uri="{BB962C8B-B14F-4D97-AF65-F5344CB8AC3E}">
        <p14:creationId xmlns:p14="http://schemas.microsoft.com/office/powerpoint/2010/main" val="274527317"/>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Choice of Law</a:t>
            </a:r>
            <a:endParaRPr lang="en-US" dirty="0">
              <a:latin typeface="+mn-lt"/>
              <a:cs typeface="Arial"/>
            </a:endParaRPr>
          </a:p>
        </p:txBody>
      </p:sp>
      <p:sp>
        <p:nvSpPr>
          <p:cNvPr id="3" name="Content Placeholder 2"/>
          <p:cNvSpPr>
            <a:spLocks noGrp="1"/>
          </p:cNvSpPr>
          <p:nvPr>
            <p:ph idx="1"/>
          </p:nvPr>
        </p:nvSpPr>
        <p:spPr/>
        <p:txBody>
          <a:bodyPr anchor="ctr"/>
          <a:lstStyle/>
          <a:p>
            <a:r>
              <a:rPr lang="en-US" dirty="0" smtClean="0">
                <a:latin typeface="+mn-lt"/>
                <a:cs typeface="Arial"/>
              </a:rPr>
              <a:t>Model Rule 8.5</a:t>
            </a:r>
          </a:p>
          <a:p>
            <a:endParaRPr lang="en-US" dirty="0">
              <a:latin typeface="+mn-lt"/>
              <a:cs typeface="Arial"/>
            </a:endParaRPr>
          </a:p>
          <a:p>
            <a:r>
              <a:rPr lang="en-US" dirty="0" err="1" smtClean="0">
                <a:latin typeface="+mn-lt"/>
                <a:cs typeface="Arial"/>
              </a:rPr>
              <a:t>McDade</a:t>
            </a:r>
            <a:r>
              <a:rPr lang="en-US" dirty="0" smtClean="0">
                <a:latin typeface="+mn-lt"/>
                <a:cs typeface="Arial"/>
              </a:rPr>
              <a:t> Amendment – federal government lawyers</a:t>
            </a:r>
          </a:p>
        </p:txBody>
      </p:sp>
    </p:spTree>
    <p:extLst>
      <p:ext uri="{BB962C8B-B14F-4D97-AF65-F5344CB8AC3E}">
        <p14:creationId xmlns:p14="http://schemas.microsoft.com/office/powerpoint/2010/main" val="17756307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Model Rule 8.5</a:t>
            </a:r>
            <a:endParaRPr lang="en-US" dirty="0">
              <a:latin typeface="+mn-lt"/>
              <a:cs typeface="Arial"/>
            </a:endParaRPr>
          </a:p>
        </p:txBody>
      </p:sp>
      <p:sp>
        <p:nvSpPr>
          <p:cNvPr id="3" name="Content Placeholder 2"/>
          <p:cNvSpPr>
            <a:spLocks noGrp="1"/>
          </p:cNvSpPr>
          <p:nvPr>
            <p:ph idx="1"/>
          </p:nvPr>
        </p:nvSpPr>
        <p:spPr/>
        <p:txBody>
          <a:bodyPr anchor="ctr"/>
          <a:lstStyle/>
          <a:p>
            <a:pPr marL="514350" indent="-514350">
              <a:buAutoNum type="arabicParenBoth"/>
            </a:pPr>
            <a:r>
              <a:rPr lang="en-US" dirty="0">
                <a:latin typeface="+mn-lt"/>
                <a:cs typeface="Arial"/>
              </a:rPr>
              <a:t>- tribunal</a:t>
            </a:r>
          </a:p>
          <a:p>
            <a:pPr marL="0" indent="0">
              <a:buNone/>
            </a:pPr>
            <a:endParaRPr lang="en-US" dirty="0">
              <a:latin typeface="+mn-lt"/>
              <a:cs typeface="Arial"/>
            </a:endParaRPr>
          </a:p>
          <a:p>
            <a:pPr marL="0" indent="0">
              <a:buNone/>
            </a:pPr>
            <a:r>
              <a:rPr lang="en-US" dirty="0">
                <a:latin typeface="+mn-lt"/>
                <a:cs typeface="Arial"/>
              </a:rPr>
              <a:t>(2) - where conduct </a:t>
            </a:r>
            <a:r>
              <a:rPr lang="en-US" dirty="0" smtClean="0">
                <a:latin typeface="+mn-lt"/>
                <a:cs typeface="Arial"/>
              </a:rPr>
              <a:t>occurs</a:t>
            </a:r>
            <a:endParaRPr lang="en-US" dirty="0">
              <a:latin typeface="+mn-lt"/>
              <a:cs typeface="Arial"/>
            </a:endParaRPr>
          </a:p>
          <a:p>
            <a:pPr marL="0" indent="0">
              <a:buNone/>
            </a:pPr>
            <a:r>
              <a:rPr lang="en-US" dirty="0">
                <a:latin typeface="+mn-lt"/>
                <a:cs typeface="Arial"/>
              </a:rPr>
              <a:t>      - where predominant effect of conduct is </a:t>
            </a:r>
          </a:p>
          <a:p>
            <a:endParaRPr lang="en-US" dirty="0">
              <a:latin typeface="+mn-lt"/>
              <a:cs typeface="Arial"/>
            </a:endParaRPr>
          </a:p>
        </p:txBody>
      </p:sp>
    </p:spTree>
    <p:extLst>
      <p:ext uri="{BB962C8B-B14F-4D97-AF65-F5344CB8AC3E}">
        <p14:creationId xmlns:p14="http://schemas.microsoft.com/office/powerpoint/2010/main" val="14684731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mn-lt"/>
                <a:cs typeface="Arial"/>
              </a:rPr>
              <a:t>McDade</a:t>
            </a:r>
            <a:r>
              <a:rPr lang="en-US" dirty="0" smtClean="0">
                <a:latin typeface="+mn-lt"/>
                <a:cs typeface="Arial"/>
              </a:rPr>
              <a:t> Amendment</a:t>
            </a:r>
            <a:endParaRPr lang="en-US" dirty="0">
              <a:latin typeface="+mn-lt"/>
              <a:cs typeface="Arial"/>
            </a:endParaRPr>
          </a:p>
        </p:txBody>
      </p:sp>
      <p:sp>
        <p:nvSpPr>
          <p:cNvPr id="3" name="Content Placeholder 2"/>
          <p:cNvSpPr>
            <a:spLocks noGrp="1"/>
          </p:cNvSpPr>
          <p:nvPr>
            <p:ph idx="1"/>
          </p:nvPr>
        </p:nvSpPr>
        <p:spPr/>
        <p:txBody>
          <a:bodyPr>
            <a:normAutofit/>
          </a:bodyPr>
          <a:lstStyle/>
          <a:p>
            <a:pPr marL="0" indent="0" algn="ctr">
              <a:buNone/>
            </a:pPr>
            <a:r>
              <a:rPr lang="en-US" sz="2400" dirty="0" smtClean="0">
                <a:latin typeface="+mn-lt"/>
                <a:cs typeface="Arial"/>
              </a:rPr>
              <a:t>28 USC § 530B(a)</a:t>
            </a:r>
          </a:p>
          <a:p>
            <a:pPr marL="0" indent="0">
              <a:buNone/>
            </a:pPr>
            <a:endParaRPr lang="en-US" dirty="0" smtClean="0">
              <a:latin typeface="+mn-lt"/>
              <a:cs typeface="Arial"/>
            </a:endParaRPr>
          </a:p>
          <a:p>
            <a:pPr marL="0" indent="0">
              <a:buNone/>
            </a:pPr>
            <a:endParaRPr lang="en-US" dirty="0">
              <a:latin typeface="+mn-lt"/>
              <a:cs typeface="Arial"/>
            </a:endParaRPr>
          </a:p>
          <a:p>
            <a:pPr marL="0" indent="0" algn="ctr">
              <a:buNone/>
            </a:pPr>
            <a:r>
              <a:rPr lang="en-US" dirty="0" smtClean="0">
                <a:latin typeface="+mn-lt"/>
                <a:cs typeface="Arial"/>
              </a:rPr>
              <a:t>attorney for the Government</a:t>
            </a:r>
          </a:p>
          <a:p>
            <a:pPr marL="0" indent="0" algn="ctr">
              <a:buNone/>
            </a:pPr>
            <a:endParaRPr lang="en-US" dirty="0" smtClean="0">
              <a:latin typeface="+mn-lt"/>
              <a:cs typeface="Arial"/>
            </a:endParaRPr>
          </a:p>
          <a:p>
            <a:pPr marL="0" indent="0" algn="ctr">
              <a:buNone/>
            </a:pPr>
            <a:r>
              <a:rPr lang="en-US" dirty="0">
                <a:latin typeface="+mn-lt"/>
                <a:cs typeface="Arial"/>
              </a:rPr>
              <a:t>s</a:t>
            </a:r>
            <a:r>
              <a:rPr lang="en-US" dirty="0" smtClean="0">
                <a:latin typeface="+mn-lt"/>
                <a:cs typeface="Arial"/>
              </a:rPr>
              <a:t>tate where attorney engages in duties</a:t>
            </a:r>
            <a:endParaRPr lang="en-US" dirty="0">
              <a:latin typeface="+mn-lt"/>
              <a:cs typeface="Arial"/>
            </a:endParaRPr>
          </a:p>
        </p:txBody>
      </p:sp>
    </p:spTree>
    <p:extLst>
      <p:ext uri="{BB962C8B-B14F-4D97-AF65-F5344CB8AC3E}">
        <p14:creationId xmlns:p14="http://schemas.microsoft.com/office/powerpoint/2010/main" val="1512064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mn-lt"/>
                <a:cs typeface="Arial"/>
              </a:rPr>
              <a:t>The </a:t>
            </a:r>
            <a:r>
              <a:rPr lang="en-US" dirty="0">
                <a:latin typeface="+mn-lt"/>
                <a:cs typeface="Arial"/>
              </a:rPr>
              <a:t>Organization as </a:t>
            </a:r>
            <a:r>
              <a:rPr lang="en-US" dirty="0" smtClean="0">
                <a:latin typeface="+mn-lt"/>
                <a:cs typeface="Arial"/>
              </a:rPr>
              <a:t>Client</a:t>
            </a:r>
            <a:endParaRPr lang="en-US" dirty="0">
              <a:latin typeface="+mn-lt"/>
              <a:cs typeface="Arial"/>
            </a:endParaRPr>
          </a:p>
        </p:txBody>
      </p:sp>
    </p:spTree>
    <p:extLst>
      <p:ext uri="{BB962C8B-B14F-4D97-AF65-F5344CB8AC3E}">
        <p14:creationId xmlns:p14="http://schemas.microsoft.com/office/powerpoint/2010/main" val="1122875746"/>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mn-lt"/>
                <a:cs typeface="Arial"/>
              </a:rPr>
              <a:t>The </a:t>
            </a:r>
            <a:r>
              <a:rPr lang="en-US" dirty="0">
                <a:latin typeface="+mn-lt"/>
                <a:cs typeface="Arial"/>
              </a:rPr>
              <a:t>Organization as </a:t>
            </a:r>
            <a:r>
              <a:rPr lang="en-US" dirty="0" smtClean="0">
                <a:latin typeface="+mn-lt"/>
                <a:cs typeface="Arial"/>
              </a:rPr>
              <a:t>Client</a:t>
            </a:r>
            <a:endParaRPr lang="en-US" dirty="0">
              <a:latin typeface="+mn-lt"/>
              <a:cs typeface="Arial"/>
            </a:endParaRPr>
          </a:p>
        </p:txBody>
      </p:sp>
      <p:sp>
        <p:nvSpPr>
          <p:cNvPr id="3" name="Content Placeholder 2"/>
          <p:cNvSpPr>
            <a:spLocks noGrp="1"/>
          </p:cNvSpPr>
          <p:nvPr>
            <p:ph idx="1"/>
          </p:nvPr>
        </p:nvSpPr>
        <p:spPr>
          <a:xfrm>
            <a:off x="1264024" y="1764554"/>
            <a:ext cx="7655859" cy="4525963"/>
          </a:xfrm>
        </p:spPr>
        <p:txBody>
          <a:bodyPr>
            <a:normAutofit/>
          </a:bodyPr>
          <a:lstStyle/>
          <a:p>
            <a:pPr lvl="0"/>
            <a:endParaRPr lang="en-US" dirty="0" smtClean="0">
              <a:latin typeface="+mn-lt"/>
              <a:cs typeface="Arial"/>
            </a:endParaRPr>
          </a:p>
          <a:p>
            <a:pPr lvl="0"/>
            <a:r>
              <a:rPr lang="en-US" dirty="0" smtClean="0">
                <a:latin typeface="+mn-lt"/>
                <a:cs typeface="Arial"/>
              </a:rPr>
              <a:t>A-C Privilege for Organizations</a:t>
            </a:r>
            <a:endParaRPr lang="en-US" dirty="0">
              <a:latin typeface="+mn-lt"/>
              <a:cs typeface="Arial"/>
            </a:endParaRPr>
          </a:p>
          <a:p>
            <a:pPr lvl="0"/>
            <a:endParaRPr lang="en-US" dirty="0" smtClean="0">
              <a:latin typeface="+mn-lt"/>
              <a:cs typeface="Arial"/>
            </a:endParaRPr>
          </a:p>
          <a:p>
            <a:pPr lvl="0"/>
            <a:r>
              <a:rPr lang="en-US" dirty="0" smtClean="0">
                <a:latin typeface="+mn-lt"/>
                <a:cs typeface="Arial"/>
              </a:rPr>
              <a:t>L’s Special Obligations</a:t>
            </a:r>
          </a:p>
          <a:p>
            <a:pPr lvl="0"/>
            <a:endParaRPr lang="en-US" dirty="0" smtClean="0">
              <a:latin typeface="+mn-lt"/>
              <a:cs typeface="Arial"/>
            </a:endParaRPr>
          </a:p>
          <a:p>
            <a:r>
              <a:rPr lang="en-US" dirty="0" smtClean="0">
                <a:latin typeface="+mn-lt"/>
                <a:cs typeface="Arial"/>
              </a:rPr>
              <a:t>A</a:t>
            </a:r>
            <a:r>
              <a:rPr lang="en-US" dirty="0">
                <a:latin typeface="+mn-lt"/>
                <a:cs typeface="Arial"/>
              </a:rPr>
              <a:t>-C Privilege for Government</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442576798"/>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n-lt"/>
                <a:cs typeface="Arial"/>
              </a:rPr>
              <a:t>A-C </a:t>
            </a:r>
            <a:r>
              <a:rPr lang="en-US" dirty="0" smtClean="0">
                <a:latin typeface="+mn-lt"/>
                <a:cs typeface="Arial"/>
              </a:rPr>
              <a:t>Privilege </a:t>
            </a:r>
            <a:br>
              <a:rPr lang="en-US" dirty="0" smtClean="0">
                <a:latin typeface="+mn-lt"/>
                <a:cs typeface="Arial"/>
              </a:rPr>
            </a:br>
            <a:r>
              <a:rPr lang="en-US" dirty="0" smtClean="0">
                <a:latin typeface="+mn-lt"/>
                <a:cs typeface="Arial"/>
              </a:rPr>
              <a:t>Organizational Clients</a:t>
            </a:r>
            <a:endParaRPr lang="en-US" dirty="0">
              <a:latin typeface="+mn-lt"/>
              <a:cs typeface="Arial"/>
            </a:endParaRPr>
          </a:p>
        </p:txBody>
      </p:sp>
      <p:sp>
        <p:nvSpPr>
          <p:cNvPr id="3" name="Content Placeholder 2"/>
          <p:cNvSpPr>
            <a:spLocks noGrp="1"/>
          </p:cNvSpPr>
          <p:nvPr>
            <p:ph idx="1"/>
          </p:nvPr>
        </p:nvSpPr>
        <p:spPr>
          <a:xfrm>
            <a:off x="134472" y="1600201"/>
            <a:ext cx="8830235" cy="4525963"/>
          </a:xfrm>
        </p:spPr>
        <p:txBody>
          <a:bodyPr anchor="ctr">
            <a:normAutofit/>
          </a:bodyPr>
          <a:lstStyle/>
          <a:p>
            <a:pPr marL="57150" indent="0" algn="ctr">
              <a:buNone/>
            </a:pPr>
            <a:r>
              <a:rPr lang="en-US" u="sng" dirty="0" smtClean="0">
                <a:latin typeface="+mn-lt"/>
                <a:cs typeface="Arial"/>
              </a:rPr>
              <a:t>Upjohn </a:t>
            </a:r>
            <a:r>
              <a:rPr lang="en-US" u="sng" dirty="0">
                <a:latin typeface="+mn-lt"/>
                <a:cs typeface="Arial"/>
              </a:rPr>
              <a:t>v. United States </a:t>
            </a:r>
            <a:r>
              <a:rPr lang="en-US" dirty="0" smtClean="0">
                <a:latin typeface="+mn-lt"/>
                <a:cs typeface="Arial"/>
              </a:rPr>
              <a:t>- 1981</a:t>
            </a:r>
          </a:p>
          <a:p>
            <a:pPr marL="57150" indent="0" algn="ctr">
              <a:buNone/>
            </a:pPr>
            <a:endParaRPr lang="en-US" dirty="0">
              <a:latin typeface="+mn-lt"/>
              <a:cs typeface="Arial"/>
            </a:endParaRPr>
          </a:p>
          <a:p>
            <a:pPr marL="57150" indent="0" algn="ctr">
              <a:buNone/>
            </a:pPr>
            <a:r>
              <a:rPr lang="en-US" u="sng" dirty="0">
                <a:latin typeface="+mn-lt"/>
                <a:cs typeface="Arial"/>
              </a:rPr>
              <a:t>Garner v. </a:t>
            </a:r>
            <a:r>
              <a:rPr lang="en-US" u="sng" dirty="0" err="1">
                <a:latin typeface="+mn-lt"/>
                <a:cs typeface="Arial"/>
              </a:rPr>
              <a:t>Wolfinbarger</a:t>
            </a:r>
            <a:r>
              <a:rPr lang="en-US" u="sng" dirty="0">
                <a:latin typeface="+mn-lt"/>
                <a:cs typeface="Arial"/>
              </a:rPr>
              <a:t> </a:t>
            </a:r>
            <a:r>
              <a:rPr lang="en-US" dirty="0">
                <a:latin typeface="+mn-lt"/>
                <a:cs typeface="Arial"/>
              </a:rPr>
              <a:t>- 5</a:t>
            </a:r>
            <a:r>
              <a:rPr lang="en-US" baseline="30000" dirty="0">
                <a:latin typeface="+mn-lt"/>
                <a:cs typeface="Arial"/>
              </a:rPr>
              <a:t>th</a:t>
            </a:r>
            <a:r>
              <a:rPr lang="en-US" dirty="0">
                <a:latin typeface="+mn-lt"/>
                <a:cs typeface="Arial"/>
              </a:rPr>
              <a:t> Cir. 1970</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317467910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8362791" cy="6057162"/>
          </a:xfrm>
        </p:spPr>
        <p:txBody>
          <a:bodyPr anchor="t">
            <a:normAutofit/>
          </a:bodyPr>
          <a:lstStyle/>
          <a:p>
            <a:r>
              <a:rPr lang="en-US" u="sng" dirty="0">
                <a:latin typeface="+mn-lt"/>
                <a:cs typeface="Arial"/>
              </a:rPr>
              <a:t>Upjohn v. United States </a:t>
            </a:r>
            <a:r>
              <a:rPr lang="en-US" sz="3200" dirty="0" smtClean="0">
                <a:latin typeface="+mn-lt"/>
                <a:cs typeface="Arial"/>
              </a:rPr>
              <a:t>– 1981</a:t>
            </a:r>
            <a:r>
              <a:rPr lang="en-US" dirty="0" smtClean="0">
                <a:latin typeface="+mn-lt"/>
                <a:cs typeface="Arial"/>
              </a:rPr>
              <a:t/>
            </a:r>
            <a:br>
              <a:rPr lang="en-US" dirty="0" smtClean="0">
                <a:latin typeface="+mn-lt"/>
                <a:cs typeface="Arial"/>
              </a:rPr>
            </a:br>
            <a:r>
              <a:rPr lang="en-US" dirty="0">
                <a:latin typeface="+mn-lt"/>
                <a:cs typeface="Arial"/>
              </a:rPr>
              <a:t/>
            </a:r>
            <a:br>
              <a:rPr lang="en-US" dirty="0">
                <a:latin typeface="+mn-lt"/>
                <a:cs typeface="Arial"/>
              </a:rPr>
            </a:br>
            <a:r>
              <a:rPr lang="en-US" dirty="0" smtClean="0">
                <a:latin typeface="+mn-lt"/>
                <a:cs typeface="Arial"/>
              </a:rPr>
              <a:t/>
            </a:r>
            <a:br>
              <a:rPr lang="en-US" dirty="0" smtClean="0">
                <a:latin typeface="+mn-lt"/>
                <a:cs typeface="Arial"/>
              </a:rPr>
            </a:br>
            <a:r>
              <a:rPr lang="en-US" sz="3200" dirty="0" smtClean="0">
                <a:latin typeface="+mn-lt"/>
                <a:cs typeface="Arial"/>
              </a:rPr>
              <a:t>IRS sought results of internal investigation</a:t>
            </a:r>
            <a:br>
              <a:rPr lang="en-US" sz="3200" dirty="0" smtClean="0">
                <a:latin typeface="+mn-lt"/>
                <a:cs typeface="Arial"/>
              </a:rPr>
            </a:br>
            <a:r>
              <a:rPr lang="en-US" sz="3200" dirty="0" smtClean="0">
                <a:latin typeface="+mn-lt"/>
                <a:cs typeface="Arial"/>
              </a:rPr>
              <a:t/>
            </a:r>
            <a:br>
              <a:rPr lang="en-US" sz="3200" dirty="0" smtClean="0">
                <a:latin typeface="+mn-lt"/>
                <a:cs typeface="Arial"/>
              </a:rPr>
            </a:br>
            <a:r>
              <a:rPr lang="en-US" sz="3200" dirty="0">
                <a:latin typeface="+mn-lt"/>
                <a:cs typeface="Arial"/>
              </a:rPr>
              <a:t>corporation can assert A-C privilege</a:t>
            </a:r>
            <a:r>
              <a:rPr lang="en-US" sz="3200" dirty="0" smtClean="0">
                <a:latin typeface="+mn-lt"/>
                <a:cs typeface="Arial"/>
              </a:rPr>
              <a:t/>
            </a:r>
            <a:br>
              <a:rPr lang="en-US" sz="3200" dirty="0" smtClean="0">
                <a:latin typeface="+mn-lt"/>
                <a:cs typeface="Arial"/>
              </a:rPr>
            </a:br>
            <a:r>
              <a:rPr lang="en-US" sz="3200" dirty="0" smtClean="0">
                <a:latin typeface="+mn-lt"/>
                <a:cs typeface="Arial"/>
              </a:rPr>
              <a:t/>
            </a:r>
            <a:br>
              <a:rPr lang="en-US" sz="3200" dirty="0" smtClean="0">
                <a:latin typeface="+mn-lt"/>
                <a:cs typeface="Arial"/>
              </a:rPr>
            </a:br>
            <a:r>
              <a:rPr lang="en-US" sz="3200" dirty="0" smtClean="0">
                <a:latin typeface="+mn-lt"/>
                <a:cs typeface="Arial"/>
              </a:rPr>
              <a:t>rejected “control group” test</a:t>
            </a:r>
            <a:endParaRPr lang="en-US" sz="3200" dirty="0">
              <a:latin typeface="+mn-lt"/>
              <a:cs typeface="Arial"/>
            </a:endParaRPr>
          </a:p>
        </p:txBody>
      </p:sp>
    </p:spTree>
    <p:extLst>
      <p:ext uri="{BB962C8B-B14F-4D97-AF65-F5344CB8AC3E}">
        <p14:creationId xmlns:p14="http://schemas.microsoft.com/office/powerpoint/2010/main" val="1087357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8638"/>
            <a:ext cx="8229600" cy="6074557"/>
          </a:xfrm>
        </p:spPr>
        <p:txBody>
          <a:bodyPr>
            <a:normAutofit fontScale="90000"/>
          </a:bodyPr>
          <a:lstStyle/>
          <a:p>
            <a:r>
              <a:rPr lang="en-US" sz="4900" u="sng" dirty="0">
                <a:latin typeface="+mn-lt"/>
                <a:cs typeface="Arial"/>
              </a:rPr>
              <a:t>Garner v. </a:t>
            </a:r>
            <a:r>
              <a:rPr lang="en-US" sz="4900" u="sng" dirty="0" err="1">
                <a:latin typeface="+mn-lt"/>
                <a:cs typeface="Arial"/>
              </a:rPr>
              <a:t>Wolfinbarger</a:t>
            </a:r>
            <a:r>
              <a:rPr lang="en-US" sz="4900" u="sng" dirty="0">
                <a:latin typeface="+mn-lt"/>
                <a:cs typeface="Arial"/>
              </a:rPr>
              <a:t> </a:t>
            </a:r>
            <a:r>
              <a:rPr lang="en-US" sz="4900" dirty="0" smtClean="0">
                <a:latin typeface="+mn-lt"/>
                <a:cs typeface="Arial"/>
              </a:rPr>
              <a:t> - </a:t>
            </a:r>
            <a:r>
              <a:rPr lang="en-US" sz="2700" dirty="0" smtClean="0">
                <a:latin typeface="+mn-lt"/>
                <a:cs typeface="Arial"/>
              </a:rPr>
              <a:t>5</a:t>
            </a:r>
            <a:r>
              <a:rPr lang="en-US" sz="2700" baseline="30000" dirty="0" smtClean="0">
                <a:latin typeface="+mn-lt"/>
                <a:cs typeface="Arial"/>
              </a:rPr>
              <a:t>th</a:t>
            </a:r>
            <a:r>
              <a:rPr lang="en-US" sz="2700" dirty="0" smtClean="0">
                <a:latin typeface="+mn-lt"/>
                <a:cs typeface="Arial"/>
              </a:rPr>
              <a:t> </a:t>
            </a:r>
            <a:r>
              <a:rPr lang="en-US" sz="2700" dirty="0">
                <a:latin typeface="+mn-lt"/>
                <a:cs typeface="Arial"/>
              </a:rPr>
              <a:t>Cir. </a:t>
            </a:r>
            <a:r>
              <a:rPr lang="en-US" sz="2700" dirty="0" smtClean="0">
                <a:latin typeface="+mn-lt"/>
                <a:cs typeface="Arial"/>
              </a:rPr>
              <a:t>1970</a:t>
            </a:r>
            <a:r>
              <a:rPr lang="en-US" dirty="0" smtClean="0">
                <a:latin typeface="+mn-lt"/>
                <a:cs typeface="Arial"/>
              </a:rPr>
              <a:t/>
            </a:r>
            <a:br>
              <a:rPr lang="en-US" dirty="0" smtClean="0">
                <a:latin typeface="+mn-lt"/>
                <a:cs typeface="Arial"/>
              </a:rPr>
            </a:br>
            <a:r>
              <a:rPr lang="en-US" sz="3600" dirty="0" smtClean="0">
                <a:latin typeface="+mn-lt"/>
                <a:cs typeface="Arial"/>
              </a:rPr>
              <a:t/>
            </a:r>
            <a:br>
              <a:rPr lang="en-US" sz="3600" dirty="0" smtClean="0">
                <a:latin typeface="+mn-lt"/>
                <a:cs typeface="Arial"/>
              </a:rPr>
            </a:br>
            <a:r>
              <a:rPr lang="en-US" sz="3600" dirty="0" smtClean="0">
                <a:latin typeface="+mn-lt"/>
                <a:cs typeface="Arial"/>
              </a:rPr>
              <a:t/>
            </a:r>
            <a:br>
              <a:rPr lang="en-US" sz="3600" dirty="0" smtClean="0">
                <a:latin typeface="+mn-lt"/>
                <a:cs typeface="Arial"/>
              </a:rPr>
            </a:br>
            <a:r>
              <a:rPr lang="en-US" sz="3200" dirty="0" smtClean="0">
                <a:latin typeface="+mn-lt"/>
                <a:cs typeface="Arial"/>
              </a:rPr>
              <a:t>derivative action</a:t>
            </a:r>
            <a:br>
              <a:rPr lang="en-US" sz="3200" dirty="0" smtClean="0">
                <a:latin typeface="+mn-lt"/>
                <a:cs typeface="Arial"/>
              </a:rPr>
            </a:br>
            <a:r>
              <a:rPr lang="en-US" sz="3200" dirty="0" smtClean="0">
                <a:latin typeface="+mn-lt"/>
                <a:cs typeface="Arial"/>
              </a:rPr>
              <a:t/>
            </a:r>
            <a:br>
              <a:rPr lang="en-US" sz="3200" dirty="0" smtClean="0">
                <a:latin typeface="+mn-lt"/>
                <a:cs typeface="Arial"/>
              </a:rPr>
            </a:br>
            <a:r>
              <a:rPr lang="en-US" sz="3200" dirty="0" smtClean="0">
                <a:latin typeface="+mn-lt"/>
                <a:cs typeface="Arial"/>
              </a:rPr>
              <a:t>corporate lawyer’s testimony</a:t>
            </a:r>
            <a:br>
              <a:rPr lang="en-US" sz="3200" dirty="0" smtClean="0">
                <a:latin typeface="+mn-lt"/>
                <a:cs typeface="Arial"/>
              </a:rPr>
            </a:br>
            <a:r>
              <a:rPr lang="en-US" sz="3200" dirty="0" smtClean="0">
                <a:latin typeface="+mn-lt"/>
                <a:cs typeface="Arial"/>
              </a:rPr>
              <a:t/>
            </a:r>
            <a:br>
              <a:rPr lang="en-US" sz="3200" dirty="0" smtClean="0">
                <a:latin typeface="+mn-lt"/>
                <a:cs typeface="Arial"/>
              </a:rPr>
            </a:br>
            <a:r>
              <a:rPr lang="en-US" sz="3200" dirty="0" smtClean="0">
                <a:latin typeface="+mn-lt"/>
                <a:cs typeface="Arial"/>
              </a:rPr>
              <a:t>corporation claimed A-C privilege</a:t>
            </a:r>
            <a:br>
              <a:rPr lang="en-US" sz="3200" dirty="0" smtClean="0">
                <a:latin typeface="+mn-lt"/>
                <a:cs typeface="Arial"/>
              </a:rPr>
            </a:br>
            <a:r>
              <a:rPr lang="en-US" sz="3200" dirty="0" smtClean="0">
                <a:latin typeface="+mn-lt"/>
                <a:cs typeface="Arial"/>
              </a:rPr>
              <a:t/>
            </a:r>
            <a:br>
              <a:rPr lang="en-US" sz="3200" dirty="0" smtClean="0">
                <a:latin typeface="+mn-lt"/>
                <a:cs typeface="Arial"/>
              </a:rPr>
            </a:br>
            <a:r>
              <a:rPr lang="en-US" sz="3200" dirty="0" smtClean="0">
                <a:latin typeface="+mn-lt"/>
                <a:cs typeface="Arial"/>
              </a:rPr>
              <a:t>shareholders = beneficiaries</a:t>
            </a:r>
            <a:br>
              <a:rPr lang="en-US" sz="3200" dirty="0" smtClean="0">
                <a:latin typeface="+mn-lt"/>
                <a:cs typeface="Arial"/>
              </a:rPr>
            </a:br>
            <a:r>
              <a:rPr lang="en-US" sz="3200" dirty="0" smtClean="0">
                <a:latin typeface="+mn-lt"/>
                <a:cs typeface="Arial"/>
              </a:rPr>
              <a:t/>
            </a:r>
            <a:br>
              <a:rPr lang="en-US" sz="3200" dirty="0" smtClean="0">
                <a:latin typeface="+mn-lt"/>
                <a:cs typeface="Arial"/>
              </a:rPr>
            </a:br>
            <a:r>
              <a:rPr lang="en-US" sz="3200" dirty="0" smtClean="0">
                <a:latin typeface="+mn-lt"/>
                <a:cs typeface="Arial"/>
              </a:rPr>
              <a:t>fiduciary exception to A-C privilege </a:t>
            </a:r>
            <a:r>
              <a:rPr lang="en-US" dirty="0">
                <a:latin typeface="+mn-lt"/>
                <a:cs typeface="Arial"/>
              </a:rPr>
              <a:t/>
            </a:r>
            <a:br>
              <a:rPr lang="en-US" dirty="0">
                <a:latin typeface="+mn-lt"/>
                <a:cs typeface="Arial"/>
              </a:rPr>
            </a:br>
            <a:endParaRPr lang="en-US" dirty="0">
              <a:latin typeface="+mn-lt"/>
              <a:cs typeface="Arial"/>
            </a:endParaRPr>
          </a:p>
        </p:txBody>
      </p:sp>
    </p:spTree>
    <p:extLst>
      <p:ext uri="{BB962C8B-B14F-4D97-AF65-F5344CB8AC3E}">
        <p14:creationId xmlns:p14="http://schemas.microsoft.com/office/powerpoint/2010/main" val="35730803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0632" y="175138"/>
            <a:ext cx="8229600" cy="6412987"/>
          </a:xfrm>
        </p:spPr>
        <p:txBody>
          <a:bodyPr anchor="t">
            <a:normAutofit/>
          </a:bodyPr>
          <a:lstStyle/>
          <a:p>
            <a:r>
              <a:rPr lang="en-US" dirty="0">
                <a:latin typeface="+mn-lt"/>
                <a:cs typeface="Arial"/>
              </a:rPr>
              <a:t>Special Obligations </a:t>
            </a:r>
            <a:r>
              <a:rPr lang="en-US" dirty="0" smtClean="0">
                <a:latin typeface="+mn-lt"/>
                <a:cs typeface="Arial"/>
              </a:rPr>
              <a:t>To </a:t>
            </a:r>
            <a:r>
              <a:rPr lang="en-US" dirty="0">
                <a:latin typeface="+mn-lt"/>
                <a:cs typeface="Arial"/>
              </a:rPr>
              <a:t>Organizational </a:t>
            </a:r>
            <a:r>
              <a:rPr lang="en-US" dirty="0" smtClean="0">
                <a:latin typeface="+mn-lt"/>
                <a:cs typeface="Arial"/>
              </a:rPr>
              <a:t>Clients</a:t>
            </a:r>
            <a:r>
              <a:rPr lang="en-US" sz="4800" dirty="0" smtClean="0">
                <a:latin typeface="+mn-lt"/>
                <a:cs typeface="Arial"/>
              </a:rPr>
              <a:t/>
            </a:r>
            <a:br>
              <a:rPr lang="en-US" sz="4800" dirty="0" smtClean="0">
                <a:latin typeface="+mn-lt"/>
                <a:cs typeface="Arial"/>
              </a:rPr>
            </a:br>
            <a:r>
              <a:rPr lang="en-US" sz="4800" dirty="0" smtClean="0">
                <a:latin typeface="+mn-lt"/>
                <a:cs typeface="Arial"/>
              </a:rPr>
              <a:t> </a:t>
            </a:r>
            <a:br>
              <a:rPr lang="en-US" sz="4800" dirty="0" smtClean="0">
                <a:latin typeface="+mn-lt"/>
                <a:cs typeface="Arial"/>
              </a:rPr>
            </a:br>
            <a:r>
              <a:rPr lang="en-US" sz="4800" dirty="0" smtClean="0">
                <a:latin typeface="+mn-lt"/>
                <a:cs typeface="Arial"/>
              </a:rPr>
              <a:t/>
            </a:r>
            <a:br>
              <a:rPr lang="en-US" sz="4800" dirty="0" smtClean="0">
                <a:latin typeface="+mn-lt"/>
                <a:cs typeface="Arial"/>
              </a:rPr>
            </a:br>
            <a:r>
              <a:rPr lang="en-US" sz="3200" dirty="0" smtClean="0">
                <a:latin typeface="+mn-lt"/>
                <a:cs typeface="Arial"/>
              </a:rPr>
              <a:t>Model Rule 1.13 </a:t>
            </a:r>
            <a:br>
              <a:rPr lang="en-US" sz="3200" dirty="0" smtClean="0">
                <a:latin typeface="+mn-lt"/>
                <a:cs typeface="Arial"/>
              </a:rPr>
            </a:br>
            <a:r>
              <a:rPr lang="en-US" sz="3200" dirty="0" smtClean="0">
                <a:latin typeface="+mn-lt"/>
                <a:cs typeface="Arial"/>
              </a:rPr>
              <a:t>(TX Rule 1.12)</a:t>
            </a:r>
            <a:endParaRPr lang="en-US" sz="3200" b="1" dirty="0">
              <a:latin typeface="+mn-lt"/>
              <a:cs typeface="Arial"/>
            </a:endParaRPr>
          </a:p>
        </p:txBody>
      </p:sp>
    </p:spTree>
    <p:extLst>
      <p:ext uri="{BB962C8B-B14F-4D97-AF65-F5344CB8AC3E}">
        <p14:creationId xmlns:p14="http://schemas.microsoft.com/office/powerpoint/2010/main" val="190350040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7515" y="587376"/>
            <a:ext cx="8269285" cy="5538788"/>
          </a:xfrm>
        </p:spPr>
        <p:txBody>
          <a:bodyPr anchor="t">
            <a:normAutofit/>
          </a:bodyPr>
          <a:lstStyle/>
          <a:p>
            <a:pPr marL="457200" lvl="1" indent="0" algn="ctr">
              <a:buNone/>
            </a:pPr>
            <a:r>
              <a:rPr lang="en-US" sz="4400" dirty="0" smtClean="0">
                <a:cs typeface="Arial"/>
              </a:rPr>
              <a:t>Theme:</a:t>
            </a:r>
          </a:p>
          <a:p>
            <a:pPr marL="457200" lvl="1" indent="0" algn="ctr">
              <a:buNone/>
            </a:pPr>
            <a:endParaRPr lang="en-US" sz="4000" dirty="0" smtClean="0">
              <a:cs typeface="Arial"/>
            </a:endParaRPr>
          </a:p>
          <a:p>
            <a:pPr marL="457200" lvl="1" indent="0" algn="ctr">
              <a:buNone/>
            </a:pPr>
            <a:r>
              <a:rPr lang="en-US" sz="3200" dirty="0" smtClean="0">
                <a:cs typeface="Arial"/>
              </a:rPr>
              <a:t>Professional </a:t>
            </a:r>
          </a:p>
          <a:p>
            <a:pPr marL="457200" lvl="1" indent="0" algn="ctr">
              <a:buNone/>
            </a:pPr>
            <a:r>
              <a:rPr lang="en-US" sz="3200" dirty="0" smtClean="0">
                <a:cs typeface="Arial"/>
              </a:rPr>
              <a:t>Rules </a:t>
            </a:r>
          </a:p>
          <a:p>
            <a:pPr marL="457200" lvl="1" indent="0" algn="ctr">
              <a:buNone/>
            </a:pPr>
            <a:r>
              <a:rPr lang="en-US" sz="3200" dirty="0" smtClean="0">
                <a:cs typeface="Arial"/>
              </a:rPr>
              <a:t>Vary </a:t>
            </a:r>
          </a:p>
          <a:p>
            <a:pPr marL="457200" lvl="1" indent="0" algn="ctr">
              <a:buNone/>
            </a:pPr>
            <a:r>
              <a:rPr lang="en-US" sz="3200" dirty="0" smtClean="0">
                <a:cs typeface="Arial"/>
              </a:rPr>
              <a:t>Across</a:t>
            </a:r>
          </a:p>
          <a:p>
            <a:pPr marL="457200" lvl="1" indent="0" algn="ctr">
              <a:buNone/>
            </a:pPr>
            <a:r>
              <a:rPr lang="en-US" sz="3200" dirty="0" smtClean="0">
                <a:cs typeface="Arial"/>
              </a:rPr>
              <a:t>States      </a:t>
            </a:r>
            <a:endParaRPr lang="en-US" sz="3200" dirty="0">
              <a:cs typeface="Arial"/>
            </a:endParaRPr>
          </a:p>
        </p:txBody>
      </p:sp>
    </p:spTree>
    <p:extLst>
      <p:ext uri="{BB962C8B-B14F-4D97-AF65-F5344CB8AC3E}">
        <p14:creationId xmlns:p14="http://schemas.microsoft.com/office/powerpoint/2010/main" val="23174671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Arial"/>
              </a:rPr>
              <a:t>Texas Rule 1.12</a:t>
            </a:r>
            <a:endParaRPr lang="en-US" dirty="0">
              <a:latin typeface="+mn-lt"/>
              <a:cs typeface="Arial"/>
            </a:endParaRPr>
          </a:p>
        </p:txBody>
      </p:sp>
      <p:sp>
        <p:nvSpPr>
          <p:cNvPr id="3" name="Content Placeholder 2"/>
          <p:cNvSpPr>
            <a:spLocks noGrp="1"/>
          </p:cNvSpPr>
          <p:nvPr>
            <p:ph idx="1"/>
          </p:nvPr>
        </p:nvSpPr>
        <p:spPr/>
        <p:txBody>
          <a:bodyPr anchor="ctr">
            <a:noAutofit/>
          </a:bodyPr>
          <a:lstStyle/>
          <a:p>
            <a:pPr marL="0" indent="0">
              <a:buNone/>
            </a:pPr>
            <a:r>
              <a:rPr lang="en-US" dirty="0" smtClean="0">
                <a:latin typeface="+mn-lt"/>
                <a:cs typeface="Arial"/>
              </a:rPr>
              <a:t>If a constituent commits</a:t>
            </a:r>
          </a:p>
          <a:p>
            <a:pPr lvl="1"/>
            <a:r>
              <a:rPr lang="en-US" sz="3200" dirty="0">
                <a:latin typeface="+mn-lt"/>
                <a:cs typeface="Arial"/>
              </a:rPr>
              <a:t>v</a:t>
            </a:r>
            <a:r>
              <a:rPr lang="en-US" sz="3200" dirty="0" smtClean="0">
                <a:latin typeface="+mn-lt"/>
                <a:cs typeface="Arial"/>
              </a:rPr>
              <a:t>iolation of </a:t>
            </a:r>
          </a:p>
          <a:p>
            <a:pPr lvl="2"/>
            <a:r>
              <a:rPr lang="en-US" sz="3200" dirty="0" smtClean="0">
                <a:latin typeface="+mn-lt"/>
                <a:cs typeface="Arial"/>
              </a:rPr>
              <a:t>legal obligation to org.</a:t>
            </a:r>
          </a:p>
          <a:p>
            <a:pPr lvl="2"/>
            <a:r>
              <a:rPr lang="en-US" sz="3200" dirty="0">
                <a:cs typeface="Arial"/>
              </a:rPr>
              <a:t>l</a:t>
            </a:r>
            <a:r>
              <a:rPr lang="en-US" sz="3200" dirty="0" smtClean="0">
                <a:latin typeface="+mn-lt"/>
                <a:cs typeface="Arial"/>
              </a:rPr>
              <a:t>aw </a:t>
            </a:r>
            <a:r>
              <a:rPr lang="en-US" sz="3200" dirty="0" smtClean="0">
                <a:latin typeface="+mn-lt"/>
                <a:cs typeface="Arial"/>
              </a:rPr>
              <a:t>imputed to org.</a:t>
            </a:r>
          </a:p>
          <a:p>
            <a:pPr lvl="1"/>
            <a:r>
              <a:rPr lang="en-US" sz="3200" dirty="0" smtClean="0">
                <a:latin typeface="+mn-lt"/>
                <a:cs typeface="Arial"/>
              </a:rPr>
              <a:t>likely to result in substantial injury to org.</a:t>
            </a:r>
          </a:p>
          <a:p>
            <a:pPr lvl="1"/>
            <a:r>
              <a:rPr lang="en-US" sz="3200" dirty="0">
                <a:latin typeface="+mn-lt"/>
                <a:cs typeface="Arial"/>
              </a:rPr>
              <a:t>r</a:t>
            </a:r>
            <a:r>
              <a:rPr lang="en-US" sz="3200" dirty="0" smtClean="0">
                <a:latin typeface="+mn-lt"/>
                <a:cs typeface="Arial"/>
              </a:rPr>
              <a:t>elated to scope of lawyer’s representation of org.</a:t>
            </a:r>
          </a:p>
        </p:txBody>
      </p:sp>
    </p:spTree>
    <p:extLst>
      <p:ext uri="{BB962C8B-B14F-4D97-AF65-F5344CB8AC3E}">
        <p14:creationId xmlns:p14="http://schemas.microsoft.com/office/powerpoint/2010/main" val="23597267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mn-lt"/>
                <a:cs typeface="Arial"/>
              </a:rPr>
              <a:t>Texas Rule 1.12</a:t>
            </a:r>
            <a:endParaRPr lang="en-US" dirty="0">
              <a:latin typeface="+mn-lt"/>
              <a:cs typeface="Arial"/>
            </a:endParaRPr>
          </a:p>
        </p:txBody>
      </p:sp>
      <p:sp>
        <p:nvSpPr>
          <p:cNvPr id="3" name="Content Placeholder 2"/>
          <p:cNvSpPr>
            <a:spLocks noGrp="1"/>
          </p:cNvSpPr>
          <p:nvPr>
            <p:ph idx="1"/>
          </p:nvPr>
        </p:nvSpPr>
        <p:spPr/>
        <p:txBody>
          <a:bodyPr anchor="ctr"/>
          <a:lstStyle/>
          <a:p>
            <a:pPr marL="0" indent="0">
              <a:buNone/>
            </a:pPr>
            <a:r>
              <a:rPr lang="en-US" dirty="0">
                <a:latin typeface="+mn-lt"/>
                <a:cs typeface="Arial"/>
              </a:rPr>
              <a:t>Then lawyer must take </a:t>
            </a:r>
            <a:r>
              <a:rPr lang="en-US" dirty="0" smtClean="0">
                <a:latin typeface="+mn-lt"/>
                <a:cs typeface="Arial"/>
              </a:rPr>
              <a:t>“</a:t>
            </a:r>
            <a:r>
              <a:rPr lang="en-US" dirty="0">
                <a:latin typeface="+mn-lt"/>
                <a:cs typeface="Arial"/>
              </a:rPr>
              <a:t>reasonable remedial </a:t>
            </a:r>
            <a:r>
              <a:rPr lang="en-US" dirty="0" smtClean="0">
                <a:latin typeface="+mn-lt"/>
                <a:cs typeface="Arial"/>
              </a:rPr>
              <a:t>actions:”</a:t>
            </a:r>
            <a:r>
              <a:rPr lang="en-US" dirty="0">
                <a:latin typeface="+mn-lt"/>
                <a:cs typeface="Arial"/>
              </a:rPr>
              <a:t/>
            </a:r>
            <a:br>
              <a:rPr lang="en-US" dirty="0">
                <a:latin typeface="+mn-lt"/>
                <a:cs typeface="Arial"/>
              </a:rPr>
            </a:br>
            <a:endParaRPr lang="en-US" dirty="0" smtClean="0">
              <a:latin typeface="+mn-lt"/>
              <a:cs typeface="Arial"/>
            </a:endParaRPr>
          </a:p>
          <a:p>
            <a:r>
              <a:rPr lang="en-US" dirty="0" smtClean="0">
                <a:latin typeface="+mn-lt"/>
                <a:cs typeface="Arial"/>
              </a:rPr>
              <a:t>Ask for reconsideration</a:t>
            </a:r>
          </a:p>
          <a:p>
            <a:r>
              <a:rPr lang="en-US" dirty="0" smtClean="0">
                <a:latin typeface="+mn-lt"/>
                <a:cs typeface="Arial"/>
              </a:rPr>
              <a:t>Suggest separate legal opinion</a:t>
            </a:r>
          </a:p>
          <a:p>
            <a:r>
              <a:rPr lang="en-US" dirty="0" smtClean="0">
                <a:latin typeface="+mn-lt"/>
                <a:cs typeface="Arial"/>
              </a:rPr>
              <a:t>Refer matter to higher authority within org.</a:t>
            </a:r>
            <a:endParaRPr lang="en-US" dirty="0">
              <a:latin typeface="+mn-lt"/>
              <a:cs typeface="Arial"/>
            </a:endParaRPr>
          </a:p>
        </p:txBody>
      </p:sp>
    </p:spTree>
    <p:extLst>
      <p:ext uri="{BB962C8B-B14F-4D97-AF65-F5344CB8AC3E}">
        <p14:creationId xmlns:p14="http://schemas.microsoft.com/office/powerpoint/2010/main" val="28246827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17638"/>
            <a:ext cx="8229600" cy="1143000"/>
          </a:xfrm>
        </p:spPr>
        <p:txBody>
          <a:bodyPr>
            <a:noAutofit/>
          </a:bodyPr>
          <a:lstStyle/>
          <a:p>
            <a:r>
              <a:rPr lang="en-US" dirty="0">
                <a:latin typeface="+mn-lt"/>
                <a:cs typeface="Arial"/>
              </a:rPr>
              <a:t>Problem Regarding </a:t>
            </a:r>
            <a:r>
              <a:rPr lang="en-US" dirty="0" smtClean="0">
                <a:latin typeface="+mn-lt"/>
                <a:cs typeface="Arial"/>
              </a:rPr>
              <a:t/>
            </a:r>
            <a:br>
              <a:rPr lang="en-US" dirty="0" smtClean="0">
                <a:latin typeface="+mn-lt"/>
                <a:cs typeface="Arial"/>
              </a:rPr>
            </a:br>
            <a:r>
              <a:rPr lang="en-US" dirty="0" smtClean="0">
                <a:latin typeface="+mn-lt"/>
                <a:cs typeface="Arial"/>
              </a:rPr>
              <a:t>Washington </a:t>
            </a:r>
            <a:r>
              <a:rPr lang="en-US" dirty="0">
                <a:latin typeface="+mn-lt"/>
                <a:cs typeface="Arial"/>
              </a:rPr>
              <a:t>Bank &amp; Trust</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1059043019"/>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Maryland (&amp; Model) Rule 1.13</a:t>
            </a:r>
            <a:endParaRPr lang="en-US" dirty="0">
              <a:latin typeface="+mn-lt"/>
              <a:cs typeface="Arial"/>
            </a:endParaRPr>
          </a:p>
        </p:txBody>
      </p:sp>
      <p:sp>
        <p:nvSpPr>
          <p:cNvPr id="3" name="Content Placeholder 2"/>
          <p:cNvSpPr>
            <a:spLocks noGrp="1"/>
          </p:cNvSpPr>
          <p:nvPr>
            <p:ph idx="1"/>
          </p:nvPr>
        </p:nvSpPr>
        <p:spPr/>
        <p:txBody>
          <a:bodyPr>
            <a:noAutofit/>
          </a:bodyPr>
          <a:lstStyle/>
          <a:p>
            <a:r>
              <a:rPr lang="en-US" dirty="0" smtClean="0">
                <a:latin typeface="+mn-lt"/>
                <a:cs typeface="Arial"/>
              </a:rPr>
              <a:t>Shall refer matter to higher internal authority</a:t>
            </a:r>
          </a:p>
          <a:p>
            <a:endParaRPr lang="en-US" dirty="0">
              <a:latin typeface="+mn-lt"/>
              <a:cs typeface="Arial"/>
            </a:endParaRPr>
          </a:p>
          <a:p>
            <a:r>
              <a:rPr lang="en-US" dirty="0" smtClean="0">
                <a:latin typeface="+mn-lt"/>
                <a:cs typeface="Arial"/>
              </a:rPr>
              <a:t>May disclose </a:t>
            </a:r>
            <a:r>
              <a:rPr lang="en-US" dirty="0" smtClean="0">
                <a:solidFill>
                  <a:srgbClr val="FF0000"/>
                </a:solidFill>
                <a:latin typeface="+mn-lt"/>
                <a:cs typeface="Arial"/>
              </a:rPr>
              <a:t>externally</a:t>
            </a:r>
            <a:r>
              <a:rPr lang="en-US" dirty="0" smtClean="0">
                <a:latin typeface="+mn-lt"/>
                <a:cs typeface="Arial"/>
              </a:rPr>
              <a:t> if:</a:t>
            </a:r>
          </a:p>
          <a:p>
            <a:pPr lvl="1"/>
            <a:r>
              <a:rPr lang="en-US" sz="3200" dirty="0" smtClean="0">
                <a:latin typeface="+mn-lt"/>
                <a:cs typeface="Arial"/>
              </a:rPr>
              <a:t>Highest authority insists on / fails to address</a:t>
            </a:r>
          </a:p>
          <a:p>
            <a:pPr lvl="1"/>
            <a:r>
              <a:rPr lang="en-US" sz="3200" dirty="0" smtClean="0">
                <a:latin typeface="+mn-lt"/>
                <a:cs typeface="Arial"/>
              </a:rPr>
              <a:t>Clear violation of law</a:t>
            </a:r>
          </a:p>
          <a:p>
            <a:pPr lvl="1"/>
            <a:r>
              <a:rPr lang="en-US" sz="3200" dirty="0" smtClean="0">
                <a:latin typeface="+mn-lt"/>
                <a:cs typeface="Arial"/>
              </a:rPr>
              <a:t>Reasonably certain to result in</a:t>
            </a:r>
          </a:p>
          <a:p>
            <a:pPr lvl="1"/>
            <a:r>
              <a:rPr lang="en-US" sz="3200" dirty="0" smtClean="0">
                <a:latin typeface="+mn-lt"/>
                <a:cs typeface="Arial"/>
              </a:rPr>
              <a:t>Substantial injury to organization</a:t>
            </a:r>
            <a:endParaRPr lang="en-US" sz="3200" dirty="0">
              <a:latin typeface="+mn-lt"/>
              <a:cs typeface="Arial"/>
            </a:endParaRPr>
          </a:p>
        </p:txBody>
      </p:sp>
    </p:spTree>
    <p:extLst>
      <p:ext uri="{BB962C8B-B14F-4D97-AF65-F5344CB8AC3E}">
        <p14:creationId xmlns:p14="http://schemas.microsoft.com/office/powerpoint/2010/main" val="42006539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latin typeface="+mn-lt"/>
                <a:cs typeface="Arial"/>
              </a:rPr>
              <a:t>Instruction Sheet – </a:t>
            </a:r>
            <a:br>
              <a:rPr lang="en-US" dirty="0" smtClean="0">
                <a:latin typeface="+mn-lt"/>
                <a:cs typeface="Arial"/>
              </a:rPr>
            </a:br>
            <a:r>
              <a:rPr lang="en-US" dirty="0" smtClean="0">
                <a:latin typeface="+mn-lt"/>
                <a:cs typeface="Arial"/>
              </a:rPr>
              <a:t>Internal Investigations</a:t>
            </a:r>
            <a:endParaRPr lang="en-US" dirty="0">
              <a:latin typeface="+mn-lt"/>
              <a:cs typeface="Arial"/>
            </a:endParaRPr>
          </a:p>
        </p:txBody>
      </p:sp>
      <p:sp>
        <p:nvSpPr>
          <p:cNvPr id="3" name="Content Placeholder 2"/>
          <p:cNvSpPr>
            <a:spLocks noGrp="1"/>
          </p:cNvSpPr>
          <p:nvPr>
            <p:ph idx="1"/>
          </p:nvPr>
        </p:nvSpPr>
        <p:spPr/>
        <p:txBody>
          <a:bodyPr>
            <a:normAutofit/>
          </a:bodyPr>
          <a:lstStyle/>
          <a:p>
            <a:pPr marL="0" indent="0">
              <a:buNone/>
            </a:pPr>
            <a:endParaRPr lang="en-US" dirty="0" smtClean="0">
              <a:latin typeface="+mn-lt"/>
              <a:cs typeface="Arial"/>
            </a:endParaRPr>
          </a:p>
          <a:p>
            <a:pPr marL="0" indent="0" algn="ctr">
              <a:buNone/>
            </a:pPr>
            <a:r>
              <a:rPr lang="en-US" dirty="0" smtClean="0">
                <a:cs typeface="Arial"/>
              </a:rPr>
              <a:t>Is it</a:t>
            </a:r>
          </a:p>
          <a:p>
            <a:pPr marL="0" indent="0" algn="ctr">
              <a:buNone/>
            </a:pPr>
            <a:r>
              <a:rPr lang="en-US" dirty="0" smtClean="0">
                <a:cs typeface="Arial"/>
              </a:rPr>
              <a:t>c</a:t>
            </a:r>
            <a:r>
              <a:rPr lang="en-US" dirty="0" smtClean="0">
                <a:latin typeface="+mn-lt"/>
                <a:cs typeface="Arial"/>
              </a:rPr>
              <a:t>onsistent </a:t>
            </a:r>
          </a:p>
          <a:p>
            <a:pPr marL="0" indent="0" algn="ctr">
              <a:buNone/>
            </a:pPr>
            <a:r>
              <a:rPr lang="en-US" dirty="0" smtClean="0">
                <a:latin typeface="+mn-lt"/>
                <a:cs typeface="Arial"/>
              </a:rPr>
              <a:t>with </a:t>
            </a:r>
          </a:p>
          <a:p>
            <a:pPr marL="0" indent="0" algn="ctr">
              <a:buNone/>
            </a:pPr>
            <a:r>
              <a:rPr lang="en-US" dirty="0" smtClean="0">
                <a:latin typeface="+mn-lt"/>
                <a:cs typeface="Arial"/>
              </a:rPr>
              <a:t>Texas Rule </a:t>
            </a:r>
          </a:p>
          <a:p>
            <a:pPr marL="0" indent="0" algn="ctr">
              <a:buNone/>
            </a:pPr>
            <a:r>
              <a:rPr lang="en-US" dirty="0" smtClean="0">
                <a:latin typeface="+mn-lt"/>
                <a:cs typeface="Arial"/>
              </a:rPr>
              <a:t>1.12(e)</a:t>
            </a:r>
          </a:p>
          <a:p>
            <a:pPr marL="0" indent="0" algn="ctr">
              <a:buNone/>
            </a:pPr>
            <a:r>
              <a:rPr lang="en-US" sz="4000" dirty="0" smtClean="0">
                <a:latin typeface="+mn-lt"/>
                <a:cs typeface="Arial"/>
              </a:rPr>
              <a:t>?</a:t>
            </a:r>
            <a:endParaRPr lang="en-US" sz="4000" dirty="0">
              <a:latin typeface="+mn-lt"/>
              <a:cs typeface="Arial"/>
            </a:endParaRPr>
          </a:p>
        </p:txBody>
      </p:sp>
    </p:spTree>
    <p:extLst>
      <p:ext uri="{BB962C8B-B14F-4D97-AF65-F5344CB8AC3E}">
        <p14:creationId xmlns:p14="http://schemas.microsoft.com/office/powerpoint/2010/main" val="11235966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Texas Rule 1.12(e)</a:t>
            </a:r>
            <a:endParaRPr lang="en-US" dirty="0">
              <a:latin typeface="+mn-lt"/>
              <a:cs typeface="Arial"/>
            </a:endParaRPr>
          </a:p>
        </p:txBody>
      </p:sp>
      <p:sp>
        <p:nvSpPr>
          <p:cNvPr id="3" name="Content Placeholder 2"/>
          <p:cNvSpPr>
            <a:spLocks noGrp="1"/>
          </p:cNvSpPr>
          <p:nvPr>
            <p:ph idx="1"/>
          </p:nvPr>
        </p:nvSpPr>
        <p:spPr/>
        <p:txBody>
          <a:bodyPr>
            <a:normAutofit/>
          </a:bodyPr>
          <a:lstStyle/>
          <a:p>
            <a:pPr marL="0" indent="0">
              <a:buNone/>
            </a:pPr>
            <a:r>
              <a:rPr lang="en-US" dirty="0">
                <a:latin typeface="+mn-lt"/>
                <a:cs typeface="Arial"/>
              </a:rPr>
              <a:t>In dealing with </a:t>
            </a:r>
            <a:r>
              <a:rPr lang="en-US" dirty="0" smtClean="0">
                <a:latin typeface="+mn-lt"/>
                <a:cs typeface="Arial"/>
              </a:rPr>
              <a:t>an organization's . . . employees</a:t>
            </a:r>
            <a:r>
              <a:rPr lang="en-US" dirty="0">
                <a:latin typeface="+mn-lt"/>
                <a:cs typeface="Arial"/>
              </a:rPr>
              <a:t>, </a:t>
            </a:r>
            <a:r>
              <a:rPr lang="en-US" dirty="0" smtClean="0">
                <a:latin typeface="+mn-lt"/>
                <a:cs typeface="Arial"/>
              </a:rPr>
              <a:t>. . . </a:t>
            </a:r>
          </a:p>
          <a:p>
            <a:pPr marL="0" indent="0">
              <a:buNone/>
            </a:pPr>
            <a:r>
              <a:rPr lang="en-US" dirty="0" smtClean="0">
                <a:latin typeface="+mn-lt"/>
                <a:cs typeface="Arial"/>
              </a:rPr>
              <a:t>a </a:t>
            </a:r>
            <a:r>
              <a:rPr lang="en-US" dirty="0">
                <a:latin typeface="+mn-lt"/>
                <a:cs typeface="Arial"/>
              </a:rPr>
              <a:t>lawyer shall explain the identity of the client when it is apparent that the organization's interests are adverse to those of the constituents with whom the lawyer is dealing or when explanation appears reasonably necessary to avoid misunderstanding on their part. </a:t>
            </a:r>
          </a:p>
        </p:txBody>
      </p:sp>
    </p:spTree>
    <p:extLst>
      <p:ext uri="{BB962C8B-B14F-4D97-AF65-F5344CB8AC3E}">
        <p14:creationId xmlns:p14="http://schemas.microsoft.com/office/powerpoint/2010/main" val="31391426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Texas Rule 1.12(e)</a:t>
            </a:r>
            <a:endParaRPr lang="en-US" dirty="0">
              <a:latin typeface="+mn-lt"/>
              <a:cs typeface="Arial"/>
            </a:endParaRPr>
          </a:p>
        </p:txBody>
      </p:sp>
      <p:sp>
        <p:nvSpPr>
          <p:cNvPr id="3" name="Content Placeholder 2"/>
          <p:cNvSpPr>
            <a:spLocks noGrp="1"/>
          </p:cNvSpPr>
          <p:nvPr>
            <p:ph idx="1"/>
          </p:nvPr>
        </p:nvSpPr>
        <p:spPr/>
        <p:txBody>
          <a:bodyPr>
            <a:normAutofit/>
          </a:bodyPr>
          <a:lstStyle/>
          <a:p>
            <a:pPr marL="0" indent="0">
              <a:buNone/>
            </a:pPr>
            <a:r>
              <a:rPr lang="en-US" dirty="0">
                <a:latin typeface="+mn-lt"/>
                <a:cs typeface="Arial"/>
              </a:rPr>
              <a:t>In dealing with </a:t>
            </a:r>
            <a:r>
              <a:rPr lang="en-US" dirty="0" smtClean="0">
                <a:latin typeface="+mn-lt"/>
                <a:cs typeface="Arial"/>
              </a:rPr>
              <a:t>an organization's . . . employees</a:t>
            </a:r>
            <a:r>
              <a:rPr lang="en-US" dirty="0">
                <a:latin typeface="+mn-lt"/>
                <a:cs typeface="Arial"/>
              </a:rPr>
              <a:t>, </a:t>
            </a:r>
            <a:r>
              <a:rPr lang="en-US" dirty="0" smtClean="0">
                <a:latin typeface="+mn-lt"/>
                <a:cs typeface="Arial"/>
              </a:rPr>
              <a:t>. . . </a:t>
            </a:r>
          </a:p>
          <a:p>
            <a:pPr marL="0" indent="0">
              <a:buNone/>
            </a:pPr>
            <a:r>
              <a:rPr lang="en-US" dirty="0" smtClean="0">
                <a:latin typeface="+mn-lt"/>
                <a:cs typeface="Arial"/>
              </a:rPr>
              <a:t>a </a:t>
            </a:r>
            <a:r>
              <a:rPr lang="en-US" dirty="0">
                <a:latin typeface="+mn-lt"/>
                <a:cs typeface="Arial"/>
              </a:rPr>
              <a:t>lawyer shall explain the identity of the client </a:t>
            </a:r>
            <a:r>
              <a:rPr lang="en-US" b="1" u="sng" dirty="0">
                <a:solidFill>
                  <a:srgbClr val="FF0000"/>
                </a:solidFill>
                <a:latin typeface="+mn-lt"/>
                <a:cs typeface="Arial"/>
              </a:rPr>
              <a:t>when it is apparent that the organization's interests are adverse to those of the constituents</a:t>
            </a:r>
            <a:r>
              <a:rPr lang="en-US" dirty="0">
                <a:latin typeface="+mn-lt"/>
                <a:cs typeface="Arial"/>
              </a:rPr>
              <a:t> with whom the lawyer is dealing or when explanation appears reasonably necessary to avoid misunderstanding on their part. </a:t>
            </a:r>
          </a:p>
        </p:txBody>
      </p:sp>
    </p:spTree>
    <p:extLst>
      <p:ext uri="{BB962C8B-B14F-4D97-AF65-F5344CB8AC3E}">
        <p14:creationId xmlns:p14="http://schemas.microsoft.com/office/powerpoint/2010/main" val="9634022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Internal Investigation – </a:t>
            </a:r>
            <a:r>
              <a:rPr lang="en-US" dirty="0" smtClean="0"/>
              <a:t>Instructions</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“My name is ______________.  As you may be aware, the Inspector General of the ___________ Department is investigating the activities of the Company.  We represent the company and are conducting our own review and investigation of this matter.  The company has requested that all of its employees cooperate fully and completely in our efforts, and we trust that you will be forthcoming and truthful in your responses. . . .</a:t>
            </a:r>
            <a:r>
              <a:rPr lang="en-US" dirty="0" smtClean="0">
                <a:effectLst/>
              </a:rPr>
              <a:t> </a:t>
            </a:r>
            <a:endParaRPr lang="en-US" dirty="0"/>
          </a:p>
        </p:txBody>
      </p:sp>
    </p:spTree>
    <p:extLst>
      <p:ext uri="{BB962C8B-B14F-4D97-AF65-F5344CB8AC3E}">
        <p14:creationId xmlns:p14="http://schemas.microsoft.com/office/powerpoint/2010/main" val="128539518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5729"/>
            <a:ext cx="8229600" cy="6542742"/>
          </a:xfrm>
        </p:spPr>
        <p:txBody>
          <a:bodyPr>
            <a:normAutofit/>
          </a:bodyPr>
          <a:lstStyle/>
          <a:p>
            <a:pPr marL="0" indent="0">
              <a:buNone/>
            </a:pPr>
            <a:r>
              <a:rPr lang="en-US" dirty="0"/>
              <a:t>. . . Although we do not represent you personally, what you tell us today is privileged from disclosure outside the Company.  However, the Company determine, in its own discretion, to advise government agencies and investigators or others outside the Company of the results of our work.  The decision of whether to disclose this information will be made solely by the Company.  If you believe it is necessary, you are free to retain your own lawyer.   . . .  </a:t>
            </a:r>
          </a:p>
          <a:p>
            <a:pPr marL="0" indent="0">
              <a:buNone/>
            </a:pPr>
            <a:r>
              <a:rPr lang="en-US" dirty="0"/>
              <a:t>	Do you understand this?”</a:t>
            </a:r>
            <a:r>
              <a:rPr lang="en-US" dirty="0" smtClean="0">
                <a:effectLst/>
              </a:rPr>
              <a:t> </a:t>
            </a:r>
            <a:endParaRPr lang="en-US" dirty="0"/>
          </a:p>
        </p:txBody>
      </p:sp>
    </p:spTree>
    <p:extLst>
      <p:ext uri="{BB962C8B-B14F-4D97-AF65-F5344CB8AC3E}">
        <p14:creationId xmlns:p14="http://schemas.microsoft.com/office/powerpoint/2010/main" val="78723850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dirty="0">
                <a:latin typeface="+mn-lt"/>
                <a:cs typeface="Arial"/>
              </a:rPr>
              <a:t>A-C Privilege for the </a:t>
            </a:r>
            <a:r>
              <a:rPr lang="en-US" dirty="0" smtClean="0">
                <a:latin typeface="+mn-lt"/>
                <a:cs typeface="Arial"/>
              </a:rPr>
              <a:t>Government</a:t>
            </a:r>
            <a:endParaRPr lang="en-US" dirty="0">
              <a:latin typeface="+mn-lt"/>
              <a:cs typeface="Arial"/>
            </a:endParaRPr>
          </a:p>
        </p:txBody>
      </p:sp>
    </p:spTree>
    <p:extLst>
      <p:ext uri="{BB962C8B-B14F-4D97-AF65-F5344CB8AC3E}">
        <p14:creationId xmlns:p14="http://schemas.microsoft.com/office/powerpoint/2010/main" val="9193870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55626"/>
            <a:ext cx="8229600" cy="5570538"/>
          </a:xfrm>
        </p:spPr>
        <p:txBody>
          <a:bodyPr anchor="t">
            <a:normAutofit/>
          </a:bodyPr>
          <a:lstStyle/>
          <a:p>
            <a:pPr marL="0" indent="0" algn="ctr">
              <a:buNone/>
            </a:pPr>
            <a:r>
              <a:rPr lang="en-US" sz="4400" dirty="0" smtClean="0">
                <a:cs typeface="Arial"/>
              </a:rPr>
              <a:t>Bottom Line:</a:t>
            </a:r>
          </a:p>
          <a:p>
            <a:pPr marL="0" indent="0" algn="ctr">
              <a:buNone/>
            </a:pPr>
            <a:endParaRPr lang="en-US" sz="4000" dirty="0" smtClean="0">
              <a:cs typeface="Arial"/>
            </a:endParaRPr>
          </a:p>
          <a:p>
            <a:pPr marL="0" indent="0" algn="ctr">
              <a:buNone/>
            </a:pPr>
            <a:endParaRPr lang="en-US" sz="4000" dirty="0">
              <a:cs typeface="Arial"/>
            </a:endParaRPr>
          </a:p>
          <a:p>
            <a:pPr marL="0" indent="0" algn="ctr">
              <a:buNone/>
            </a:pPr>
            <a:r>
              <a:rPr lang="en-US" dirty="0" smtClean="0">
                <a:cs typeface="Arial"/>
              </a:rPr>
              <a:t>Meet</a:t>
            </a:r>
          </a:p>
          <a:p>
            <a:pPr marL="0" indent="0" algn="ctr">
              <a:buNone/>
            </a:pPr>
            <a:r>
              <a:rPr lang="en-US" dirty="0" smtClean="0">
                <a:cs typeface="Arial"/>
              </a:rPr>
              <a:t>CLE</a:t>
            </a:r>
          </a:p>
          <a:p>
            <a:pPr marL="0" indent="0" algn="ctr">
              <a:buNone/>
            </a:pPr>
            <a:r>
              <a:rPr lang="en-US" dirty="0" smtClean="0">
                <a:cs typeface="Arial"/>
              </a:rPr>
              <a:t>Requirements </a:t>
            </a:r>
            <a:endParaRPr lang="en-US" dirty="0"/>
          </a:p>
        </p:txBody>
      </p:sp>
    </p:spTree>
    <p:extLst>
      <p:ext uri="{BB962C8B-B14F-4D97-AF65-F5344CB8AC3E}">
        <p14:creationId xmlns:p14="http://schemas.microsoft.com/office/powerpoint/2010/main" val="36220569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cs typeface="Arial"/>
              </a:rPr>
              <a:t>A-C Privilege for the </a:t>
            </a:r>
            <a:r>
              <a:rPr lang="en-US" dirty="0" smtClean="0">
                <a:latin typeface="+mn-lt"/>
                <a:cs typeface="Arial"/>
              </a:rPr>
              <a:t>Government</a:t>
            </a:r>
            <a:endParaRPr lang="en-US" dirty="0">
              <a:latin typeface="+mn-lt"/>
              <a:cs typeface="Arial"/>
            </a:endParaRPr>
          </a:p>
        </p:txBody>
      </p:sp>
      <p:sp>
        <p:nvSpPr>
          <p:cNvPr id="3" name="Content Placeholder 2"/>
          <p:cNvSpPr>
            <a:spLocks noGrp="1"/>
          </p:cNvSpPr>
          <p:nvPr>
            <p:ph idx="1"/>
          </p:nvPr>
        </p:nvSpPr>
        <p:spPr>
          <a:xfrm>
            <a:off x="2499789" y="1417639"/>
            <a:ext cx="3850211" cy="4525963"/>
          </a:xfrm>
        </p:spPr>
        <p:txBody>
          <a:bodyPr anchor="ctr">
            <a:normAutofit/>
          </a:bodyPr>
          <a:lstStyle/>
          <a:p>
            <a:pPr marL="0" indent="0">
              <a:buNone/>
            </a:pPr>
            <a:r>
              <a:rPr lang="en-US" dirty="0" smtClean="0">
                <a:latin typeface="+mn-lt"/>
                <a:cs typeface="Arial"/>
              </a:rPr>
              <a:t>Civil Proceedings:</a:t>
            </a:r>
            <a:endParaRPr lang="en-US" dirty="0">
              <a:latin typeface="+mn-lt"/>
              <a:cs typeface="Arial"/>
            </a:endParaRPr>
          </a:p>
          <a:p>
            <a:pPr lvl="2"/>
            <a:r>
              <a:rPr lang="en-US" sz="3200" dirty="0" smtClean="0">
                <a:latin typeface="+mn-lt"/>
                <a:cs typeface="Arial"/>
              </a:rPr>
              <a:t>Litigation</a:t>
            </a:r>
            <a:endParaRPr lang="en-US" sz="3200" dirty="0">
              <a:latin typeface="+mn-lt"/>
              <a:cs typeface="Arial"/>
            </a:endParaRPr>
          </a:p>
          <a:p>
            <a:pPr lvl="2"/>
            <a:r>
              <a:rPr lang="en-US" sz="3200" dirty="0">
                <a:latin typeface="+mn-lt"/>
                <a:cs typeface="Arial"/>
              </a:rPr>
              <a:t>FOIA</a:t>
            </a:r>
          </a:p>
          <a:p>
            <a:pPr marL="0" indent="0">
              <a:buNone/>
            </a:pPr>
            <a:endParaRPr lang="en-US" dirty="0" smtClean="0">
              <a:latin typeface="+mn-lt"/>
              <a:cs typeface="Arial"/>
            </a:endParaRPr>
          </a:p>
          <a:p>
            <a:pPr marL="0" indent="0">
              <a:buNone/>
            </a:pPr>
            <a:r>
              <a:rPr lang="en-US" dirty="0" smtClean="0">
                <a:latin typeface="+mn-lt"/>
                <a:cs typeface="Arial"/>
              </a:rPr>
              <a:t>Criminal </a:t>
            </a:r>
            <a:r>
              <a:rPr lang="en-US" dirty="0">
                <a:latin typeface="+mn-lt"/>
                <a:cs typeface="Arial"/>
              </a:rPr>
              <a:t>Proceedings</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346878159"/>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8125"/>
            <a:ext cx="8229600" cy="1631016"/>
          </a:xfrm>
        </p:spPr>
        <p:txBody>
          <a:bodyPr>
            <a:noAutofit/>
          </a:bodyPr>
          <a:lstStyle/>
          <a:p>
            <a:r>
              <a:rPr lang="en-US" dirty="0" smtClean="0">
                <a:latin typeface="+mn-lt"/>
                <a:cs typeface="Arial"/>
              </a:rPr>
              <a:t>A</a:t>
            </a:r>
            <a:r>
              <a:rPr lang="en-US" dirty="0">
                <a:latin typeface="+mn-lt"/>
                <a:cs typeface="Arial"/>
              </a:rPr>
              <a:t>-C </a:t>
            </a:r>
            <a:r>
              <a:rPr lang="en-US" dirty="0" smtClean="0">
                <a:latin typeface="+mn-lt"/>
                <a:cs typeface="Arial"/>
              </a:rPr>
              <a:t>Privilege </a:t>
            </a:r>
            <a:r>
              <a:rPr lang="en-US" dirty="0">
                <a:latin typeface="+mn-lt"/>
                <a:cs typeface="Arial"/>
              </a:rPr>
              <a:t>for </a:t>
            </a:r>
            <a:r>
              <a:rPr lang="en-US" dirty="0" smtClean="0">
                <a:latin typeface="+mn-lt"/>
                <a:cs typeface="Arial"/>
              </a:rPr>
              <a:t>Government </a:t>
            </a:r>
            <a:br>
              <a:rPr lang="en-US" dirty="0" smtClean="0">
                <a:latin typeface="+mn-lt"/>
                <a:cs typeface="Arial"/>
              </a:rPr>
            </a:br>
            <a:r>
              <a:rPr lang="en-US" dirty="0" smtClean="0">
                <a:latin typeface="+mn-lt"/>
                <a:cs typeface="Arial"/>
              </a:rPr>
              <a:t>in </a:t>
            </a:r>
            <a:r>
              <a:rPr lang="en-US" dirty="0">
                <a:latin typeface="+mn-lt"/>
                <a:cs typeface="Arial"/>
              </a:rPr>
              <a:t>Criminal </a:t>
            </a:r>
            <a:r>
              <a:rPr lang="en-US" dirty="0" smtClean="0">
                <a:latin typeface="+mn-lt"/>
                <a:cs typeface="Arial"/>
              </a:rPr>
              <a:t>Proceedings</a:t>
            </a:r>
            <a:r>
              <a:rPr lang="en-US" dirty="0">
                <a:latin typeface="+mn-lt"/>
                <a:cs typeface="Arial"/>
              </a:rPr>
              <a:t/>
            </a:r>
            <a:br>
              <a:rPr lang="en-US" dirty="0">
                <a:latin typeface="+mn-lt"/>
                <a:cs typeface="Arial"/>
              </a:rPr>
            </a:br>
            <a:endParaRPr lang="en-US" dirty="0">
              <a:latin typeface="+mn-lt"/>
              <a:cs typeface="Arial"/>
            </a:endParaRPr>
          </a:p>
        </p:txBody>
      </p:sp>
      <p:sp>
        <p:nvSpPr>
          <p:cNvPr id="3" name="Content Placeholder 2"/>
          <p:cNvSpPr>
            <a:spLocks noGrp="1"/>
          </p:cNvSpPr>
          <p:nvPr>
            <p:ph idx="1"/>
          </p:nvPr>
        </p:nvSpPr>
        <p:spPr>
          <a:xfrm>
            <a:off x="457200" y="1600201"/>
            <a:ext cx="8229600" cy="5083175"/>
          </a:xfrm>
        </p:spPr>
        <p:txBody>
          <a:bodyPr>
            <a:normAutofit fontScale="92500" lnSpcReduction="20000"/>
          </a:bodyPr>
          <a:lstStyle/>
          <a:p>
            <a:pPr lvl="0"/>
            <a:endParaRPr lang="en-US" i="1" dirty="0" smtClean="0">
              <a:latin typeface="+mn-lt"/>
              <a:cs typeface="Arial"/>
            </a:endParaRPr>
          </a:p>
          <a:p>
            <a:pPr lvl="0"/>
            <a:r>
              <a:rPr lang="en-US" sz="3800" i="1" dirty="0" smtClean="0">
                <a:latin typeface="+mn-lt"/>
                <a:cs typeface="Arial"/>
              </a:rPr>
              <a:t>In </a:t>
            </a:r>
            <a:r>
              <a:rPr lang="en-US" sz="3800" i="1" dirty="0">
                <a:latin typeface="+mn-lt"/>
                <a:cs typeface="Arial"/>
              </a:rPr>
              <a:t>re Grand Jury Subpoena </a:t>
            </a:r>
            <a:r>
              <a:rPr lang="en-US" sz="3800" i="1" dirty="0" err="1">
                <a:latin typeface="+mn-lt"/>
                <a:cs typeface="Arial"/>
              </a:rPr>
              <a:t>Duces</a:t>
            </a:r>
            <a:r>
              <a:rPr lang="en-US" sz="3800" i="1" dirty="0">
                <a:latin typeface="+mn-lt"/>
                <a:cs typeface="Arial"/>
              </a:rPr>
              <a:t> </a:t>
            </a:r>
            <a:r>
              <a:rPr lang="en-US" sz="3800" i="1" dirty="0" err="1">
                <a:latin typeface="+mn-lt"/>
                <a:cs typeface="Arial"/>
              </a:rPr>
              <a:t>Tecum</a:t>
            </a:r>
            <a:r>
              <a:rPr lang="en-US" sz="3800" dirty="0">
                <a:latin typeface="+mn-lt"/>
                <a:cs typeface="Arial"/>
              </a:rPr>
              <a:t> - 8th Cir. </a:t>
            </a:r>
            <a:r>
              <a:rPr lang="en-US" sz="3800" dirty="0" smtClean="0">
                <a:latin typeface="+mn-lt"/>
                <a:cs typeface="Arial"/>
              </a:rPr>
              <a:t>1997</a:t>
            </a:r>
          </a:p>
          <a:p>
            <a:pPr lvl="0"/>
            <a:endParaRPr lang="en-US" sz="3800" dirty="0">
              <a:latin typeface="+mn-lt"/>
              <a:cs typeface="Arial"/>
            </a:endParaRPr>
          </a:p>
          <a:p>
            <a:pPr lvl="0"/>
            <a:r>
              <a:rPr lang="en-US" sz="3800" i="1" dirty="0">
                <a:latin typeface="+mn-lt"/>
                <a:cs typeface="Arial"/>
              </a:rPr>
              <a:t>In re Lindsey</a:t>
            </a:r>
            <a:r>
              <a:rPr lang="en-US" sz="3800" dirty="0">
                <a:latin typeface="+mn-lt"/>
                <a:cs typeface="Arial"/>
              </a:rPr>
              <a:t> - D.C. Cir. </a:t>
            </a:r>
            <a:r>
              <a:rPr lang="en-US" sz="3800" dirty="0" smtClean="0">
                <a:latin typeface="+mn-lt"/>
                <a:cs typeface="Arial"/>
              </a:rPr>
              <a:t>1998</a:t>
            </a:r>
          </a:p>
          <a:p>
            <a:pPr lvl="0"/>
            <a:endParaRPr lang="en-US" sz="3800" dirty="0">
              <a:latin typeface="+mn-lt"/>
              <a:cs typeface="Arial"/>
            </a:endParaRPr>
          </a:p>
          <a:p>
            <a:pPr lvl="0"/>
            <a:r>
              <a:rPr lang="en-US" sz="3800" i="1" dirty="0">
                <a:latin typeface="+mn-lt"/>
                <a:cs typeface="Arial"/>
              </a:rPr>
              <a:t>In Re: A Witness Before the Special Grand Jury</a:t>
            </a:r>
            <a:r>
              <a:rPr lang="en-US" sz="3800" dirty="0">
                <a:latin typeface="+mn-lt"/>
                <a:cs typeface="Arial"/>
              </a:rPr>
              <a:t> - 7th Cir. </a:t>
            </a:r>
            <a:r>
              <a:rPr lang="en-US" sz="3800" dirty="0" smtClean="0">
                <a:latin typeface="+mn-lt"/>
                <a:cs typeface="Arial"/>
              </a:rPr>
              <a:t>2002</a:t>
            </a:r>
          </a:p>
          <a:p>
            <a:pPr lvl="0"/>
            <a:endParaRPr lang="en-US" sz="3800" dirty="0">
              <a:latin typeface="+mn-lt"/>
              <a:cs typeface="Arial"/>
            </a:endParaRPr>
          </a:p>
          <a:p>
            <a:r>
              <a:rPr lang="en-US" sz="3800" i="1" dirty="0">
                <a:latin typeface="+mn-lt"/>
                <a:cs typeface="Arial"/>
              </a:rPr>
              <a:t>In re: US v. Doe</a:t>
            </a:r>
            <a:r>
              <a:rPr lang="en-US" sz="3800" dirty="0">
                <a:latin typeface="+mn-lt"/>
                <a:cs typeface="Arial"/>
              </a:rPr>
              <a:t> - 2d Cir. 2005</a:t>
            </a:r>
            <a:r>
              <a:rPr lang="en-US" sz="3800" dirty="0" smtClean="0">
                <a:effectLst/>
                <a:latin typeface="+mn-lt"/>
                <a:cs typeface="Arial"/>
              </a:rPr>
              <a:t> </a:t>
            </a:r>
            <a:endParaRPr lang="en-US" sz="3800" dirty="0">
              <a:latin typeface="+mn-lt"/>
              <a:cs typeface="Arial"/>
            </a:endParaRPr>
          </a:p>
        </p:txBody>
      </p:sp>
    </p:spTree>
    <p:extLst>
      <p:ext uri="{BB962C8B-B14F-4D97-AF65-F5344CB8AC3E}">
        <p14:creationId xmlns:p14="http://schemas.microsoft.com/office/powerpoint/2010/main" val="1896603708"/>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00172"/>
            <a:ext cx="8229600" cy="4660828"/>
          </a:xfrm>
        </p:spPr>
        <p:txBody>
          <a:bodyPr anchor="ctr">
            <a:normAutofit/>
          </a:bodyPr>
          <a:lstStyle/>
          <a:p>
            <a:r>
              <a:rPr lang="en-US" dirty="0" smtClean="0">
                <a:latin typeface="+mn-lt"/>
                <a:cs typeface="Arial"/>
              </a:rPr>
              <a:t>Whistleblowing </a:t>
            </a:r>
            <a:br>
              <a:rPr lang="en-US" dirty="0" smtClean="0">
                <a:latin typeface="+mn-lt"/>
                <a:cs typeface="Arial"/>
              </a:rPr>
            </a:br>
            <a:r>
              <a:rPr lang="en-US" dirty="0" smtClean="0">
                <a:latin typeface="+mn-lt"/>
                <a:cs typeface="Arial"/>
              </a:rPr>
              <a:t>Standards </a:t>
            </a:r>
            <a:br>
              <a:rPr lang="en-US" dirty="0" smtClean="0">
                <a:latin typeface="+mn-lt"/>
                <a:cs typeface="Arial"/>
              </a:rPr>
            </a:br>
            <a:r>
              <a:rPr lang="en-US" dirty="0" smtClean="0">
                <a:latin typeface="+mn-lt"/>
                <a:cs typeface="Arial"/>
              </a:rPr>
              <a:t>for </a:t>
            </a:r>
            <a:br>
              <a:rPr lang="en-US" dirty="0" smtClean="0">
                <a:latin typeface="+mn-lt"/>
                <a:cs typeface="Arial"/>
              </a:rPr>
            </a:br>
            <a:r>
              <a:rPr lang="en-US" dirty="0" smtClean="0">
                <a:latin typeface="+mn-lt"/>
                <a:cs typeface="Arial"/>
              </a:rPr>
              <a:t>Government </a:t>
            </a:r>
            <a:br>
              <a:rPr lang="en-US" dirty="0" smtClean="0">
                <a:latin typeface="+mn-lt"/>
                <a:cs typeface="Arial"/>
              </a:rPr>
            </a:br>
            <a:r>
              <a:rPr lang="en-US" dirty="0" smtClean="0">
                <a:latin typeface="+mn-lt"/>
                <a:cs typeface="Arial"/>
              </a:rPr>
              <a:t>Lawyers</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4658656"/>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408612"/>
          </a:xfrm>
        </p:spPr>
        <p:txBody>
          <a:bodyPr anchor="t">
            <a:noAutofit/>
          </a:bodyPr>
          <a:lstStyle/>
          <a:p>
            <a:pPr marL="0" indent="0"/>
            <a:r>
              <a:rPr lang="en-US" dirty="0">
                <a:latin typeface="+mn-lt"/>
                <a:cs typeface="Arial"/>
              </a:rPr>
              <a:t>Problem: </a:t>
            </a:r>
            <a:r>
              <a:rPr lang="en-US" dirty="0" smtClean="0">
                <a:latin typeface="+mn-lt"/>
                <a:cs typeface="Arial"/>
              </a:rPr>
              <a:t> </a:t>
            </a:r>
            <a:br>
              <a:rPr lang="en-US" dirty="0" smtClean="0">
                <a:latin typeface="+mn-lt"/>
                <a:cs typeface="Arial"/>
              </a:rPr>
            </a:br>
            <a:r>
              <a:rPr lang="en-US" dirty="0" smtClean="0">
                <a:latin typeface="+mn-lt"/>
                <a:cs typeface="Arial"/>
              </a:rPr>
              <a:t>State </a:t>
            </a:r>
            <a:r>
              <a:rPr lang="en-US" dirty="0">
                <a:latin typeface="+mn-lt"/>
                <a:cs typeface="Arial"/>
              </a:rPr>
              <a:t>government </a:t>
            </a:r>
            <a:r>
              <a:rPr lang="en-US" dirty="0" smtClean="0">
                <a:latin typeface="+mn-lt"/>
                <a:cs typeface="Arial"/>
              </a:rPr>
              <a:t>lawyer</a:t>
            </a:r>
            <a:br>
              <a:rPr lang="en-US" dirty="0" smtClean="0">
                <a:latin typeface="+mn-lt"/>
                <a:cs typeface="Arial"/>
              </a:rPr>
            </a:br>
            <a:r>
              <a:rPr lang="en-US" dirty="0">
                <a:latin typeface="+mn-lt"/>
                <a:cs typeface="Arial"/>
              </a:rPr>
              <a:t/>
            </a:r>
            <a:br>
              <a:rPr lang="en-US" dirty="0">
                <a:latin typeface="+mn-lt"/>
                <a:cs typeface="Arial"/>
              </a:rPr>
            </a:br>
            <a:r>
              <a:rPr lang="en-US" dirty="0">
                <a:cs typeface="Arial"/>
              </a:rPr>
              <a:t/>
            </a:r>
            <a:br>
              <a:rPr lang="en-US" dirty="0">
                <a:cs typeface="Arial"/>
              </a:rPr>
            </a:b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97586314"/>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408612"/>
          </a:xfrm>
        </p:spPr>
        <p:txBody>
          <a:bodyPr anchor="t">
            <a:noAutofit/>
          </a:bodyPr>
          <a:lstStyle/>
          <a:p>
            <a:pPr marL="0" indent="0"/>
            <a:r>
              <a:rPr lang="en-US" dirty="0">
                <a:latin typeface="+mn-lt"/>
                <a:cs typeface="Arial"/>
              </a:rPr>
              <a:t>Problem: </a:t>
            </a:r>
            <a:r>
              <a:rPr lang="en-US" dirty="0" smtClean="0">
                <a:latin typeface="+mn-lt"/>
                <a:cs typeface="Arial"/>
              </a:rPr>
              <a:t> </a:t>
            </a:r>
            <a:br>
              <a:rPr lang="en-US" dirty="0" smtClean="0">
                <a:latin typeface="+mn-lt"/>
                <a:cs typeface="Arial"/>
              </a:rPr>
            </a:br>
            <a:r>
              <a:rPr lang="en-US" dirty="0" smtClean="0">
                <a:latin typeface="+mn-lt"/>
                <a:cs typeface="Arial"/>
              </a:rPr>
              <a:t>State </a:t>
            </a:r>
            <a:r>
              <a:rPr lang="en-US" dirty="0">
                <a:latin typeface="+mn-lt"/>
                <a:cs typeface="Arial"/>
              </a:rPr>
              <a:t>government </a:t>
            </a:r>
            <a:r>
              <a:rPr lang="en-US" dirty="0" smtClean="0">
                <a:latin typeface="+mn-lt"/>
                <a:cs typeface="Arial"/>
              </a:rPr>
              <a:t>lawyer</a:t>
            </a:r>
            <a:br>
              <a:rPr lang="en-US" dirty="0" smtClean="0">
                <a:latin typeface="+mn-lt"/>
                <a:cs typeface="Arial"/>
              </a:rPr>
            </a:br>
            <a:r>
              <a:rPr lang="en-US" dirty="0">
                <a:latin typeface="+mn-lt"/>
                <a:cs typeface="Arial"/>
              </a:rPr>
              <a:t/>
            </a:r>
            <a:br>
              <a:rPr lang="en-US" dirty="0">
                <a:latin typeface="+mn-lt"/>
                <a:cs typeface="Arial"/>
              </a:rPr>
            </a:br>
            <a:r>
              <a:rPr lang="en-US" sz="3200" dirty="0">
                <a:cs typeface="Arial"/>
              </a:rPr>
              <a:t>To whom </a:t>
            </a:r>
            <a:r>
              <a:rPr lang="en-US" sz="3200" dirty="0" smtClean="0">
                <a:cs typeface="Arial"/>
              </a:rPr>
              <a:t/>
            </a:r>
            <a:br>
              <a:rPr lang="en-US" sz="3200" dirty="0" smtClean="0">
                <a:cs typeface="Arial"/>
              </a:rPr>
            </a:br>
            <a:r>
              <a:rPr lang="en-US" sz="3200" dirty="0" smtClean="0">
                <a:cs typeface="Arial"/>
              </a:rPr>
              <a:t>did </a:t>
            </a:r>
            <a:r>
              <a:rPr lang="en-US" sz="3200" dirty="0">
                <a:cs typeface="Arial"/>
              </a:rPr>
              <a:t>Cindy owe </a:t>
            </a:r>
            <a:br>
              <a:rPr lang="en-US" sz="3200" dirty="0">
                <a:cs typeface="Arial"/>
              </a:rPr>
            </a:br>
            <a:r>
              <a:rPr lang="en-US" sz="3200" dirty="0">
                <a:cs typeface="Arial"/>
              </a:rPr>
              <a:t>a duty of </a:t>
            </a:r>
            <a:r>
              <a:rPr lang="en-US" sz="3200" dirty="0" smtClean="0">
                <a:cs typeface="Arial"/>
              </a:rPr>
              <a:t/>
            </a:r>
            <a:br>
              <a:rPr lang="en-US" sz="3200" dirty="0" smtClean="0">
                <a:cs typeface="Arial"/>
              </a:rPr>
            </a:br>
            <a:r>
              <a:rPr lang="en-US" sz="3200" dirty="0" smtClean="0">
                <a:cs typeface="Arial"/>
              </a:rPr>
              <a:t>confidentiality</a:t>
            </a:r>
            <a:r>
              <a:rPr lang="en-US" sz="3200" dirty="0">
                <a:cs typeface="Arial"/>
              </a:rPr>
              <a:t>? </a:t>
            </a:r>
            <a:r>
              <a:rPr lang="en-US" dirty="0">
                <a:cs typeface="Arial"/>
              </a:rPr>
              <a:t/>
            </a:r>
            <a:br>
              <a:rPr lang="en-US" dirty="0">
                <a:cs typeface="Arial"/>
              </a:rPr>
            </a:b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2805292303"/>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n-lt"/>
                <a:cs typeface="Arial"/>
              </a:rPr>
              <a:t>Identity of the </a:t>
            </a:r>
            <a:r>
              <a:rPr lang="en-US" dirty="0" smtClean="0">
                <a:latin typeface="+mn-lt"/>
                <a:cs typeface="Arial"/>
              </a:rPr>
              <a:t/>
            </a:r>
            <a:br>
              <a:rPr lang="en-US" dirty="0" smtClean="0">
                <a:latin typeface="+mn-lt"/>
                <a:cs typeface="Arial"/>
              </a:rPr>
            </a:br>
            <a:r>
              <a:rPr lang="en-US" dirty="0" smtClean="0">
                <a:latin typeface="+mn-lt"/>
                <a:cs typeface="Arial"/>
              </a:rPr>
              <a:t>Government </a:t>
            </a:r>
            <a:r>
              <a:rPr lang="en-US" dirty="0">
                <a:latin typeface="+mn-lt"/>
                <a:cs typeface="Arial"/>
              </a:rPr>
              <a:t>Lawyer’s Client</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2939785532"/>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n-lt"/>
                <a:cs typeface="Arial"/>
              </a:rPr>
              <a:t>Identity of the </a:t>
            </a:r>
            <a:r>
              <a:rPr lang="en-US" dirty="0" smtClean="0">
                <a:latin typeface="+mn-lt"/>
                <a:cs typeface="Arial"/>
              </a:rPr>
              <a:t/>
            </a:r>
            <a:br>
              <a:rPr lang="en-US" dirty="0" smtClean="0">
                <a:latin typeface="+mn-lt"/>
                <a:cs typeface="Arial"/>
              </a:rPr>
            </a:br>
            <a:r>
              <a:rPr lang="en-US" dirty="0" smtClean="0">
                <a:latin typeface="+mn-lt"/>
                <a:cs typeface="Arial"/>
              </a:rPr>
              <a:t>Government </a:t>
            </a:r>
            <a:r>
              <a:rPr lang="en-US" dirty="0">
                <a:latin typeface="+mn-lt"/>
                <a:cs typeface="Arial"/>
              </a:rPr>
              <a:t>Lawyer’s Client</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a:xfrm>
            <a:off x="2106705" y="1686579"/>
            <a:ext cx="4661648" cy="4525963"/>
          </a:xfrm>
        </p:spPr>
        <p:txBody>
          <a:bodyPr>
            <a:normAutofit/>
          </a:bodyPr>
          <a:lstStyle/>
          <a:p>
            <a:pPr lvl="0"/>
            <a:endParaRPr lang="en-US" dirty="0" smtClean="0">
              <a:latin typeface="+mn-lt"/>
              <a:cs typeface="Arial"/>
            </a:endParaRPr>
          </a:p>
          <a:p>
            <a:pPr lvl="0"/>
            <a:r>
              <a:rPr lang="en-US" dirty="0" smtClean="0">
                <a:latin typeface="+mn-lt"/>
                <a:cs typeface="Arial"/>
              </a:rPr>
              <a:t>Public </a:t>
            </a:r>
            <a:r>
              <a:rPr lang="en-US" dirty="0">
                <a:latin typeface="+mn-lt"/>
                <a:cs typeface="Arial"/>
              </a:rPr>
              <a:t>interest?</a:t>
            </a:r>
          </a:p>
          <a:p>
            <a:pPr lvl="0"/>
            <a:r>
              <a:rPr lang="en-US" dirty="0">
                <a:latin typeface="+mn-lt"/>
                <a:cs typeface="Arial"/>
              </a:rPr>
              <a:t>Public at large</a:t>
            </a:r>
          </a:p>
          <a:p>
            <a:pPr lvl="0"/>
            <a:r>
              <a:rPr lang="en-US" dirty="0">
                <a:latin typeface="+mn-lt"/>
                <a:cs typeface="Arial"/>
              </a:rPr>
              <a:t>Entire </a:t>
            </a:r>
            <a:r>
              <a:rPr lang="en-US" dirty="0" smtClean="0">
                <a:latin typeface="+mn-lt"/>
                <a:cs typeface="Arial"/>
              </a:rPr>
              <a:t>government?</a:t>
            </a:r>
            <a:endParaRPr lang="en-US" dirty="0">
              <a:latin typeface="+mn-lt"/>
              <a:cs typeface="Arial"/>
            </a:endParaRPr>
          </a:p>
          <a:p>
            <a:pPr lvl="0"/>
            <a:r>
              <a:rPr lang="en-US" dirty="0">
                <a:latin typeface="+mn-lt"/>
                <a:cs typeface="Arial"/>
              </a:rPr>
              <a:t>Branch of </a:t>
            </a:r>
            <a:r>
              <a:rPr lang="en-US" dirty="0">
                <a:cs typeface="Arial"/>
              </a:rPr>
              <a:t>government?</a:t>
            </a:r>
            <a:endParaRPr lang="en-US" dirty="0">
              <a:latin typeface="+mn-lt"/>
              <a:cs typeface="Arial"/>
            </a:endParaRPr>
          </a:p>
          <a:p>
            <a:pPr lvl="0"/>
            <a:r>
              <a:rPr lang="en-US" dirty="0">
                <a:latin typeface="+mn-lt"/>
                <a:cs typeface="Arial"/>
              </a:rPr>
              <a:t>Agency?</a:t>
            </a:r>
          </a:p>
          <a:p>
            <a:r>
              <a:rPr lang="en-US" dirty="0">
                <a:cs typeface="Arial"/>
              </a:rPr>
              <a:t>G</a:t>
            </a:r>
            <a:r>
              <a:rPr lang="en-US" dirty="0" smtClean="0">
                <a:cs typeface="Arial"/>
              </a:rPr>
              <a:t>overnment </a:t>
            </a:r>
            <a:r>
              <a:rPr lang="en-US" dirty="0">
                <a:latin typeface="+mn-lt"/>
                <a:cs typeface="Arial"/>
              </a:rPr>
              <a:t>official?</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337150489"/>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66309"/>
            <a:ext cx="8229600" cy="1143000"/>
          </a:xfrm>
        </p:spPr>
        <p:txBody>
          <a:bodyPr>
            <a:noAutofit/>
          </a:bodyPr>
          <a:lstStyle/>
          <a:p>
            <a:r>
              <a:rPr lang="en-US" dirty="0">
                <a:latin typeface="+mn-lt"/>
                <a:cs typeface="Arial"/>
              </a:rPr>
              <a:t>Differences </a:t>
            </a:r>
            <a:r>
              <a:rPr lang="en-US" dirty="0" smtClean="0">
                <a:latin typeface="+mn-lt"/>
                <a:cs typeface="Arial"/>
              </a:rPr>
              <a:t>between </a:t>
            </a:r>
            <a:br>
              <a:rPr lang="en-US" dirty="0" smtClean="0">
                <a:latin typeface="+mn-lt"/>
                <a:cs typeface="Arial"/>
              </a:rPr>
            </a:br>
            <a:r>
              <a:rPr lang="en-US" dirty="0" smtClean="0">
                <a:latin typeface="+mn-lt"/>
                <a:cs typeface="Arial"/>
              </a:rPr>
              <a:t>Public &amp; Private </a:t>
            </a:r>
            <a:r>
              <a:rPr lang="en-US" dirty="0">
                <a:latin typeface="+mn-lt"/>
                <a:cs typeface="Arial"/>
              </a:rPr>
              <a:t>Sector Lawyers</a:t>
            </a:r>
            <a:br>
              <a:rPr lang="en-US" dirty="0">
                <a:latin typeface="+mn-lt"/>
                <a:cs typeface="Arial"/>
              </a:rPr>
            </a:br>
            <a:endParaRPr lang="en-US" dirty="0">
              <a:latin typeface="+mn-lt"/>
              <a:cs typeface="Arial"/>
            </a:endParaRPr>
          </a:p>
        </p:txBody>
      </p:sp>
      <p:sp>
        <p:nvSpPr>
          <p:cNvPr id="3" name="Content Placeholder 2"/>
          <p:cNvSpPr>
            <a:spLocks noGrp="1"/>
          </p:cNvSpPr>
          <p:nvPr>
            <p:ph idx="1"/>
          </p:nvPr>
        </p:nvSpPr>
        <p:spPr>
          <a:xfrm>
            <a:off x="1039907" y="1665663"/>
            <a:ext cx="7969624" cy="4525963"/>
          </a:xfrm>
        </p:spPr>
        <p:txBody>
          <a:bodyPr/>
          <a:lstStyle/>
          <a:p>
            <a:pPr lvl="0"/>
            <a:endParaRPr lang="en-US" dirty="0" smtClean="0">
              <a:latin typeface="+mn-lt"/>
              <a:cs typeface="Arial"/>
            </a:endParaRPr>
          </a:p>
          <a:p>
            <a:pPr lvl="0"/>
            <a:endParaRPr lang="en-US" dirty="0" smtClean="0">
              <a:latin typeface="+mn-lt"/>
              <a:cs typeface="Arial"/>
            </a:endParaRPr>
          </a:p>
          <a:p>
            <a:pPr lvl="0"/>
            <a:r>
              <a:rPr lang="en-US" dirty="0" smtClean="0">
                <a:latin typeface="+mn-lt"/>
                <a:cs typeface="Arial"/>
              </a:rPr>
              <a:t>Norms </a:t>
            </a:r>
            <a:r>
              <a:rPr lang="en-US" dirty="0">
                <a:latin typeface="+mn-lt"/>
                <a:cs typeface="Arial"/>
              </a:rPr>
              <a:t>of Openness in Government </a:t>
            </a:r>
          </a:p>
          <a:p>
            <a:endParaRPr lang="en-US" dirty="0" smtClean="0">
              <a:latin typeface="+mn-lt"/>
              <a:cs typeface="Arial"/>
            </a:endParaRPr>
          </a:p>
          <a:p>
            <a:r>
              <a:rPr lang="en-US" dirty="0" smtClean="0">
                <a:latin typeface="+mn-lt"/>
                <a:cs typeface="Arial"/>
              </a:rPr>
              <a:t>Whistleblower </a:t>
            </a:r>
            <a:r>
              <a:rPr lang="en-US" dirty="0">
                <a:latin typeface="+mn-lt"/>
                <a:cs typeface="Arial"/>
              </a:rPr>
              <a:t>Protection for </a:t>
            </a:r>
            <a:r>
              <a:rPr lang="en-US" dirty="0" smtClean="0">
                <a:latin typeface="+mn-lt"/>
                <a:cs typeface="Arial"/>
              </a:rPr>
              <a:t>Public / </a:t>
            </a:r>
            <a:r>
              <a:rPr lang="en-US" dirty="0">
                <a:latin typeface="+mn-lt"/>
                <a:cs typeface="Arial"/>
              </a:rPr>
              <a:t>Private Employees</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713918215"/>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265862"/>
          </a:xfrm>
        </p:spPr>
        <p:txBody>
          <a:bodyPr anchor="ctr">
            <a:noAutofit/>
          </a:bodyPr>
          <a:lstStyle/>
          <a:p>
            <a:r>
              <a:rPr lang="en-US" sz="3200" dirty="0" smtClean="0">
                <a:latin typeface="+mn-lt"/>
                <a:cs typeface="Arial"/>
              </a:rPr>
              <a:t>Appropriate </a:t>
            </a:r>
            <a:br>
              <a:rPr lang="en-US" sz="3200" dirty="0" smtClean="0">
                <a:latin typeface="+mn-lt"/>
                <a:cs typeface="Arial"/>
              </a:rPr>
            </a:br>
            <a:r>
              <a:rPr lang="en-US" sz="3200" dirty="0" smtClean="0">
                <a:latin typeface="+mn-lt"/>
                <a:cs typeface="Arial"/>
              </a:rPr>
              <a:t>Procedures </a:t>
            </a:r>
            <a:br>
              <a:rPr lang="en-US" sz="3200" dirty="0" smtClean="0">
                <a:latin typeface="+mn-lt"/>
                <a:cs typeface="Arial"/>
              </a:rPr>
            </a:br>
            <a:r>
              <a:rPr lang="en-US" sz="3200" dirty="0" smtClean="0">
                <a:latin typeface="+mn-lt"/>
                <a:cs typeface="Arial"/>
              </a:rPr>
              <a:t>for </a:t>
            </a:r>
            <a:br>
              <a:rPr lang="en-US" sz="3200" dirty="0" smtClean="0">
                <a:latin typeface="+mn-lt"/>
                <a:cs typeface="Arial"/>
              </a:rPr>
            </a:br>
            <a:r>
              <a:rPr lang="en-US" sz="3200" dirty="0" smtClean="0">
                <a:latin typeface="+mn-lt"/>
                <a:cs typeface="Arial"/>
              </a:rPr>
              <a:t>Government </a:t>
            </a:r>
            <a:br>
              <a:rPr lang="en-US" sz="3200" dirty="0" smtClean="0">
                <a:latin typeface="+mn-lt"/>
                <a:cs typeface="Arial"/>
              </a:rPr>
            </a:br>
            <a:r>
              <a:rPr lang="en-US" sz="3200" dirty="0" smtClean="0">
                <a:latin typeface="+mn-lt"/>
                <a:cs typeface="Arial"/>
              </a:rPr>
              <a:t>Lawyer </a:t>
            </a:r>
            <a:br>
              <a:rPr lang="en-US" sz="3200" dirty="0" smtClean="0">
                <a:latin typeface="+mn-lt"/>
                <a:cs typeface="Arial"/>
              </a:rPr>
            </a:br>
            <a:r>
              <a:rPr lang="en-US" sz="3200" dirty="0" smtClean="0">
                <a:latin typeface="+mn-lt"/>
                <a:cs typeface="Arial"/>
              </a:rPr>
              <a:t>Whistleblowers</a:t>
            </a:r>
            <a:r>
              <a:rPr lang="en-US" sz="3200" dirty="0" smtClean="0">
                <a:effectLst/>
                <a:latin typeface="+mn-lt"/>
                <a:cs typeface="Arial"/>
              </a:rPr>
              <a:t> </a:t>
            </a:r>
            <a:endParaRPr lang="en-US" sz="3200" dirty="0">
              <a:latin typeface="+mn-lt"/>
              <a:cs typeface="Arial"/>
            </a:endParaRPr>
          </a:p>
        </p:txBody>
      </p:sp>
    </p:spTree>
    <p:extLst>
      <p:ext uri="{BB962C8B-B14F-4D97-AF65-F5344CB8AC3E}">
        <p14:creationId xmlns:p14="http://schemas.microsoft.com/office/powerpoint/2010/main" val="2101605271"/>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latin typeface="+mn-lt"/>
                <a:cs typeface="Arial"/>
              </a:rPr>
              <a:t>Taylor v FDIC</a:t>
            </a:r>
            <a:r>
              <a:rPr lang="en-US" dirty="0">
                <a:latin typeface="+mn-lt"/>
                <a:cs typeface="Arial"/>
              </a:rPr>
              <a:t> </a:t>
            </a:r>
            <a:r>
              <a:rPr lang="en-US" dirty="0" smtClean="0">
                <a:latin typeface="+mn-lt"/>
                <a:cs typeface="Arial"/>
              </a:rPr>
              <a:t>- D.C</a:t>
            </a:r>
            <a:r>
              <a:rPr lang="en-US" dirty="0">
                <a:latin typeface="+mn-lt"/>
                <a:cs typeface="Arial"/>
              </a:rPr>
              <a:t>. Cir. </a:t>
            </a:r>
            <a:r>
              <a:rPr lang="en-US" dirty="0" smtClean="0">
                <a:latin typeface="+mn-lt"/>
                <a:cs typeface="Arial"/>
              </a:rPr>
              <a:t>1997 </a:t>
            </a:r>
            <a:endParaRPr lang="en-US" dirty="0">
              <a:latin typeface="+mn-lt"/>
              <a:cs typeface="Arial"/>
            </a:endParaRPr>
          </a:p>
        </p:txBody>
      </p:sp>
      <p:sp>
        <p:nvSpPr>
          <p:cNvPr id="3" name="Content Placeholder 2"/>
          <p:cNvSpPr>
            <a:spLocks noGrp="1"/>
          </p:cNvSpPr>
          <p:nvPr>
            <p:ph idx="1"/>
          </p:nvPr>
        </p:nvSpPr>
        <p:spPr/>
        <p:txBody>
          <a:bodyPr>
            <a:normAutofit/>
          </a:bodyPr>
          <a:lstStyle/>
          <a:p>
            <a:pPr marL="0" indent="0">
              <a:buNone/>
            </a:pPr>
            <a:endParaRPr lang="en-US" dirty="0" smtClean="0">
              <a:latin typeface="+mn-lt"/>
              <a:cs typeface="Arial"/>
            </a:endParaRPr>
          </a:p>
          <a:p>
            <a:pPr marL="0" indent="0">
              <a:buNone/>
            </a:pPr>
            <a:endParaRPr lang="en-US" dirty="0">
              <a:latin typeface="+mn-lt"/>
              <a:cs typeface="Arial"/>
            </a:endParaRPr>
          </a:p>
          <a:p>
            <a:pPr marL="0" indent="0">
              <a:buNone/>
            </a:pPr>
            <a:r>
              <a:rPr lang="en-US" dirty="0" smtClean="0">
                <a:latin typeface="+mn-lt"/>
                <a:cs typeface="Arial"/>
              </a:rPr>
              <a:t>Claimed violation of RTC Whistleblower Act</a:t>
            </a:r>
          </a:p>
        </p:txBody>
      </p:sp>
    </p:spTree>
    <p:extLst>
      <p:ext uri="{BB962C8B-B14F-4D97-AF65-F5344CB8AC3E}">
        <p14:creationId xmlns:p14="http://schemas.microsoft.com/office/powerpoint/2010/main" val="661273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5789612"/>
          </a:xfrm>
        </p:spPr>
        <p:txBody>
          <a:bodyPr anchor="t">
            <a:normAutofit/>
          </a:bodyPr>
          <a:lstStyle/>
          <a:p>
            <a:r>
              <a:rPr lang="en-US" dirty="0" smtClean="0">
                <a:solidFill>
                  <a:srgbClr val="FFFFFF"/>
                </a:solidFill>
                <a:latin typeface="+mn-lt"/>
                <a:cs typeface="Arial"/>
              </a:rPr>
              <a:t/>
            </a:r>
            <a:br>
              <a:rPr lang="en-US" dirty="0" smtClean="0">
                <a:solidFill>
                  <a:srgbClr val="FFFFFF"/>
                </a:solidFill>
                <a:latin typeface="+mn-lt"/>
                <a:cs typeface="Arial"/>
              </a:rPr>
            </a:br>
            <a:r>
              <a:rPr lang="en-US" dirty="0" smtClean="0">
                <a:solidFill>
                  <a:srgbClr val="FFFFFF"/>
                </a:solidFill>
                <a:latin typeface="+mn-lt"/>
                <a:cs typeface="Arial"/>
              </a:rPr>
              <a:t>Confidentiality </a:t>
            </a:r>
            <a:r>
              <a:rPr lang="en-US" dirty="0">
                <a:solidFill>
                  <a:srgbClr val="FFFFFF"/>
                </a:solidFill>
                <a:latin typeface="+mn-lt"/>
                <a:cs typeface="Arial"/>
              </a:rPr>
              <a:t>Duty </a:t>
            </a:r>
            <a:r>
              <a:rPr lang="en-US" dirty="0" smtClean="0">
                <a:solidFill>
                  <a:srgbClr val="FFFFFF"/>
                </a:solidFill>
                <a:latin typeface="+mn-lt"/>
                <a:cs typeface="Arial"/>
              </a:rPr>
              <a:t/>
            </a:r>
            <a:br>
              <a:rPr lang="en-US" dirty="0" smtClean="0">
                <a:solidFill>
                  <a:srgbClr val="FFFFFF"/>
                </a:solidFill>
                <a:latin typeface="+mn-lt"/>
                <a:cs typeface="Arial"/>
              </a:rPr>
            </a:br>
            <a:endParaRPr lang="en-US" dirty="0">
              <a:solidFill>
                <a:srgbClr val="FFFFFF"/>
              </a:solidFill>
              <a:latin typeface="+mn-lt"/>
              <a:cs typeface="Arial"/>
            </a:endParaRPr>
          </a:p>
        </p:txBody>
      </p:sp>
    </p:spTree>
    <p:extLst>
      <p:ext uri="{BB962C8B-B14F-4D97-AF65-F5344CB8AC3E}">
        <p14:creationId xmlns:p14="http://schemas.microsoft.com/office/powerpoint/2010/main" val="835587130"/>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cs typeface="Arial"/>
              </a:rPr>
              <a:t>Substance of Disclosure</a:t>
            </a:r>
          </a:p>
        </p:txBody>
      </p:sp>
      <p:sp>
        <p:nvSpPr>
          <p:cNvPr id="3" name="Content Placeholder 2"/>
          <p:cNvSpPr>
            <a:spLocks noGrp="1"/>
          </p:cNvSpPr>
          <p:nvPr>
            <p:ph idx="1"/>
          </p:nvPr>
        </p:nvSpPr>
        <p:spPr/>
        <p:txBody>
          <a:bodyPr/>
          <a:lstStyle/>
          <a:p>
            <a:pPr marL="0" indent="0">
              <a:buNone/>
            </a:pPr>
            <a:endParaRPr lang="en-US" dirty="0" smtClean="0">
              <a:latin typeface="+mn-lt"/>
              <a:cs typeface="Arial"/>
            </a:endParaRPr>
          </a:p>
          <a:p>
            <a:r>
              <a:rPr lang="en-US" dirty="0" smtClean="0">
                <a:latin typeface="+mn-lt"/>
                <a:cs typeface="Arial"/>
              </a:rPr>
              <a:t>Violation of law</a:t>
            </a:r>
            <a:r>
              <a:rPr lang="en-US" dirty="0">
                <a:latin typeface="+mn-lt"/>
                <a:cs typeface="Arial"/>
              </a:rPr>
              <a:t> </a:t>
            </a:r>
            <a:r>
              <a:rPr lang="en-US" dirty="0" smtClean="0">
                <a:latin typeface="+mn-lt"/>
                <a:cs typeface="Arial"/>
              </a:rPr>
              <a:t>/ regulation</a:t>
            </a:r>
          </a:p>
          <a:p>
            <a:endParaRPr lang="en-US" dirty="0" smtClean="0">
              <a:latin typeface="+mn-lt"/>
              <a:cs typeface="Arial"/>
            </a:endParaRPr>
          </a:p>
          <a:p>
            <a:r>
              <a:rPr lang="en-US" dirty="0" smtClean="0">
                <a:latin typeface="+mn-lt"/>
                <a:cs typeface="Arial"/>
              </a:rPr>
              <a:t>Gross mismanagement</a:t>
            </a:r>
            <a:endParaRPr lang="en-US" dirty="0">
              <a:latin typeface="+mn-lt"/>
              <a:cs typeface="Arial"/>
            </a:endParaRPr>
          </a:p>
        </p:txBody>
      </p:sp>
    </p:spTree>
    <p:extLst>
      <p:ext uri="{BB962C8B-B14F-4D97-AF65-F5344CB8AC3E}">
        <p14:creationId xmlns:p14="http://schemas.microsoft.com/office/powerpoint/2010/main" val="18938179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Recipient of Disclosure</a:t>
            </a:r>
            <a:endParaRPr lang="en-US" dirty="0">
              <a:latin typeface="+mn-lt"/>
              <a:cs typeface="Arial"/>
            </a:endParaRPr>
          </a:p>
        </p:txBody>
      </p:sp>
      <p:sp>
        <p:nvSpPr>
          <p:cNvPr id="3" name="Content Placeholder 2"/>
          <p:cNvSpPr>
            <a:spLocks noGrp="1"/>
          </p:cNvSpPr>
          <p:nvPr>
            <p:ph idx="1"/>
          </p:nvPr>
        </p:nvSpPr>
        <p:spPr>
          <a:xfrm>
            <a:off x="2171700" y="1600201"/>
            <a:ext cx="4225925" cy="4525963"/>
          </a:xfrm>
        </p:spPr>
        <p:txBody>
          <a:bodyPr anchor="ctr">
            <a:normAutofit/>
          </a:bodyPr>
          <a:lstStyle/>
          <a:p>
            <a:r>
              <a:rPr lang="en-US" dirty="0" smtClean="0">
                <a:latin typeface="+mn-lt"/>
                <a:cs typeface="Arial"/>
              </a:rPr>
              <a:t>Internal</a:t>
            </a:r>
          </a:p>
          <a:p>
            <a:endParaRPr lang="en-US" dirty="0" smtClean="0">
              <a:latin typeface="+mn-lt"/>
              <a:cs typeface="Arial"/>
            </a:endParaRPr>
          </a:p>
          <a:p>
            <a:r>
              <a:rPr lang="en-US" dirty="0" smtClean="0">
                <a:latin typeface="+mn-lt"/>
                <a:cs typeface="Arial"/>
              </a:rPr>
              <a:t>External</a:t>
            </a:r>
          </a:p>
          <a:p>
            <a:endParaRPr lang="en-US" dirty="0" smtClean="0">
              <a:latin typeface="+mn-lt"/>
              <a:cs typeface="Arial"/>
            </a:endParaRPr>
          </a:p>
          <a:p>
            <a:pPr lvl="1"/>
            <a:endParaRPr lang="en-US" dirty="0">
              <a:latin typeface="+mn-lt"/>
              <a:cs typeface="Arial"/>
            </a:endParaRPr>
          </a:p>
          <a:p>
            <a:endParaRPr lang="en-US" dirty="0">
              <a:latin typeface="+mn-lt"/>
              <a:cs typeface="Arial"/>
            </a:endParaRPr>
          </a:p>
        </p:txBody>
      </p:sp>
    </p:spTree>
    <p:extLst>
      <p:ext uri="{BB962C8B-B14F-4D97-AF65-F5344CB8AC3E}">
        <p14:creationId xmlns:p14="http://schemas.microsoft.com/office/powerpoint/2010/main" val="3145224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9751"/>
            <a:ext cx="8229600" cy="5937250"/>
          </a:xfrm>
        </p:spPr>
        <p:txBody>
          <a:bodyPr anchor="t">
            <a:normAutofit/>
          </a:bodyPr>
          <a:lstStyle/>
          <a:p>
            <a:r>
              <a:rPr lang="en-US" dirty="0" smtClean="0">
                <a:latin typeface="+mn-lt"/>
                <a:cs typeface="Arial"/>
              </a:rPr>
              <a:t/>
            </a:r>
            <a:br>
              <a:rPr lang="en-US" dirty="0" smtClean="0">
                <a:latin typeface="+mn-lt"/>
                <a:cs typeface="Arial"/>
              </a:rPr>
            </a:br>
            <a:r>
              <a:rPr lang="en-US" dirty="0" smtClean="0">
                <a:latin typeface="+mn-lt"/>
                <a:cs typeface="Arial"/>
              </a:rPr>
              <a:t>Post</a:t>
            </a:r>
            <a:r>
              <a:rPr lang="en-US" dirty="0">
                <a:latin typeface="+mn-lt"/>
                <a:cs typeface="Arial"/>
              </a:rPr>
              <a:t>-Employment </a:t>
            </a:r>
            <a:r>
              <a:rPr lang="en-US" dirty="0" smtClean="0">
                <a:latin typeface="+mn-lt"/>
                <a:cs typeface="Arial"/>
              </a:rPr>
              <a:t/>
            </a:r>
            <a:br>
              <a:rPr lang="en-US" dirty="0" smtClean="0">
                <a:latin typeface="+mn-lt"/>
                <a:cs typeface="Arial"/>
              </a:rPr>
            </a:br>
            <a:r>
              <a:rPr lang="en-US" dirty="0" smtClean="0">
                <a:latin typeface="+mn-lt"/>
                <a:cs typeface="Arial"/>
              </a:rPr>
              <a:t>Restrictions</a:t>
            </a:r>
            <a:br>
              <a:rPr lang="en-US" dirty="0" smtClean="0">
                <a:latin typeface="+mn-lt"/>
                <a:cs typeface="Arial"/>
              </a:rPr>
            </a:br>
            <a:r>
              <a:rPr lang="en-US" dirty="0">
                <a:latin typeface="+mn-lt"/>
                <a:cs typeface="Arial"/>
              </a:rPr>
              <a:t> </a:t>
            </a:r>
            <a:r>
              <a:rPr lang="en-US" dirty="0" smtClean="0">
                <a:latin typeface="+mn-lt"/>
                <a:cs typeface="Arial"/>
              </a:rPr>
              <a:t>     for </a:t>
            </a:r>
            <a:br>
              <a:rPr lang="en-US" dirty="0" smtClean="0">
                <a:latin typeface="+mn-lt"/>
                <a:cs typeface="Arial"/>
              </a:rPr>
            </a:br>
            <a:r>
              <a:rPr lang="en-US" dirty="0" smtClean="0">
                <a:latin typeface="+mn-lt"/>
                <a:cs typeface="Arial"/>
              </a:rPr>
              <a:t>Government </a:t>
            </a:r>
            <a:br>
              <a:rPr lang="en-US" dirty="0" smtClean="0">
                <a:latin typeface="+mn-lt"/>
                <a:cs typeface="Arial"/>
              </a:rPr>
            </a:br>
            <a:r>
              <a:rPr lang="en-US" dirty="0" smtClean="0">
                <a:latin typeface="+mn-lt"/>
                <a:cs typeface="Arial"/>
              </a:rPr>
              <a:t>Lawyers</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2113882632"/>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cs typeface="Arial"/>
              </a:rPr>
              <a:t>Seeking future </a:t>
            </a:r>
            <a:r>
              <a:rPr lang="en-US" dirty="0" smtClean="0">
                <a:latin typeface="+mn-lt"/>
                <a:cs typeface="Arial"/>
              </a:rPr>
              <a:t>employment</a:t>
            </a:r>
            <a:endParaRPr lang="en-US" dirty="0">
              <a:latin typeface="+mn-lt"/>
              <a:cs typeface="Arial"/>
            </a:endParaRPr>
          </a:p>
        </p:txBody>
      </p:sp>
      <p:sp>
        <p:nvSpPr>
          <p:cNvPr id="3" name="Content Placeholder 2"/>
          <p:cNvSpPr>
            <a:spLocks noGrp="1"/>
          </p:cNvSpPr>
          <p:nvPr>
            <p:ph idx="1"/>
          </p:nvPr>
        </p:nvSpPr>
        <p:spPr>
          <a:xfrm>
            <a:off x="1651935" y="1847664"/>
            <a:ext cx="6142691" cy="4525963"/>
          </a:xfrm>
        </p:spPr>
        <p:txBody>
          <a:bodyPr>
            <a:normAutofit lnSpcReduction="10000"/>
          </a:bodyPr>
          <a:lstStyle/>
          <a:p>
            <a:pPr marL="0" indent="0" algn="ctr">
              <a:buNone/>
            </a:pPr>
            <a:r>
              <a:rPr lang="en-US" dirty="0" smtClean="0">
                <a:latin typeface="+mn-lt"/>
                <a:cs typeface="Arial"/>
              </a:rPr>
              <a:t>18 </a:t>
            </a:r>
            <a:r>
              <a:rPr lang="en-US" dirty="0">
                <a:latin typeface="+mn-lt"/>
                <a:cs typeface="Arial"/>
              </a:rPr>
              <a:t>USC § </a:t>
            </a:r>
            <a:r>
              <a:rPr lang="en-US" dirty="0" smtClean="0">
                <a:latin typeface="+mn-lt"/>
                <a:cs typeface="Arial"/>
              </a:rPr>
              <a:t>208</a:t>
            </a:r>
          </a:p>
          <a:p>
            <a:pPr marL="0" indent="0">
              <a:buNone/>
            </a:pPr>
            <a:endParaRPr lang="en-US" dirty="0">
              <a:effectLst/>
              <a:latin typeface="+mn-lt"/>
              <a:cs typeface="Arial"/>
            </a:endParaRPr>
          </a:p>
          <a:p>
            <a:pPr marL="0" indent="0">
              <a:buNone/>
            </a:pPr>
            <a:r>
              <a:rPr lang="en-US" dirty="0" smtClean="0">
                <a:latin typeface="+mn-lt"/>
                <a:cs typeface="Arial"/>
              </a:rPr>
              <a:t>“</a:t>
            </a:r>
            <a:r>
              <a:rPr lang="en-US" dirty="0">
                <a:latin typeface="+mn-lt"/>
                <a:cs typeface="Arial"/>
              </a:rPr>
              <a:t>person or organization </a:t>
            </a:r>
            <a:endParaRPr lang="en-US" dirty="0" smtClean="0">
              <a:latin typeface="+mn-lt"/>
              <a:cs typeface="Arial"/>
            </a:endParaRPr>
          </a:p>
          <a:p>
            <a:pPr marL="0" indent="0">
              <a:buNone/>
            </a:pPr>
            <a:r>
              <a:rPr lang="en-US" dirty="0" smtClean="0">
                <a:latin typeface="+mn-lt"/>
                <a:cs typeface="Arial"/>
              </a:rPr>
              <a:t>with </a:t>
            </a:r>
            <a:r>
              <a:rPr lang="en-US" dirty="0">
                <a:latin typeface="+mn-lt"/>
                <a:cs typeface="Arial"/>
              </a:rPr>
              <a:t>whom </a:t>
            </a:r>
            <a:endParaRPr lang="en-US" dirty="0" smtClean="0">
              <a:latin typeface="+mn-lt"/>
              <a:cs typeface="Arial"/>
            </a:endParaRPr>
          </a:p>
          <a:p>
            <a:pPr marL="0" indent="0">
              <a:buNone/>
            </a:pPr>
            <a:r>
              <a:rPr lang="en-US" dirty="0" smtClean="0">
                <a:latin typeface="+mn-lt"/>
                <a:cs typeface="Arial"/>
              </a:rPr>
              <a:t>he is </a:t>
            </a:r>
          </a:p>
          <a:p>
            <a:pPr marL="0" indent="0">
              <a:buNone/>
            </a:pPr>
            <a:r>
              <a:rPr lang="en-US" dirty="0" smtClean="0">
                <a:solidFill>
                  <a:srgbClr val="FF0000"/>
                </a:solidFill>
                <a:latin typeface="+mn-lt"/>
                <a:cs typeface="Arial"/>
              </a:rPr>
              <a:t>negotiating</a:t>
            </a:r>
            <a:r>
              <a:rPr lang="en-US" dirty="0" smtClean="0">
                <a:latin typeface="+mn-lt"/>
                <a:cs typeface="Arial"/>
              </a:rPr>
              <a:t> </a:t>
            </a:r>
            <a:r>
              <a:rPr lang="en-US" dirty="0">
                <a:latin typeface="+mn-lt"/>
                <a:cs typeface="Arial"/>
              </a:rPr>
              <a:t>or has any arrangement concerning </a:t>
            </a:r>
            <a:endParaRPr lang="en-US" dirty="0" smtClean="0">
              <a:latin typeface="+mn-lt"/>
              <a:cs typeface="Arial"/>
            </a:endParaRPr>
          </a:p>
          <a:p>
            <a:pPr marL="0" indent="0">
              <a:buNone/>
            </a:pPr>
            <a:r>
              <a:rPr lang="en-US" dirty="0" smtClean="0">
                <a:solidFill>
                  <a:srgbClr val="FF0000"/>
                </a:solidFill>
                <a:latin typeface="+mn-lt"/>
                <a:cs typeface="Arial"/>
              </a:rPr>
              <a:t>prospective </a:t>
            </a:r>
            <a:r>
              <a:rPr lang="en-US" dirty="0">
                <a:solidFill>
                  <a:srgbClr val="FF0000"/>
                </a:solidFill>
                <a:latin typeface="+mn-lt"/>
                <a:cs typeface="Arial"/>
              </a:rPr>
              <a:t>employment</a:t>
            </a:r>
            <a:r>
              <a:rPr lang="en-US" dirty="0" smtClean="0">
                <a:latin typeface="+mn-lt"/>
                <a:cs typeface="Arial"/>
              </a:rPr>
              <a:t>”</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1331192319"/>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n-lt"/>
                <a:cs typeface="Arial"/>
              </a:rPr>
              <a:t>Post-Employment </a:t>
            </a:r>
            <a:r>
              <a:rPr lang="en-US" dirty="0" smtClean="0">
                <a:latin typeface="+mn-lt"/>
                <a:cs typeface="Arial"/>
              </a:rPr>
              <a:t>Restrictions</a:t>
            </a:r>
            <a:endParaRPr lang="en-US" dirty="0">
              <a:latin typeface="+mn-lt"/>
              <a:cs typeface="Arial"/>
            </a:endParaRPr>
          </a:p>
        </p:txBody>
      </p:sp>
      <p:sp>
        <p:nvSpPr>
          <p:cNvPr id="3" name="Content Placeholder 2"/>
          <p:cNvSpPr>
            <a:spLocks noGrp="1"/>
          </p:cNvSpPr>
          <p:nvPr>
            <p:ph idx="1"/>
          </p:nvPr>
        </p:nvSpPr>
        <p:spPr>
          <a:xfrm>
            <a:off x="2723590" y="1644651"/>
            <a:ext cx="3674036" cy="4525963"/>
          </a:xfrm>
        </p:spPr>
        <p:txBody>
          <a:bodyPr anchor="ctr">
            <a:normAutofit/>
          </a:bodyPr>
          <a:lstStyle/>
          <a:p>
            <a:pPr marL="0" indent="0">
              <a:buNone/>
            </a:pPr>
            <a:r>
              <a:rPr lang="en-US" dirty="0" smtClean="0">
                <a:latin typeface="+mn-lt"/>
                <a:cs typeface="Arial"/>
              </a:rPr>
              <a:t>Model Rule 1.11 </a:t>
            </a:r>
          </a:p>
          <a:p>
            <a:pPr marL="0" indent="0">
              <a:buNone/>
            </a:pPr>
            <a:r>
              <a:rPr lang="en-US" dirty="0" smtClean="0">
                <a:latin typeface="+mn-lt"/>
                <a:cs typeface="Arial"/>
              </a:rPr>
              <a:t>(Texas Rule 1.10)</a:t>
            </a:r>
            <a:endParaRPr lang="en-US" dirty="0">
              <a:latin typeface="+mn-lt"/>
              <a:cs typeface="Arial"/>
            </a:endParaRPr>
          </a:p>
          <a:p>
            <a:pPr marL="0" indent="0">
              <a:buNone/>
            </a:pPr>
            <a:endParaRPr lang="en-US" dirty="0" smtClean="0">
              <a:latin typeface="+mn-lt"/>
              <a:cs typeface="Arial"/>
            </a:endParaRPr>
          </a:p>
          <a:p>
            <a:pPr marL="0" indent="0">
              <a:buNone/>
            </a:pPr>
            <a:endParaRPr lang="en-US" dirty="0" smtClean="0">
              <a:latin typeface="+mn-lt"/>
              <a:cs typeface="Arial"/>
            </a:endParaRPr>
          </a:p>
          <a:p>
            <a:pPr marL="0" indent="0">
              <a:buNone/>
            </a:pPr>
            <a:r>
              <a:rPr lang="en-US" dirty="0" smtClean="0">
                <a:latin typeface="+mn-lt"/>
                <a:cs typeface="Arial"/>
              </a:rPr>
              <a:t>18 </a:t>
            </a:r>
            <a:r>
              <a:rPr lang="en-US" dirty="0">
                <a:latin typeface="+mn-lt"/>
                <a:cs typeface="Arial"/>
              </a:rPr>
              <a:t>USC § 207</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587503645"/>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Texas Rule 1.10 (Model Rule 1.11)</a:t>
            </a:r>
            <a:endParaRPr lang="en-US" dirty="0">
              <a:latin typeface="+mn-lt"/>
              <a:cs typeface="Arial"/>
            </a:endParaRPr>
          </a:p>
        </p:txBody>
      </p:sp>
      <p:sp>
        <p:nvSpPr>
          <p:cNvPr id="3" name="Content Placeholder 2"/>
          <p:cNvSpPr>
            <a:spLocks noGrp="1"/>
          </p:cNvSpPr>
          <p:nvPr>
            <p:ph idx="1"/>
          </p:nvPr>
        </p:nvSpPr>
        <p:spPr/>
        <p:txBody>
          <a:bodyPr>
            <a:noAutofit/>
          </a:bodyPr>
          <a:lstStyle/>
          <a:p>
            <a:pPr marL="0" indent="0">
              <a:buNone/>
            </a:pPr>
            <a:r>
              <a:rPr lang="en-US" dirty="0" smtClean="0">
                <a:latin typeface="+mn-lt"/>
                <a:cs typeface="Arial"/>
              </a:rPr>
              <a:t>Trigger: </a:t>
            </a:r>
          </a:p>
          <a:p>
            <a:pPr marL="800100" lvl="2" indent="0">
              <a:buNone/>
            </a:pPr>
            <a:r>
              <a:rPr lang="en-US" sz="3200" dirty="0" smtClean="0">
                <a:latin typeface="+mn-lt"/>
                <a:cs typeface="Arial"/>
              </a:rPr>
              <a:t>“</a:t>
            </a:r>
            <a:r>
              <a:rPr lang="en-US" sz="3200" dirty="0">
                <a:latin typeface="+mn-lt"/>
                <a:cs typeface="Arial"/>
              </a:rPr>
              <a:t>participated personally and substantially as a public officer or </a:t>
            </a:r>
            <a:r>
              <a:rPr lang="en-US" sz="3200" dirty="0" smtClean="0">
                <a:latin typeface="+mn-lt"/>
                <a:cs typeface="Arial"/>
              </a:rPr>
              <a:t>employee”</a:t>
            </a:r>
          </a:p>
          <a:p>
            <a:pPr marL="0" indent="0">
              <a:buNone/>
            </a:pPr>
            <a:r>
              <a:rPr lang="en-US" dirty="0" smtClean="0">
                <a:latin typeface="+mn-lt"/>
                <a:cs typeface="Arial"/>
              </a:rPr>
              <a:t>Prohibition:</a:t>
            </a:r>
            <a:endParaRPr lang="en-US" dirty="0">
              <a:latin typeface="+mn-lt"/>
              <a:cs typeface="Arial"/>
            </a:endParaRPr>
          </a:p>
          <a:p>
            <a:pPr marL="800100" lvl="2" indent="0">
              <a:buNone/>
            </a:pPr>
            <a:r>
              <a:rPr lang="en-US" sz="3200" dirty="0" smtClean="0">
                <a:latin typeface="+mn-lt"/>
                <a:cs typeface="Arial"/>
              </a:rPr>
              <a:t>Don’t </a:t>
            </a:r>
            <a:r>
              <a:rPr lang="en-US" sz="3200" dirty="0">
                <a:latin typeface="+mn-lt"/>
                <a:cs typeface="Arial"/>
              </a:rPr>
              <a:t>represent a </a:t>
            </a:r>
            <a:r>
              <a:rPr lang="en-US" sz="3200" dirty="0" smtClean="0">
                <a:solidFill>
                  <a:srgbClr val="FF0000"/>
                </a:solidFill>
                <a:latin typeface="+mn-lt"/>
                <a:cs typeface="Arial"/>
              </a:rPr>
              <a:t>private </a:t>
            </a:r>
            <a:r>
              <a:rPr lang="en-US" sz="3200" dirty="0" smtClean="0">
                <a:latin typeface="+mn-lt"/>
                <a:cs typeface="Arial"/>
              </a:rPr>
              <a:t>client </a:t>
            </a:r>
            <a:r>
              <a:rPr lang="en-US" sz="3200" dirty="0">
                <a:latin typeface="+mn-lt"/>
                <a:cs typeface="Arial"/>
              </a:rPr>
              <a:t>in connection with </a:t>
            </a:r>
            <a:r>
              <a:rPr lang="en-US" sz="3200" dirty="0" smtClean="0">
                <a:latin typeface="+mn-lt"/>
                <a:cs typeface="Arial"/>
              </a:rPr>
              <a:t>that </a:t>
            </a:r>
            <a:r>
              <a:rPr lang="en-US" sz="3200" dirty="0">
                <a:latin typeface="+mn-lt"/>
                <a:cs typeface="Arial"/>
              </a:rPr>
              <a:t>matter </a:t>
            </a:r>
            <a:endParaRPr lang="en-US" sz="3200" dirty="0" smtClean="0">
              <a:latin typeface="+mn-lt"/>
              <a:cs typeface="Arial"/>
            </a:endParaRPr>
          </a:p>
          <a:p>
            <a:r>
              <a:rPr lang="en-US" dirty="0" smtClean="0">
                <a:latin typeface="+mn-lt"/>
                <a:cs typeface="Arial"/>
              </a:rPr>
              <a:t>Imputation of conflict to firm unless lawyer is screened &amp; agency notified</a:t>
            </a:r>
          </a:p>
        </p:txBody>
      </p:sp>
    </p:spTree>
    <p:extLst>
      <p:ext uri="{BB962C8B-B14F-4D97-AF65-F5344CB8AC3E}">
        <p14:creationId xmlns:p14="http://schemas.microsoft.com/office/powerpoint/2010/main" val="2521341162"/>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cs typeface="Arial"/>
              </a:rPr>
              <a:t>18 U.S.C. § 207</a:t>
            </a:r>
            <a:endParaRPr lang="en-US" dirty="0">
              <a:latin typeface="+mn-lt"/>
              <a:cs typeface="Arial"/>
            </a:endParaRPr>
          </a:p>
        </p:txBody>
      </p:sp>
      <p:sp>
        <p:nvSpPr>
          <p:cNvPr id="3" name="Content Placeholder 2"/>
          <p:cNvSpPr>
            <a:spLocks noGrp="1"/>
          </p:cNvSpPr>
          <p:nvPr>
            <p:ph idx="1"/>
          </p:nvPr>
        </p:nvSpPr>
        <p:spPr/>
        <p:txBody>
          <a:bodyPr>
            <a:noAutofit/>
          </a:bodyPr>
          <a:lstStyle/>
          <a:p>
            <a:pPr marL="0" indent="0">
              <a:buNone/>
            </a:pPr>
            <a:r>
              <a:rPr lang="en-US" dirty="0" smtClean="0">
                <a:latin typeface="+mn-lt"/>
                <a:cs typeface="Arial"/>
              </a:rPr>
              <a:t>Trigger: </a:t>
            </a:r>
          </a:p>
          <a:p>
            <a:pPr marL="857250" lvl="1" indent="-457200"/>
            <a:r>
              <a:rPr lang="en-US" sz="3200" dirty="0" smtClean="0">
                <a:latin typeface="+mn-lt"/>
                <a:cs typeface="Arial"/>
              </a:rPr>
              <a:t>“participated personally and substantially”</a:t>
            </a:r>
          </a:p>
          <a:p>
            <a:pPr marL="857250" lvl="1" indent="-457200"/>
            <a:r>
              <a:rPr lang="en-US" sz="3200" dirty="0" smtClean="0">
                <a:latin typeface="+mn-lt"/>
                <a:cs typeface="Arial"/>
              </a:rPr>
              <a:t>under official responsibility during last year in govt.</a:t>
            </a:r>
          </a:p>
          <a:p>
            <a:pPr marL="0" indent="0">
              <a:buNone/>
            </a:pPr>
            <a:r>
              <a:rPr lang="en-US" dirty="0" smtClean="0">
                <a:latin typeface="+mn-lt"/>
                <a:cs typeface="Arial"/>
              </a:rPr>
              <a:t>Prohibition:</a:t>
            </a:r>
          </a:p>
          <a:p>
            <a:pPr marL="800100" lvl="2" indent="0">
              <a:buNone/>
            </a:pPr>
            <a:r>
              <a:rPr lang="en-US" sz="3200" dirty="0" smtClean="0">
                <a:latin typeface="+mn-lt"/>
                <a:cs typeface="Arial"/>
              </a:rPr>
              <a:t>Don’t </a:t>
            </a:r>
            <a:r>
              <a:rPr lang="en-US" sz="3200" dirty="0" smtClean="0">
                <a:solidFill>
                  <a:srgbClr val="FF0000"/>
                </a:solidFill>
                <a:latin typeface="+mn-lt"/>
                <a:cs typeface="Arial"/>
              </a:rPr>
              <a:t>communicate or appear </a:t>
            </a:r>
            <a:r>
              <a:rPr lang="en-US" sz="3200" dirty="0" smtClean="0">
                <a:latin typeface="+mn-lt"/>
                <a:cs typeface="Arial"/>
              </a:rPr>
              <a:t>before federal government in connection with that matter </a:t>
            </a:r>
            <a:endParaRPr lang="en-US" dirty="0" smtClean="0">
              <a:latin typeface="+mn-lt"/>
              <a:cs typeface="Arial"/>
            </a:endParaRPr>
          </a:p>
          <a:p>
            <a:pPr marL="0" indent="0">
              <a:buNone/>
            </a:pPr>
            <a:r>
              <a:rPr lang="en-US" dirty="0" smtClean="0">
                <a:latin typeface="+mn-lt"/>
                <a:cs typeface="Arial"/>
              </a:rPr>
              <a:t>No </a:t>
            </a:r>
            <a:r>
              <a:rPr lang="en-US" dirty="0">
                <a:latin typeface="+mn-lt"/>
                <a:cs typeface="Arial"/>
              </a:rPr>
              <a:t>i</a:t>
            </a:r>
            <a:r>
              <a:rPr lang="en-US" dirty="0" smtClean="0">
                <a:latin typeface="+mn-lt"/>
                <a:cs typeface="Arial"/>
              </a:rPr>
              <a:t>mputation of conflict</a:t>
            </a:r>
            <a:endParaRPr lang="en-US" dirty="0">
              <a:latin typeface="+mn-lt"/>
              <a:cs typeface="Arial"/>
            </a:endParaRPr>
          </a:p>
        </p:txBody>
      </p:sp>
    </p:spTree>
    <p:extLst>
      <p:ext uri="{BB962C8B-B14F-4D97-AF65-F5344CB8AC3E}">
        <p14:creationId xmlns:p14="http://schemas.microsoft.com/office/powerpoint/2010/main" val="1267285262"/>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251"/>
            <a:ext cx="8229600" cy="5649913"/>
          </a:xfrm>
        </p:spPr>
        <p:txBody>
          <a:bodyPr anchor="ctr">
            <a:normAutofit/>
          </a:bodyPr>
          <a:lstStyle/>
          <a:p>
            <a:pPr marL="0" indent="0" algn="ctr">
              <a:buNone/>
            </a:pPr>
            <a:r>
              <a:rPr lang="en-US" dirty="0" smtClean="0">
                <a:latin typeface="+mn-lt"/>
                <a:cs typeface="Arial"/>
              </a:rPr>
              <a:t>Keep</a:t>
            </a:r>
          </a:p>
          <a:p>
            <a:pPr marL="0" indent="0" algn="ctr">
              <a:buNone/>
            </a:pPr>
            <a:r>
              <a:rPr lang="en-US" dirty="0" smtClean="0">
                <a:latin typeface="+mn-lt"/>
                <a:cs typeface="Arial"/>
              </a:rPr>
              <a:t>a </a:t>
            </a:r>
            <a:r>
              <a:rPr lang="en-US" dirty="0">
                <a:latin typeface="+mn-lt"/>
                <a:cs typeface="Arial"/>
              </a:rPr>
              <a:t>list </a:t>
            </a:r>
            <a:endParaRPr lang="en-US" dirty="0" smtClean="0">
              <a:latin typeface="+mn-lt"/>
              <a:cs typeface="Arial"/>
            </a:endParaRPr>
          </a:p>
          <a:p>
            <a:pPr marL="0" indent="0" algn="ctr">
              <a:buNone/>
            </a:pPr>
            <a:r>
              <a:rPr lang="en-US" dirty="0" smtClean="0">
                <a:latin typeface="+mn-lt"/>
                <a:cs typeface="Arial"/>
              </a:rPr>
              <a:t>of </a:t>
            </a:r>
          </a:p>
          <a:p>
            <a:pPr marL="0" indent="0" algn="ctr">
              <a:buNone/>
            </a:pPr>
            <a:r>
              <a:rPr lang="en-US" dirty="0" smtClean="0">
                <a:latin typeface="+mn-lt"/>
                <a:cs typeface="Arial"/>
              </a:rPr>
              <a:t>“</a:t>
            </a:r>
            <a:r>
              <a:rPr lang="en-US" dirty="0">
                <a:latin typeface="+mn-lt"/>
                <a:cs typeface="Arial"/>
              </a:rPr>
              <a:t>particular matters </a:t>
            </a:r>
            <a:endParaRPr lang="en-US" dirty="0" smtClean="0">
              <a:latin typeface="+mn-lt"/>
              <a:cs typeface="Arial"/>
            </a:endParaRPr>
          </a:p>
          <a:p>
            <a:pPr marL="0" indent="0" algn="ctr">
              <a:buNone/>
            </a:pPr>
            <a:r>
              <a:rPr lang="en-US" dirty="0" smtClean="0">
                <a:latin typeface="+mn-lt"/>
                <a:cs typeface="Arial"/>
              </a:rPr>
              <a:t>involving </a:t>
            </a:r>
            <a:r>
              <a:rPr lang="en-US" dirty="0">
                <a:latin typeface="+mn-lt"/>
                <a:cs typeface="Arial"/>
              </a:rPr>
              <a:t>specific parties”</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3416222834"/>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788" y="2340256"/>
            <a:ext cx="8229600" cy="1143000"/>
          </a:xfrm>
        </p:spPr>
        <p:txBody>
          <a:bodyPr>
            <a:normAutofit/>
          </a:bodyPr>
          <a:lstStyle/>
          <a:p>
            <a:r>
              <a:rPr lang="en-US" dirty="0" smtClean="0">
                <a:latin typeface="+mn-lt"/>
                <a:cs typeface="Arial"/>
              </a:rPr>
              <a:t>Questions?</a:t>
            </a:r>
            <a:r>
              <a:rPr lang="en-US" dirty="0" smtClean="0">
                <a:effectLst/>
                <a:latin typeface="+mn-lt"/>
                <a:cs typeface="Arial"/>
              </a:rPr>
              <a:t> </a:t>
            </a:r>
            <a:endParaRPr lang="en-US" dirty="0">
              <a:latin typeface="+mn-lt"/>
              <a:cs typeface="Arial"/>
            </a:endParaRPr>
          </a:p>
        </p:txBody>
      </p:sp>
    </p:spTree>
    <p:extLst>
      <p:ext uri="{BB962C8B-B14F-4D97-AF65-F5344CB8AC3E}">
        <p14:creationId xmlns:p14="http://schemas.microsoft.com/office/powerpoint/2010/main" val="799076829"/>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685800" y="1088319"/>
            <a:ext cx="7696200" cy="2476500"/>
          </a:xfrm>
        </p:spPr>
        <p:txBody>
          <a:bodyPr>
            <a:noAutofit/>
          </a:bodyPr>
          <a:lstStyle/>
          <a:p>
            <a:r>
              <a:rPr lang="en-US" sz="5000" dirty="0">
                <a:latin typeface="+mn-lt"/>
                <a:cs typeface="Arial"/>
              </a:rPr>
              <a:t>Professional Responsibility </a:t>
            </a:r>
            <a:r>
              <a:rPr lang="en-US" sz="5000" dirty="0" smtClean="0">
                <a:latin typeface="+mn-lt"/>
                <a:cs typeface="Arial"/>
              </a:rPr>
              <a:t/>
            </a:r>
            <a:br>
              <a:rPr lang="en-US" sz="5000" dirty="0" smtClean="0">
                <a:latin typeface="+mn-lt"/>
                <a:cs typeface="Arial"/>
              </a:rPr>
            </a:br>
            <a:r>
              <a:rPr lang="en-US" sz="5000" dirty="0" smtClean="0">
                <a:latin typeface="+mn-lt"/>
                <a:cs typeface="Arial"/>
              </a:rPr>
              <a:t>&amp; Ethics</a:t>
            </a:r>
            <a:r>
              <a:rPr lang="en-US" sz="5000" dirty="0">
                <a:latin typeface="+mn-lt"/>
                <a:cs typeface="Arial"/>
              </a:rPr>
              <a:t/>
            </a:r>
            <a:br>
              <a:rPr lang="en-US" sz="5000" dirty="0">
                <a:latin typeface="+mn-lt"/>
                <a:cs typeface="Arial"/>
              </a:rPr>
            </a:br>
            <a:r>
              <a:rPr lang="en-US" sz="5000" dirty="0">
                <a:latin typeface="+mn-lt"/>
                <a:cs typeface="Arial"/>
              </a:rPr>
              <a:t>for </a:t>
            </a:r>
            <a:r>
              <a:rPr lang="en-US" sz="5000" dirty="0" smtClean="0">
                <a:latin typeface="+mn-lt"/>
                <a:cs typeface="Arial"/>
              </a:rPr>
              <a:t/>
            </a:r>
            <a:br>
              <a:rPr lang="en-US" sz="5000" dirty="0" smtClean="0">
                <a:latin typeface="+mn-lt"/>
                <a:cs typeface="Arial"/>
              </a:rPr>
            </a:br>
            <a:r>
              <a:rPr lang="en-US" sz="5000" dirty="0" smtClean="0">
                <a:latin typeface="+mn-lt"/>
                <a:cs typeface="Arial"/>
              </a:rPr>
              <a:t>Government Lawyers</a:t>
            </a:r>
            <a:endParaRPr lang="en-US" sz="5000" dirty="0">
              <a:latin typeface="+mn-lt"/>
              <a:cs typeface="Arial"/>
            </a:endParaRPr>
          </a:p>
        </p:txBody>
      </p:sp>
      <p:sp>
        <p:nvSpPr>
          <p:cNvPr id="6146" name="Content Placeholder 2"/>
          <p:cNvSpPr>
            <a:spLocks noGrp="1"/>
          </p:cNvSpPr>
          <p:nvPr>
            <p:ph idx="1"/>
          </p:nvPr>
        </p:nvSpPr>
        <p:spPr>
          <a:xfrm>
            <a:off x="762000" y="3564819"/>
            <a:ext cx="7620000" cy="3841749"/>
          </a:xfrm>
        </p:spPr>
        <p:txBody>
          <a:bodyPr anchor="ctr">
            <a:normAutofit/>
          </a:bodyPr>
          <a:lstStyle/>
          <a:p>
            <a:pPr marL="0" indent="0" algn="ctr">
              <a:buFontTx/>
              <a:buNone/>
            </a:pPr>
            <a:r>
              <a:rPr lang="en-US" dirty="0" smtClean="0">
                <a:latin typeface="+mn-lt"/>
                <a:cs typeface="Arial"/>
              </a:rPr>
              <a:t>Kathleen </a:t>
            </a:r>
            <a:r>
              <a:rPr lang="en-US" dirty="0">
                <a:latin typeface="+mn-lt"/>
                <a:cs typeface="Arial"/>
              </a:rPr>
              <a:t>Clark</a:t>
            </a:r>
          </a:p>
          <a:p>
            <a:pPr marL="0" indent="0" algn="ctr">
              <a:buFontTx/>
              <a:buNone/>
            </a:pPr>
            <a:endParaRPr lang="en-US" sz="1800" dirty="0">
              <a:latin typeface="+mn-lt"/>
              <a:cs typeface="Arial"/>
            </a:endParaRPr>
          </a:p>
          <a:p>
            <a:pPr marL="0" indent="0" algn="ctr">
              <a:buFontTx/>
              <a:buNone/>
            </a:pPr>
            <a:r>
              <a:rPr lang="en-US" sz="2000" dirty="0" err="1">
                <a:cs typeface="Arial"/>
              </a:rPr>
              <a:t>k</a:t>
            </a:r>
            <a:r>
              <a:rPr lang="en-US" sz="2000" dirty="0" err="1" smtClean="0">
                <a:latin typeface="+mn-lt"/>
                <a:cs typeface="Arial"/>
              </a:rPr>
              <a:t>athleen_clark</a:t>
            </a:r>
            <a:r>
              <a:rPr lang="en-US" sz="2000" dirty="0" err="1" smtClean="0">
                <a:cs typeface="Arial"/>
              </a:rPr>
              <a:t>@mac.com</a:t>
            </a:r>
            <a:endParaRPr lang="en-US" sz="1800" dirty="0">
              <a:latin typeface="+mn-lt"/>
              <a:cs typeface="Arial"/>
            </a:endParaRPr>
          </a:p>
        </p:txBody>
      </p:sp>
      <p:sp>
        <p:nvSpPr>
          <p:cNvPr id="614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67FFBFC-6342-4747-B555-0F4C1C31ABA8}" type="slidenum">
              <a:rPr lang="en-US" sz="1000">
                <a:solidFill>
                  <a:schemeClr val="bg1"/>
                </a:solidFill>
              </a:rPr>
              <a:pPr/>
              <a:t>69</a:t>
            </a:fld>
            <a:endParaRPr lang="en-US" sz="1000" dirty="0">
              <a:solidFill>
                <a:schemeClr val="bg1"/>
              </a:solidFill>
            </a:endParaRPr>
          </a:p>
        </p:txBody>
      </p:sp>
    </p:spTree>
    <p:extLst>
      <p:ext uri="{BB962C8B-B14F-4D97-AF65-F5344CB8AC3E}">
        <p14:creationId xmlns:p14="http://schemas.microsoft.com/office/powerpoint/2010/main" val="44078107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latin typeface="+mn-lt"/>
                <a:cs typeface="Arial"/>
              </a:rPr>
              <a:t>Basis for Confidentiality Duty </a:t>
            </a:r>
            <a:endParaRPr lang="en-US" dirty="0">
              <a:latin typeface="+mn-lt"/>
              <a:cs typeface="Arial"/>
            </a:endParaRPr>
          </a:p>
        </p:txBody>
      </p:sp>
      <p:sp>
        <p:nvSpPr>
          <p:cNvPr id="3" name="Content Placeholder 2"/>
          <p:cNvSpPr>
            <a:spLocks noGrp="1"/>
          </p:cNvSpPr>
          <p:nvPr>
            <p:ph idx="1"/>
          </p:nvPr>
        </p:nvSpPr>
        <p:spPr>
          <a:xfrm>
            <a:off x="1965326" y="1600201"/>
            <a:ext cx="5241925" cy="4525963"/>
          </a:xfrm>
        </p:spPr>
        <p:txBody>
          <a:bodyPr>
            <a:normAutofit lnSpcReduction="10000"/>
          </a:bodyPr>
          <a:lstStyle/>
          <a:p>
            <a:pPr lvl="0"/>
            <a:endParaRPr lang="en-US" dirty="0" smtClean="0">
              <a:latin typeface="+mn-lt"/>
              <a:cs typeface="Arial"/>
            </a:endParaRPr>
          </a:p>
          <a:p>
            <a:r>
              <a:rPr lang="en-US" dirty="0" smtClean="0">
                <a:latin typeface="+mn-lt"/>
                <a:cs typeface="Arial"/>
              </a:rPr>
              <a:t>contracts</a:t>
            </a:r>
            <a:endParaRPr lang="en-US" dirty="0">
              <a:latin typeface="+mn-lt"/>
              <a:cs typeface="Arial"/>
            </a:endParaRPr>
          </a:p>
          <a:p>
            <a:endParaRPr lang="en-US" dirty="0" smtClean="0">
              <a:latin typeface="+mn-lt"/>
              <a:cs typeface="Arial"/>
            </a:endParaRPr>
          </a:p>
          <a:p>
            <a:r>
              <a:rPr lang="en-US" dirty="0" smtClean="0">
                <a:latin typeface="+mn-lt"/>
                <a:cs typeface="Arial"/>
              </a:rPr>
              <a:t>statutes </a:t>
            </a:r>
            <a:r>
              <a:rPr lang="en-US" dirty="0">
                <a:latin typeface="+mn-lt"/>
                <a:cs typeface="Arial"/>
              </a:rPr>
              <a:t>/ </a:t>
            </a:r>
            <a:r>
              <a:rPr lang="en-US" dirty="0" smtClean="0">
                <a:latin typeface="+mn-lt"/>
                <a:cs typeface="Arial"/>
              </a:rPr>
              <a:t>regulations</a:t>
            </a:r>
          </a:p>
          <a:p>
            <a:endParaRPr lang="en-US" dirty="0" smtClean="0">
              <a:latin typeface="+mn-lt"/>
              <a:cs typeface="Arial"/>
            </a:endParaRPr>
          </a:p>
          <a:p>
            <a:r>
              <a:rPr lang="en-US" dirty="0">
                <a:latin typeface="+mn-lt"/>
                <a:cs typeface="Arial"/>
              </a:rPr>
              <a:t>common law fiduciary duty</a:t>
            </a:r>
          </a:p>
          <a:p>
            <a:pPr lvl="0"/>
            <a:endParaRPr lang="en-US" dirty="0">
              <a:latin typeface="+mn-lt"/>
              <a:cs typeface="Arial"/>
            </a:endParaRPr>
          </a:p>
          <a:p>
            <a:pPr lvl="0"/>
            <a:r>
              <a:rPr lang="en-US" dirty="0">
                <a:latin typeface="+mn-lt"/>
                <a:cs typeface="Arial"/>
              </a:rPr>
              <a:t>professional rules</a:t>
            </a:r>
          </a:p>
          <a:p>
            <a:endParaRPr lang="en-US" dirty="0">
              <a:latin typeface="+mn-lt"/>
              <a:cs typeface="Arial"/>
            </a:endParaRPr>
          </a:p>
        </p:txBody>
      </p:sp>
    </p:spTree>
    <p:extLst>
      <p:ext uri="{BB962C8B-B14F-4D97-AF65-F5344CB8AC3E}">
        <p14:creationId xmlns:p14="http://schemas.microsoft.com/office/powerpoint/2010/main" val="255082550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mn-lt"/>
                <a:cs typeface="Arial"/>
              </a:rPr>
              <a:t>Common law fiduciary duty</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p:txBody>
          <a:bodyPr anchor="ctr"/>
          <a:lstStyle/>
          <a:p>
            <a:pPr lvl="0"/>
            <a:endParaRPr lang="en-US" dirty="0" smtClean="0">
              <a:latin typeface="+mn-lt"/>
              <a:cs typeface="Arial"/>
            </a:endParaRPr>
          </a:p>
          <a:p>
            <a:pPr lvl="0"/>
            <a:r>
              <a:rPr lang="en-US" dirty="0" smtClean="0">
                <a:latin typeface="+mn-lt"/>
                <a:cs typeface="Arial"/>
              </a:rPr>
              <a:t>If </a:t>
            </a:r>
            <a:r>
              <a:rPr lang="en-US" dirty="0">
                <a:latin typeface="+mn-lt"/>
                <a:cs typeface="Arial"/>
              </a:rPr>
              <a:t>entrusted with asset / ability to influence </a:t>
            </a:r>
          </a:p>
          <a:p>
            <a:pPr lvl="0"/>
            <a:endParaRPr lang="en-US" dirty="0" smtClean="0">
              <a:latin typeface="+mn-lt"/>
              <a:cs typeface="Arial"/>
            </a:endParaRPr>
          </a:p>
          <a:p>
            <a:pPr lvl="0"/>
            <a:r>
              <a:rPr lang="en-US" dirty="0" smtClean="0">
                <a:latin typeface="+mn-lt"/>
                <a:cs typeface="Arial"/>
              </a:rPr>
              <a:t>Trusted </a:t>
            </a:r>
            <a:r>
              <a:rPr lang="en-US" dirty="0">
                <a:latin typeface="+mn-lt"/>
                <a:cs typeface="Arial"/>
              </a:rPr>
              <a:t>party must not exploit asset </a:t>
            </a:r>
          </a:p>
          <a:p>
            <a:endParaRPr lang="en-US" dirty="0" smtClean="0">
              <a:latin typeface="+mn-lt"/>
              <a:cs typeface="Arial"/>
            </a:endParaRPr>
          </a:p>
        </p:txBody>
      </p:sp>
    </p:spTree>
    <p:extLst>
      <p:ext uri="{BB962C8B-B14F-4D97-AF65-F5344CB8AC3E}">
        <p14:creationId xmlns:p14="http://schemas.microsoft.com/office/powerpoint/2010/main" val="325192840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latin typeface="+mn-lt"/>
                <a:cs typeface="Arial"/>
              </a:rPr>
              <a:t>Professional rules -</a:t>
            </a:r>
            <a:r>
              <a:rPr lang="en-US" dirty="0" smtClean="0">
                <a:latin typeface="+mn-lt"/>
                <a:cs typeface="Arial"/>
              </a:rPr>
              <a:t> </a:t>
            </a:r>
            <a:r>
              <a:rPr lang="en-US" dirty="0">
                <a:latin typeface="+mn-lt"/>
                <a:cs typeface="Arial"/>
              </a:rPr>
              <a:t>confidentiality</a:t>
            </a:r>
            <a:r>
              <a:rPr lang="en-US" dirty="0" smtClean="0">
                <a:effectLst/>
                <a:latin typeface="+mn-lt"/>
                <a:cs typeface="Arial"/>
              </a:rPr>
              <a:t> </a:t>
            </a:r>
            <a:endParaRPr lang="en-US" dirty="0">
              <a:latin typeface="+mn-lt"/>
              <a:cs typeface="Arial"/>
            </a:endParaRPr>
          </a:p>
        </p:txBody>
      </p:sp>
      <p:sp>
        <p:nvSpPr>
          <p:cNvPr id="3" name="Content Placeholder 2"/>
          <p:cNvSpPr>
            <a:spLocks noGrp="1"/>
          </p:cNvSpPr>
          <p:nvPr>
            <p:ph idx="1"/>
          </p:nvPr>
        </p:nvSpPr>
        <p:spPr>
          <a:xfrm>
            <a:off x="457201" y="1600201"/>
            <a:ext cx="8552329" cy="4525963"/>
          </a:xfrm>
        </p:spPr>
        <p:txBody>
          <a:bodyPr>
            <a:noAutofit/>
          </a:bodyPr>
          <a:lstStyle/>
          <a:p>
            <a:pPr marL="0" indent="0">
              <a:buNone/>
            </a:pPr>
            <a:endParaRPr lang="en-US" dirty="0" smtClean="0">
              <a:cs typeface="Arial"/>
            </a:endParaRPr>
          </a:p>
          <a:p>
            <a:pPr marL="0" indent="0">
              <a:buNone/>
            </a:pPr>
            <a:r>
              <a:rPr lang="en-US" dirty="0" smtClean="0">
                <a:cs typeface="Arial"/>
              </a:rPr>
              <a:t>general </a:t>
            </a:r>
            <a:r>
              <a:rPr lang="en-US" dirty="0">
                <a:cs typeface="Arial"/>
              </a:rPr>
              <a:t>duty of confidentiality </a:t>
            </a:r>
            <a:r>
              <a:rPr lang="en-US" dirty="0" smtClean="0">
                <a:cs typeface="Arial"/>
              </a:rPr>
              <a:t>		     </a:t>
            </a:r>
            <a:r>
              <a:rPr lang="en-US" sz="2400" dirty="0" smtClean="0">
                <a:cs typeface="Arial"/>
              </a:rPr>
              <a:t>TX 1.05; MR 1.6</a:t>
            </a:r>
            <a:endParaRPr lang="en-US" sz="2400" dirty="0">
              <a:cs typeface="Arial"/>
            </a:endParaRPr>
          </a:p>
          <a:p>
            <a:pPr marL="0" indent="0">
              <a:buNone/>
            </a:pPr>
            <a:r>
              <a:rPr lang="en-US" dirty="0" smtClean="0">
                <a:cs typeface="Arial"/>
              </a:rPr>
              <a:t>   </a:t>
            </a:r>
            <a:r>
              <a:rPr lang="en-US" dirty="0">
                <a:cs typeface="Arial"/>
              </a:rPr>
              <a:t> </a:t>
            </a:r>
            <a:r>
              <a:rPr lang="en-US" dirty="0" smtClean="0">
                <a:cs typeface="Arial"/>
              </a:rPr>
              <a:t> </a:t>
            </a:r>
            <a:endParaRPr lang="en-US" dirty="0">
              <a:cs typeface="Arial"/>
            </a:endParaRPr>
          </a:p>
          <a:p>
            <a:pPr marL="0" indent="0">
              <a:lnSpc>
                <a:spcPct val="90000"/>
              </a:lnSpc>
              <a:buNone/>
            </a:pPr>
            <a:r>
              <a:rPr lang="en-US" dirty="0" smtClean="0">
                <a:cs typeface="Arial"/>
              </a:rPr>
              <a:t>different </a:t>
            </a:r>
            <a:r>
              <a:rPr lang="en-US" dirty="0">
                <a:cs typeface="Arial"/>
              </a:rPr>
              <a:t>confidentiality standards </a:t>
            </a:r>
            <a:r>
              <a:rPr lang="en-US" dirty="0" smtClean="0">
                <a:cs typeface="Arial"/>
              </a:rPr>
              <a:t>			     </a:t>
            </a:r>
            <a:r>
              <a:rPr lang="en-US" sz="2400" dirty="0" smtClean="0">
                <a:cs typeface="Arial"/>
              </a:rPr>
              <a:t>MR 1.13</a:t>
            </a:r>
          </a:p>
          <a:p>
            <a:pPr marL="0" indent="0">
              <a:lnSpc>
                <a:spcPct val="90000"/>
              </a:lnSpc>
              <a:buNone/>
            </a:pPr>
            <a:r>
              <a:rPr lang="en-US" dirty="0" smtClean="0">
                <a:cs typeface="Arial"/>
              </a:rPr>
              <a:t>for </a:t>
            </a:r>
            <a:r>
              <a:rPr lang="en-US" dirty="0">
                <a:cs typeface="Arial"/>
              </a:rPr>
              <a:t>entity </a:t>
            </a:r>
            <a:r>
              <a:rPr lang="en-US" dirty="0" smtClean="0">
                <a:cs typeface="Arial"/>
              </a:rPr>
              <a:t>clients</a:t>
            </a:r>
          </a:p>
          <a:p>
            <a:pPr marL="0" indent="0">
              <a:buNone/>
            </a:pPr>
            <a:endParaRPr lang="en-US" dirty="0">
              <a:cs typeface="Arial"/>
            </a:endParaRPr>
          </a:p>
          <a:p>
            <a:pPr marL="0" indent="0">
              <a:buNone/>
            </a:pPr>
            <a:r>
              <a:rPr lang="en-US" dirty="0" smtClean="0">
                <a:cs typeface="Arial"/>
              </a:rPr>
              <a:t>additional </a:t>
            </a:r>
            <a:r>
              <a:rPr lang="en-US" dirty="0">
                <a:cs typeface="Arial"/>
              </a:rPr>
              <a:t>fraud-related exception </a:t>
            </a:r>
            <a:r>
              <a:rPr lang="en-US" dirty="0" smtClean="0">
                <a:cs typeface="Arial"/>
              </a:rPr>
              <a:t>	     </a:t>
            </a:r>
            <a:r>
              <a:rPr lang="en-US" sz="2400" dirty="0" smtClean="0">
                <a:cs typeface="Arial"/>
              </a:rPr>
              <a:t>TX 4.01; MR 4.1</a:t>
            </a:r>
            <a:endParaRPr lang="en-US" sz="2400" dirty="0">
              <a:cs typeface="Arial"/>
            </a:endParaRPr>
          </a:p>
        </p:txBody>
      </p:sp>
    </p:spTree>
    <p:extLst>
      <p:ext uri="{BB962C8B-B14F-4D97-AF65-F5344CB8AC3E}">
        <p14:creationId xmlns:p14="http://schemas.microsoft.com/office/powerpoint/2010/main" val="36132216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3214</TotalTime>
  <Words>1263</Words>
  <Application>Microsoft Macintosh PowerPoint</Application>
  <PresentationFormat>On-screen Show (4:3)</PresentationFormat>
  <Paragraphs>326</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Black</vt:lpstr>
      <vt:lpstr>Professional Responsibility  &amp; Ethics for  Government Lawyers</vt:lpstr>
      <vt:lpstr>PowerPoint Presentation</vt:lpstr>
      <vt:lpstr>4 Topics</vt:lpstr>
      <vt:lpstr>PowerPoint Presentation</vt:lpstr>
      <vt:lpstr>PowerPoint Presentation</vt:lpstr>
      <vt:lpstr> Confidentiality Duty  </vt:lpstr>
      <vt:lpstr>Basis for Confidentiality Duty </vt:lpstr>
      <vt:lpstr>Common law fiduciary duty </vt:lpstr>
      <vt:lpstr>Professional rules - confidentiality </vt:lpstr>
      <vt:lpstr>Scope   scope  of  confidentiality  duty  varies  by state</vt:lpstr>
      <vt:lpstr>Florida Rule 1.6</vt:lpstr>
      <vt:lpstr>Texas Rule 1.05</vt:lpstr>
      <vt:lpstr>Attorney-Client Privilege</vt:lpstr>
      <vt:lpstr>Attorney-Client Privilege</vt:lpstr>
      <vt:lpstr>Attorney-Client Privilege</vt:lpstr>
      <vt:lpstr>Duty                      A-C Privilege</vt:lpstr>
      <vt:lpstr>Exceptions to Confidentiality  </vt:lpstr>
      <vt:lpstr>All except California  follow ABA Model Rules  </vt:lpstr>
      <vt:lpstr>Florida Rule 4-1.6</vt:lpstr>
      <vt:lpstr>Florida Rule 4-1.6(b)</vt:lpstr>
      <vt:lpstr>Florida Rule 4-1.6(b)</vt:lpstr>
      <vt:lpstr>Florida Rule 4-1.6(c)</vt:lpstr>
      <vt:lpstr>Enron -&gt; change in rules</vt:lpstr>
      <vt:lpstr>Texas Rule 1.05(c)(7) &amp; (8)</vt:lpstr>
      <vt:lpstr>Problem Re: Bank Fraud </vt:lpstr>
      <vt:lpstr>Problem Re: Bank Fraud </vt:lpstr>
      <vt:lpstr>Problem Re: Bank Fraud </vt:lpstr>
      <vt:lpstr>Problem Re: Bank Fraud </vt:lpstr>
      <vt:lpstr>Problem Re: Bank Fraud </vt:lpstr>
      <vt:lpstr>PowerPoint Presentation</vt:lpstr>
      <vt:lpstr>Choice of Law</vt:lpstr>
      <vt:lpstr>Model Rule 8.5</vt:lpstr>
      <vt:lpstr>McDade Amendment</vt:lpstr>
      <vt:lpstr>The Organization as Client</vt:lpstr>
      <vt:lpstr>The Organization as Client</vt:lpstr>
      <vt:lpstr>A-C Privilege  Organizational Clients</vt:lpstr>
      <vt:lpstr>Upjohn v. United States – 1981   IRS sought results of internal investigation  corporation can assert A-C privilege  rejected “control group” test</vt:lpstr>
      <vt:lpstr>Garner v. Wolfinbarger  - 5th Cir. 1970   derivative action  corporate lawyer’s testimony  corporation claimed A-C privilege  shareholders = beneficiaries  fiduciary exception to A-C privilege  </vt:lpstr>
      <vt:lpstr>Special Obligations To Organizational Clients    Model Rule 1.13  (TX Rule 1.12)</vt:lpstr>
      <vt:lpstr>Texas Rule 1.12</vt:lpstr>
      <vt:lpstr>Texas Rule 1.12</vt:lpstr>
      <vt:lpstr>Problem Regarding  Washington Bank &amp; Trust </vt:lpstr>
      <vt:lpstr>Maryland (&amp; Model) Rule 1.13</vt:lpstr>
      <vt:lpstr>Instruction Sheet –  Internal Investigations</vt:lpstr>
      <vt:lpstr>Texas Rule 1.12(e)</vt:lpstr>
      <vt:lpstr>Texas Rule 1.12(e)</vt:lpstr>
      <vt:lpstr>Internal Investigation – Instructions </vt:lpstr>
      <vt:lpstr>PowerPoint Presentation</vt:lpstr>
      <vt:lpstr>A-C Privilege for the Government</vt:lpstr>
      <vt:lpstr>A-C Privilege for the Government</vt:lpstr>
      <vt:lpstr>A-C Privilege for Government  in Criminal Proceedings </vt:lpstr>
      <vt:lpstr>Whistleblowing  Standards  for  Government  Lawyers </vt:lpstr>
      <vt:lpstr>Problem:   State government lawyer    </vt:lpstr>
      <vt:lpstr>Problem:   State government lawyer  To whom  did Cindy owe  a duty of  confidentiality?   </vt:lpstr>
      <vt:lpstr>Identity of the  Government Lawyer’s Client </vt:lpstr>
      <vt:lpstr>Identity of the  Government Lawyer’s Client </vt:lpstr>
      <vt:lpstr>Differences between  Public &amp; Private Sector Lawyers </vt:lpstr>
      <vt:lpstr>Appropriate  Procedures  for  Government  Lawyer  Whistleblowers </vt:lpstr>
      <vt:lpstr>Taylor v FDIC - D.C. Cir. 1997 </vt:lpstr>
      <vt:lpstr>Substance of Disclosure</vt:lpstr>
      <vt:lpstr>Recipient of Disclosure</vt:lpstr>
      <vt:lpstr> Post-Employment  Restrictions       for  Government  Lawyers </vt:lpstr>
      <vt:lpstr>Seeking future employment</vt:lpstr>
      <vt:lpstr>Post-Employment Restrictions</vt:lpstr>
      <vt:lpstr>Texas Rule 1.10 (Model Rule 1.11)</vt:lpstr>
      <vt:lpstr>18 U.S.C. § 207</vt:lpstr>
      <vt:lpstr>PowerPoint Presentation</vt:lpstr>
      <vt:lpstr>Questions? </vt:lpstr>
      <vt:lpstr>Professional Responsibility  &amp; Ethics for  Government Lawyers</vt:lpstr>
    </vt:vector>
  </TitlesOfParts>
  <Company>Washington University 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Responsibility  &amp; Ethics for FDIC Lawyers</dc:title>
  <dc:creator>Kathleen Clark</dc:creator>
  <cp:lastModifiedBy>Kathleen Clark</cp:lastModifiedBy>
  <cp:revision>353</cp:revision>
  <cp:lastPrinted>2012-10-23T04:51:20Z</cp:lastPrinted>
  <dcterms:created xsi:type="dcterms:W3CDTF">2012-03-21T02:44:41Z</dcterms:created>
  <dcterms:modified xsi:type="dcterms:W3CDTF">2012-10-24T23:46:23Z</dcterms:modified>
</cp:coreProperties>
</file>