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4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5.xml" ContentType="application/vnd.openxmlformats-officedocument.theme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6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7.xml" ContentType="application/vnd.openxmlformats-officedocument.theme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8.xml" ContentType="application/vnd.openxmlformats-officedocument.theme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720" r:id="rId2"/>
    <p:sldMasterId id="2147483732" r:id="rId3"/>
    <p:sldMasterId id="2147483744" r:id="rId4"/>
    <p:sldMasterId id="2147483756" r:id="rId5"/>
    <p:sldMasterId id="2147483768" r:id="rId6"/>
    <p:sldMasterId id="2147483780" r:id="rId7"/>
    <p:sldMasterId id="2147483792" r:id="rId8"/>
    <p:sldMasterId id="2147483804" r:id="rId9"/>
  </p:sldMasterIdLst>
  <p:notesMasterIdLst>
    <p:notesMasterId r:id="rId54"/>
  </p:notesMasterIdLst>
  <p:sldIdLst>
    <p:sldId id="292" r:id="rId10"/>
    <p:sldId id="301" r:id="rId11"/>
    <p:sldId id="293" r:id="rId12"/>
    <p:sldId id="295" r:id="rId13"/>
    <p:sldId id="296" r:id="rId14"/>
    <p:sldId id="302" r:id="rId15"/>
    <p:sldId id="303" r:id="rId16"/>
    <p:sldId id="304" r:id="rId17"/>
    <p:sldId id="314" r:id="rId18"/>
    <p:sldId id="306" r:id="rId19"/>
    <p:sldId id="307" r:id="rId20"/>
    <p:sldId id="308" r:id="rId21"/>
    <p:sldId id="312" r:id="rId22"/>
    <p:sldId id="288" r:id="rId23"/>
    <p:sldId id="289" r:id="rId24"/>
    <p:sldId id="297" r:id="rId25"/>
    <p:sldId id="298" r:id="rId26"/>
    <p:sldId id="300" r:id="rId27"/>
    <p:sldId id="261" r:id="rId28"/>
    <p:sldId id="262" r:id="rId29"/>
    <p:sldId id="280" r:id="rId30"/>
    <p:sldId id="281" r:id="rId31"/>
    <p:sldId id="264" r:id="rId32"/>
    <p:sldId id="265" r:id="rId33"/>
    <p:sldId id="282" r:id="rId34"/>
    <p:sldId id="283" r:id="rId35"/>
    <p:sldId id="284" r:id="rId36"/>
    <p:sldId id="285" r:id="rId37"/>
    <p:sldId id="286" r:id="rId38"/>
    <p:sldId id="287" r:id="rId39"/>
    <p:sldId id="290" r:id="rId40"/>
    <p:sldId id="266" r:id="rId41"/>
    <p:sldId id="267" r:id="rId42"/>
    <p:sldId id="268" r:id="rId43"/>
    <p:sldId id="269" r:id="rId44"/>
    <p:sldId id="270" r:id="rId45"/>
    <p:sldId id="271" r:id="rId46"/>
    <p:sldId id="272" r:id="rId47"/>
    <p:sldId id="273" r:id="rId48"/>
    <p:sldId id="274" r:id="rId49"/>
    <p:sldId id="275" r:id="rId50"/>
    <p:sldId id="276" r:id="rId51"/>
    <p:sldId id="277" r:id="rId52"/>
    <p:sldId id="278" r:id="rId5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595" autoAdjust="0"/>
  </p:normalViewPr>
  <p:slideViewPr>
    <p:cSldViewPr>
      <p:cViewPr varScale="1">
        <p:scale>
          <a:sx n="46" d="100"/>
          <a:sy n="46" d="100"/>
        </p:scale>
        <p:origin x="-135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9" Type="http://schemas.openxmlformats.org/officeDocument/2006/relationships/slide" Target="slides/slide30.xml"/><Relationship Id="rId21" Type="http://schemas.openxmlformats.org/officeDocument/2006/relationships/slide" Target="slides/slide12.xml"/><Relationship Id="rId34" Type="http://schemas.openxmlformats.org/officeDocument/2006/relationships/slide" Target="slides/slide25.xml"/><Relationship Id="rId42" Type="http://schemas.openxmlformats.org/officeDocument/2006/relationships/slide" Target="slides/slide33.xml"/><Relationship Id="rId47" Type="http://schemas.openxmlformats.org/officeDocument/2006/relationships/slide" Target="slides/slide38.xml"/><Relationship Id="rId50" Type="http://schemas.openxmlformats.org/officeDocument/2006/relationships/slide" Target="slides/slide41.xml"/><Relationship Id="rId55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slide" Target="slides/slide24.xml"/><Relationship Id="rId38" Type="http://schemas.openxmlformats.org/officeDocument/2006/relationships/slide" Target="slides/slide29.xml"/><Relationship Id="rId46" Type="http://schemas.openxmlformats.org/officeDocument/2006/relationships/slide" Target="slides/slide3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slide" Target="slides/slide20.xml"/><Relationship Id="rId41" Type="http://schemas.openxmlformats.org/officeDocument/2006/relationships/slide" Target="slides/slide32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slide" Target="slides/slide23.xml"/><Relationship Id="rId37" Type="http://schemas.openxmlformats.org/officeDocument/2006/relationships/slide" Target="slides/slide28.xml"/><Relationship Id="rId40" Type="http://schemas.openxmlformats.org/officeDocument/2006/relationships/slide" Target="slides/slide31.xml"/><Relationship Id="rId45" Type="http://schemas.openxmlformats.org/officeDocument/2006/relationships/slide" Target="slides/slide36.xml"/><Relationship Id="rId53" Type="http://schemas.openxmlformats.org/officeDocument/2006/relationships/slide" Target="slides/slide44.xml"/><Relationship Id="rId58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36" Type="http://schemas.openxmlformats.org/officeDocument/2006/relationships/slide" Target="slides/slide27.xml"/><Relationship Id="rId49" Type="http://schemas.openxmlformats.org/officeDocument/2006/relationships/slide" Target="slides/slide40.xml"/><Relationship Id="rId57" Type="http://schemas.openxmlformats.org/officeDocument/2006/relationships/theme" Target="theme/theme1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slide" Target="slides/slide22.xml"/><Relationship Id="rId44" Type="http://schemas.openxmlformats.org/officeDocument/2006/relationships/slide" Target="slides/slide35.xml"/><Relationship Id="rId52" Type="http://schemas.openxmlformats.org/officeDocument/2006/relationships/slide" Target="slides/slide43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slide" Target="slides/slide21.xml"/><Relationship Id="rId35" Type="http://schemas.openxmlformats.org/officeDocument/2006/relationships/slide" Target="slides/slide26.xml"/><Relationship Id="rId43" Type="http://schemas.openxmlformats.org/officeDocument/2006/relationships/slide" Target="slides/slide34.xml"/><Relationship Id="rId48" Type="http://schemas.openxmlformats.org/officeDocument/2006/relationships/slide" Target="slides/slide39.xml"/><Relationship Id="rId56" Type="http://schemas.openxmlformats.org/officeDocument/2006/relationships/viewProps" Target="viewProps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42.xml"/><Relationship Id="rId3" Type="http://schemas.openxmlformats.org/officeDocument/2006/relationships/slideMaster" Target="slideMasters/slideMaster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F68937-17F5-4657-9B86-C9241AA24CEA}" type="doc">
      <dgm:prSet loTypeId="urn:microsoft.com/office/officeart/2005/8/layout/vList6" loCatId="process" qsTypeId="urn:microsoft.com/office/officeart/2005/8/quickstyle/simple1#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F9E5F74-11BA-4AE3-9507-1F7B5A0B904C}">
      <dgm:prSet phldrT="[Text]" custT="1"/>
      <dgm:spPr/>
      <dgm:t>
        <a:bodyPr/>
        <a:lstStyle/>
        <a:p>
          <a:r>
            <a:rPr lang="en-US" sz="2400" b="0" dirty="0" smtClean="0">
              <a:solidFill>
                <a:schemeClr val="tx1"/>
              </a:solidFill>
              <a:latin typeface="Century" pitchFamily="18" charset="0"/>
            </a:rPr>
            <a:t>Faulty Reasoning</a:t>
          </a:r>
          <a:endParaRPr lang="en-US" sz="2400" b="0" dirty="0">
            <a:solidFill>
              <a:schemeClr val="tx1"/>
            </a:solidFill>
            <a:latin typeface="Century" pitchFamily="18" charset="0"/>
          </a:endParaRPr>
        </a:p>
      </dgm:t>
    </dgm:pt>
    <dgm:pt modelId="{82CA6011-B8F8-4235-88AE-79A41832A0F5}" type="parTrans" cxnId="{595526BA-0EBE-43D5-BFCB-BBFAFB39105E}">
      <dgm:prSet/>
      <dgm:spPr/>
      <dgm:t>
        <a:bodyPr/>
        <a:lstStyle/>
        <a:p>
          <a:endParaRPr lang="en-US"/>
        </a:p>
      </dgm:t>
    </dgm:pt>
    <dgm:pt modelId="{D5F6CA9E-D5A6-45A4-BC72-09C530D44F97}" type="sibTrans" cxnId="{595526BA-0EBE-43D5-BFCB-BBFAFB39105E}">
      <dgm:prSet/>
      <dgm:spPr/>
      <dgm:t>
        <a:bodyPr/>
        <a:lstStyle/>
        <a:p>
          <a:endParaRPr lang="en-US"/>
        </a:p>
      </dgm:t>
    </dgm:pt>
    <dgm:pt modelId="{78359907-7D97-444C-9E07-DD0C5CD2353E}">
      <dgm:prSet phldrT="[Text]" custT="1"/>
      <dgm:spPr/>
      <dgm:t>
        <a:bodyPr/>
        <a:lstStyle/>
        <a:p>
          <a:r>
            <a:rPr lang="en-US" sz="2400" b="0" dirty="0" smtClean="0">
              <a:solidFill>
                <a:schemeClr val="tx1"/>
              </a:solidFill>
              <a:latin typeface="Century" pitchFamily="18" charset="0"/>
            </a:rPr>
            <a:t>Lack of Motivation</a:t>
          </a:r>
          <a:endParaRPr lang="en-US" sz="2400" b="0" dirty="0">
            <a:solidFill>
              <a:schemeClr val="tx1"/>
            </a:solidFill>
          </a:endParaRPr>
        </a:p>
      </dgm:t>
    </dgm:pt>
    <dgm:pt modelId="{586B19D8-44DB-4B4F-A069-037E3434B254}" type="parTrans" cxnId="{9C999313-4DBE-4EB1-B927-9AAB706EA942}">
      <dgm:prSet/>
      <dgm:spPr/>
      <dgm:t>
        <a:bodyPr/>
        <a:lstStyle/>
        <a:p>
          <a:endParaRPr lang="en-US"/>
        </a:p>
      </dgm:t>
    </dgm:pt>
    <dgm:pt modelId="{EF71C569-C957-4780-99D5-406305C2CCBB}" type="sibTrans" cxnId="{9C999313-4DBE-4EB1-B927-9AAB706EA942}">
      <dgm:prSet/>
      <dgm:spPr/>
      <dgm:t>
        <a:bodyPr/>
        <a:lstStyle/>
        <a:p>
          <a:endParaRPr lang="en-US"/>
        </a:p>
      </dgm:t>
    </dgm:pt>
    <dgm:pt modelId="{D90DEC88-8827-43C0-9421-AAA672D0AF0E}">
      <dgm:prSet custT="1"/>
      <dgm:spPr/>
      <dgm:t>
        <a:bodyPr/>
        <a:lstStyle/>
        <a:p>
          <a:r>
            <a:rPr lang="en-US" sz="2400" baseline="0" dirty="0" smtClean="0">
              <a:solidFill>
                <a:schemeClr val="tx2"/>
              </a:solidFill>
              <a:latin typeface="Century" pitchFamily="18" charset="0"/>
            </a:rPr>
            <a:t>Ineffectiveness</a:t>
          </a:r>
          <a:endParaRPr lang="en-US" sz="2400" dirty="0">
            <a:solidFill>
              <a:schemeClr val="tx2"/>
            </a:solidFill>
            <a:latin typeface="Century" pitchFamily="18" charset="0"/>
          </a:endParaRPr>
        </a:p>
      </dgm:t>
    </dgm:pt>
    <dgm:pt modelId="{113E1070-DA04-470F-B747-130EE5A0A823}" type="parTrans" cxnId="{B27EBE6C-1C81-42E1-8256-CA6C3744850A}">
      <dgm:prSet/>
      <dgm:spPr/>
      <dgm:t>
        <a:bodyPr/>
        <a:lstStyle/>
        <a:p>
          <a:endParaRPr lang="en-US"/>
        </a:p>
      </dgm:t>
    </dgm:pt>
    <dgm:pt modelId="{F74CDED8-E602-4271-AAB9-3D1EA192DE2C}" type="sibTrans" cxnId="{B27EBE6C-1C81-42E1-8256-CA6C3744850A}">
      <dgm:prSet/>
      <dgm:spPr/>
      <dgm:t>
        <a:bodyPr/>
        <a:lstStyle/>
        <a:p>
          <a:endParaRPr lang="en-US"/>
        </a:p>
      </dgm:t>
    </dgm:pt>
    <dgm:pt modelId="{86B0BD41-3D39-47C7-8D90-CD3231733253}">
      <dgm:prSet custT="1"/>
      <dgm:spPr/>
      <dgm:t>
        <a:bodyPr/>
        <a:lstStyle/>
        <a:p>
          <a:r>
            <a:rPr lang="en-US" sz="2400" dirty="0" smtClean="0"/>
            <a:t>Moral </a:t>
          </a:r>
          <a:br>
            <a:rPr lang="en-US" sz="2400" dirty="0" smtClean="0"/>
          </a:br>
          <a:r>
            <a:rPr lang="en-US" sz="2400" dirty="0" smtClean="0"/>
            <a:t>Blindness</a:t>
          </a:r>
          <a:endParaRPr lang="en-US" sz="2400" dirty="0"/>
        </a:p>
      </dgm:t>
    </dgm:pt>
    <dgm:pt modelId="{597893AC-F381-4FE3-8862-0FF42C1E0486}" type="parTrans" cxnId="{ED8B85E0-5DB2-47F4-945B-05DC00E05B56}">
      <dgm:prSet/>
      <dgm:spPr/>
      <dgm:t>
        <a:bodyPr/>
        <a:lstStyle/>
        <a:p>
          <a:endParaRPr lang="en-US"/>
        </a:p>
      </dgm:t>
    </dgm:pt>
    <dgm:pt modelId="{F966B30F-EBD2-4663-9B20-54BE7FE8B84D}" type="sibTrans" cxnId="{ED8B85E0-5DB2-47F4-945B-05DC00E05B56}">
      <dgm:prSet/>
      <dgm:spPr/>
      <dgm:t>
        <a:bodyPr/>
        <a:lstStyle/>
        <a:p>
          <a:endParaRPr lang="en-US"/>
        </a:p>
      </dgm:t>
    </dgm:pt>
    <dgm:pt modelId="{248A7D4F-0C40-4B9D-A695-6552CB280386}" type="pres">
      <dgm:prSet presAssocID="{76F68937-17F5-4657-9B86-C9241AA24CE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15DCDE9-23F6-4734-8500-9A3763EAC132}" type="pres">
      <dgm:prSet presAssocID="{86B0BD41-3D39-47C7-8D90-CD3231733253}" presName="linNode" presStyleCnt="0"/>
      <dgm:spPr/>
    </dgm:pt>
    <dgm:pt modelId="{6FE7F0ED-6638-46A9-8B76-F05BAAF9A3A4}" type="pres">
      <dgm:prSet presAssocID="{86B0BD41-3D39-47C7-8D90-CD3231733253}" presName="parent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8A4EC6-540B-481A-9E73-3D3E5C2C16BD}" type="pres">
      <dgm:prSet presAssocID="{86B0BD41-3D39-47C7-8D90-CD3231733253}" presName="childShp" presStyleLbl="bgAccFollowNode1" presStyleIdx="0" presStyleCnt="4" custLinFactY="3517" custLinFactNeighborX="882" custLinFactNeighborY="100000">
        <dgm:presLayoutVars>
          <dgm:bulletEnabled val="1"/>
        </dgm:presLayoutVars>
      </dgm:prSet>
      <dgm:spPr>
        <a:noFill/>
        <a:ln>
          <a:noFill/>
        </a:ln>
      </dgm:spPr>
      <dgm:t>
        <a:bodyPr/>
        <a:lstStyle/>
        <a:p>
          <a:endParaRPr lang="en-US"/>
        </a:p>
      </dgm:t>
    </dgm:pt>
    <dgm:pt modelId="{D5C524AF-72A9-4AF3-AB16-48E3AD9566D8}" type="pres">
      <dgm:prSet presAssocID="{F966B30F-EBD2-4663-9B20-54BE7FE8B84D}" presName="spacing" presStyleCnt="0"/>
      <dgm:spPr/>
    </dgm:pt>
    <dgm:pt modelId="{703A12B3-03FB-4289-A8A6-F64D7EDCDC97}" type="pres">
      <dgm:prSet presAssocID="{EF9E5F74-11BA-4AE3-9507-1F7B5A0B904C}" presName="linNode" presStyleCnt="0"/>
      <dgm:spPr/>
    </dgm:pt>
    <dgm:pt modelId="{A5B0B7AC-C53C-4A84-BB3F-9D54DA3DD2A8}" type="pres">
      <dgm:prSet presAssocID="{EF9E5F74-11BA-4AE3-9507-1F7B5A0B904C}" presName="parentShp" presStyleLbl="node1" presStyleIdx="1" presStyleCnt="4" custLinFactNeighborX="-6918" custLinFactNeighborY="32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166A8C-3E6D-4EFC-B58C-0E97F89E9B85}" type="pres">
      <dgm:prSet presAssocID="{EF9E5F74-11BA-4AE3-9507-1F7B5A0B904C}" presName="childShp" presStyleLbl="bgAccFollowNode1" presStyleIdx="1" presStyleCnt="4" custLinFactY="16589" custLinFactNeighborY="100000">
        <dgm:presLayoutVars>
          <dgm:bulletEnabled val="1"/>
        </dgm:presLayoutVars>
      </dgm:prSet>
      <dgm:spPr>
        <a:noFill/>
        <a:ln>
          <a:noFill/>
        </a:ln>
      </dgm:spPr>
      <dgm:t>
        <a:bodyPr/>
        <a:lstStyle/>
        <a:p>
          <a:endParaRPr lang="en-US"/>
        </a:p>
      </dgm:t>
    </dgm:pt>
    <dgm:pt modelId="{2C5385EE-4366-410D-8307-F9EB5DB7F4A0}" type="pres">
      <dgm:prSet presAssocID="{D5F6CA9E-D5A6-45A4-BC72-09C530D44F97}" presName="spacing" presStyleCnt="0"/>
      <dgm:spPr/>
    </dgm:pt>
    <dgm:pt modelId="{3EA465C4-5128-4831-A265-1963F4A775A1}" type="pres">
      <dgm:prSet presAssocID="{78359907-7D97-444C-9E07-DD0C5CD2353E}" presName="linNode" presStyleCnt="0"/>
      <dgm:spPr/>
    </dgm:pt>
    <dgm:pt modelId="{51EDA532-7FB1-48B2-A238-75A8C026CF4C}" type="pres">
      <dgm:prSet presAssocID="{78359907-7D97-444C-9E07-DD0C5CD2353E}" presName="parentShp" presStyleLbl="node1" presStyleIdx="2" presStyleCnt="4" custLinFactNeighborX="-6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AB8E03-AE7D-41A3-B1C2-78914BC7DC11}" type="pres">
      <dgm:prSet presAssocID="{78359907-7D97-444C-9E07-DD0C5CD2353E}" presName="childShp" presStyleLbl="bgAccFollowNode1" presStyleIdx="2" presStyleCnt="4" custLinFactY="-16925" custLinFactNeighborX="882" custLinFactNeighborY="-100000">
        <dgm:presLayoutVars>
          <dgm:bulletEnabled val="1"/>
        </dgm:presLayoutVars>
      </dgm:prSet>
      <dgm:spPr>
        <a:noFill/>
        <a:ln>
          <a:noFill/>
        </a:ln>
      </dgm:spPr>
      <dgm:t>
        <a:bodyPr/>
        <a:lstStyle/>
        <a:p>
          <a:endParaRPr lang="en-US"/>
        </a:p>
      </dgm:t>
    </dgm:pt>
    <dgm:pt modelId="{02EBD1D0-D2B3-4133-B2B4-FC4FC629C61A}" type="pres">
      <dgm:prSet presAssocID="{EF71C569-C957-4780-99D5-406305C2CCBB}" presName="spacing" presStyleCnt="0"/>
      <dgm:spPr/>
    </dgm:pt>
    <dgm:pt modelId="{1F8EFC66-B647-47B5-BCA2-4573BFD45B59}" type="pres">
      <dgm:prSet presAssocID="{D90DEC88-8827-43C0-9421-AAA672D0AF0E}" presName="linNode" presStyleCnt="0"/>
      <dgm:spPr/>
    </dgm:pt>
    <dgm:pt modelId="{B9D15BAF-EE46-450E-B86C-5C39EE151CAC}" type="pres">
      <dgm:prSet presAssocID="{D90DEC88-8827-43C0-9421-AAA672D0AF0E}" presName="parent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559407-78E0-4BF6-99DF-B116A72ECAB2}" type="pres">
      <dgm:prSet presAssocID="{D90DEC88-8827-43C0-9421-AAA672D0AF0E}" presName="childShp" presStyleLbl="bgAccFollowNode1" presStyleIdx="3" presStyleCnt="4" custLinFactNeighborX="-3087" custLinFactNeighborY="-26148">
        <dgm:presLayoutVars>
          <dgm:bulletEnabled val="1"/>
        </dgm:presLayoutVars>
      </dgm:prSet>
      <dgm:spPr>
        <a:prstGeom prst="rect">
          <a:avLst/>
        </a:prstGeom>
        <a:noFill/>
        <a:ln>
          <a:noFill/>
        </a:ln>
      </dgm:spPr>
      <dgm:t>
        <a:bodyPr/>
        <a:lstStyle/>
        <a:p>
          <a:endParaRPr lang="en-US"/>
        </a:p>
      </dgm:t>
    </dgm:pt>
  </dgm:ptLst>
  <dgm:cxnLst>
    <dgm:cxn modelId="{87854E96-C5D5-48C6-B298-EBB7503436E8}" type="presOf" srcId="{78359907-7D97-444C-9E07-DD0C5CD2353E}" destId="{51EDA532-7FB1-48B2-A238-75A8C026CF4C}" srcOrd="0" destOrd="0" presId="urn:microsoft.com/office/officeart/2005/8/layout/vList6"/>
    <dgm:cxn modelId="{B27EBE6C-1C81-42E1-8256-CA6C3744850A}" srcId="{76F68937-17F5-4657-9B86-C9241AA24CEA}" destId="{D90DEC88-8827-43C0-9421-AAA672D0AF0E}" srcOrd="3" destOrd="0" parTransId="{113E1070-DA04-470F-B747-130EE5A0A823}" sibTransId="{F74CDED8-E602-4271-AAB9-3D1EA192DE2C}"/>
    <dgm:cxn modelId="{980EF64B-B56A-4C03-933C-D1908DDC83D3}" type="presOf" srcId="{D90DEC88-8827-43C0-9421-AAA672D0AF0E}" destId="{B9D15BAF-EE46-450E-B86C-5C39EE151CAC}" srcOrd="0" destOrd="0" presId="urn:microsoft.com/office/officeart/2005/8/layout/vList6"/>
    <dgm:cxn modelId="{29583F80-E32E-4172-82D5-7D161F65431A}" type="presOf" srcId="{EF9E5F74-11BA-4AE3-9507-1F7B5A0B904C}" destId="{A5B0B7AC-C53C-4A84-BB3F-9D54DA3DD2A8}" srcOrd="0" destOrd="0" presId="urn:microsoft.com/office/officeart/2005/8/layout/vList6"/>
    <dgm:cxn modelId="{4BE9F538-B9D0-496A-9898-F652318D3C8D}" type="presOf" srcId="{86B0BD41-3D39-47C7-8D90-CD3231733253}" destId="{6FE7F0ED-6638-46A9-8B76-F05BAAF9A3A4}" srcOrd="0" destOrd="0" presId="urn:microsoft.com/office/officeart/2005/8/layout/vList6"/>
    <dgm:cxn modelId="{9C999313-4DBE-4EB1-B927-9AAB706EA942}" srcId="{76F68937-17F5-4657-9B86-C9241AA24CEA}" destId="{78359907-7D97-444C-9E07-DD0C5CD2353E}" srcOrd="2" destOrd="0" parTransId="{586B19D8-44DB-4B4F-A069-037E3434B254}" sibTransId="{EF71C569-C957-4780-99D5-406305C2CCBB}"/>
    <dgm:cxn modelId="{ED8B85E0-5DB2-47F4-945B-05DC00E05B56}" srcId="{76F68937-17F5-4657-9B86-C9241AA24CEA}" destId="{86B0BD41-3D39-47C7-8D90-CD3231733253}" srcOrd="0" destOrd="0" parTransId="{597893AC-F381-4FE3-8862-0FF42C1E0486}" sibTransId="{F966B30F-EBD2-4663-9B20-54BE7FE8B84D}"/>
    <dgm:cxn modelId="{595526BA-0EBE-43D5-BFCB-BBFAFB39105E}" srcId="{76F68937-17F5-4657-9B86-C9241AA24CEA}" destId="{EF9E5F74-11BA-4AE3-9507-1F7B5A0B904C}" srcOrd="1" destOrd="0" parTransId="{82CA6011-B8F8-4235-88AE-79A41832A0F5}" sibTransId="{D5F6CA9E-D5A6-45A4-BC72-09C530D44F97}"/>
    <dgm:cxn modelId="{2A7580FC-A3BA-4FB7-9633-4DE6EE99B7BE}" type="presOf" srcId="{76F68937-17F5-4657-9B86-C9241AA24CEA}" destId="{248A7D4F-0C40-4B9D-A695-6552CB280386}" srcOrd="0" destOrd="0" presId="urn:microsoft.com/office/officeart/2005/8/layout/vList6"/>
    <dgm:cxn modelId="{ADFEBB9D-055B-4F64-94EE-3C5063063011}" type="presParOf" srcId="{248A7D4F-0C40-4B9D-A695-6552CB280386}" destId="{E15DCDE9-23F6-4734-8500-9A3763EAC132}" srcOrd="0" destOrd="0" presId="urn:microsoft.com/office/officeart/2005/8/layout/vList6"/>
    <dgm:cxn modelId="{6A5963BF-8586-4EF7-8C41-D4119D405594}" type="presParOf" srcId="{E15DCDE9-23F6-4734-8500-9A3763EAC132}" destId="{6FE7F0ED-6638-46A9-8B76-F05BAAF9A3A4}" srcOrd="0" destOrd="0" presId="urn:microsoft.com/office/officeart/2005/8/layout/vList6"/>
    <dgm:cxn modelId="{8BEFF9BB-DADA-4EDA-99CE-0A802810FB03}" type="presParOf" srcId="{E15DCDE9-23F6-4734-8500-9A3763EAC132}" destId="{868A4EC6-540B-481A-9E73-3D3E5C2C16BD}" srcOrd="1" destOrd="0" presId="urn:microsoft.com/office/officeart/2005/8/layout/vList6"/>
    <dgm:cxn modelId="{0BBC92D3-1D41-49D7-97A9-30F64A39CA12}" type="presParOf" srcId="{248A7D4F-0C40-4B9D-A695-6552CB280386}" destId="{D5C524AF-72A9-4AF3-AB16-48E3AD9566D8}" srcOrd="1" destOrd="0" presId="urn:microsoft.com/office/officeart/2005/8/layout/vList6"/>
    <dgm:cxn modelId="{DEB50C44-9AB9-40ED-B960-7652C64DCA28}" type="presParOf" srcId="{248A7D4F-0C40-4B9D-A695-6552CB280386}" destId="{703A12B3-03FB-4289-A8A6-F64D7EDCDC97}" srcOrd="2" destOrd="0" presId="urn:microsoft.com/office/officeart/2005/8/layout/vList6"/>
    <dgm:cxn modelId="{F6114B42-F277-43F5-B6AA-E4393C050CED}" type="presParOf" srcId="{703A12B3-03FB-4289-A8A6-F64D7EDCDC97}" destId="{A5B0B7AC-C53C-4A84-BB3F-9D54DA3DD2A8}" srcOrd="0" destOrd="0" presId="urn:microsoft.com/office/officeart/2005/8/layout/vList6"/>
    <dgm:cxn modelId="{1BEAF0CC-48AD-47BD-8247-9AAA5D3530D6}" type="presParOf" srcId="{703A12B3-03FB-4289-A8A6-F64D7EDCDC97}" destId="{4F166A8C-3E6D-4EFC-B58C-0E97F89E9B85}" srcOrd="1" destOrd="0" presId="urn:microsoft.com/office/officeart/2005/8/layout/vList6"/>
    <dgm:cxn modelId="{AC3A8B3D-CA41-4770-96F7-616FAEBBAF27}" type="presParOf" srcId="{248A7D4F-0C40-4B9D-A695-6552CB280386}" destId="{2C5385EE-4366-410D-8307-F9EB5DB7F4A0}" srcOrd="3" destOrd="0" presId="urn:microsoft.com/office/officeart/2005/8/layout/vList6"/>
    <dgm:cxn modelId="{A23889D1-7601-4BFC-BD42-A5D9AF44C583}" type="presParOf" srcId="{248A7D4F-0C40-4B9D-A695-6552CB280386}" destId="{3EA465C4-5128-4831-A265-1963F4A775A1}" srcOrd="4" destOrd="0" presId="urn:microsoft.com/office/officeart/2005/8/layout/vList6"/>
    <dgm:cxn modelId="{57038430-65A1-404F-8A4C-36DEAD21996B}" type="presParOf" srcId="{3EA465C4-5128-4831-A265-1963F4A775A1}" destId="{51EDA532-7FB1-48B2-A238-75A8C026CF4C}" srcOrd="0" destOrd="0" presId="urn:microsoft.com/office/officeart/2005/8/layout/vList6"/>
    <dgm:cxn modelId="{60CE41A8-3F3C-47B9-8A49-217F24E9AC36}" type="presParOf" srcId="{3EA465C4-5128-4831-A265-1963F4A775A1}" destId="{F3AB8E03-AE7D-41A3-B1C2-78914BC7DC11}" srcOrd="1" destOrd="0" presId="urn:microsoft.com/office/officeart/2005/8/layout/vList6"/>
    <dgm:cxn modelId="{062251E1-D097-42F2-9FFD-C252DAFDC6D7}" type="presParOf" srcId="{248A7D4F-0C40-4B9D-A695-6552CB280386}" destId="{02EBD1D0-D2B3-4133-B2B4-FC4FC629C61A}" srcOrd="5" destOrd="0" presId="urn:microsoft.com/office/officeart/2005/8/layout/vList6"/>
    <dgm:cxn modelId="{37F8F1C9-D382-453A-9B7B-B1F7D086AC2C}" type="presParOf" srcId="{248A7D4F-0C40-4B9D-A695-6552CB280386}" destId="{1F8EFC66-B647-47B5-BCA2-4573BFD45B59}" srcOrd="6" destOrd="0" presId="urn:microsoft.com/office/officeart/2005/8/layout/vList6"/>
    <dgm:cxn modelId="{52727B71-6BFB-4D39-AF40-29D25F2DC081}" type="presParOf" srcId="{1F8EFC66-B647-47B5-BCA2-4573BFD45B59}" destId="{B9D15BAF-EE46-450E-B86C-5C39EE151CAC}" srcOrd="0" destOrd="0" presId="urn:microsoft.com/office/officeart/2005/8/layout/vList6"/>
    <dgm:cxn modelId="{3B0589FA-1300-4FCD-8240-20251FD6D902}" type="presParOf" srcId="{1F8EFC66-B647-47B5-BCA2-4573BFD45B59}" destId="{D9559407-78E0-4BF6-99DF-B116A72ECAB2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F68937-17F5-4657-9B86-C9241AA24CEA}" type="doc">
      <dgm:prSet loTypeId="urn:microsoft.com/office/officeart/2005/8/layout/vList6" loCatId="process" qsTypeId="urn:microsoft.com/office/officeart/2005/8/quickstyle/simple1#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F9E5F74-11BA-4AE3-9507-1F7B5A0B904C}">
      <dgm:prSet phldrT="[Text]" custT="1"/>
      <dgm:spPr>
        <a:solidFill>
          <a:srgbClr val="0070C0"/>
        </a:solidFill>
      </dgm:spPr>
      <dgm:t>
        <a:bodyPr/>
        <a:lstStyle/>
        <a:p>
          <a:r>
            <a:rPr lang="en-US" sz="2400" b="0" dirty="0" smtClean="0">
              <a:latin typeface="Century" pitchFamily="18" charset="0"/>
            </a:rPr>
            <a:t>Moral </a:t>
          </a:r>
          <a:br>
            <a:rPr lang="en-US" sz="2400" b="0" dirty="0" smtClean="0">
              <a:latin typeface="Century" pitchFamily="18" charset="0"/>
            </a:rPr>
          </a:br>
          <a:r>
            <a:rPr lang="en-US" sz="2400" b="0" dirty="0" smtClean="0">
              <a:latin typeface="Century" pitchFamily="18" charset="0"/>
            </a:rPr>
            <a:t>Judgment</a:t>
          </a:r>
          <a:endParaRPr lang="en-US" sz="2400" b="0" dirty="0">
            <a:latin typeface="Century" pitchFamily="18" charset="0"/>
          </a:endParaRPr>
        </a:p>
      </dgm:t>
    </dgm:pt>
    <dgm:pt modelId="{82CA6011-B8F8-4235-88AE-79A41832A0F5}" type="parTrans" cxnId="{595526BA-0EBE-43D5-BFCB-BBFAFB39105E}">
      <dgm:prSet/>
      <dgm:spPr/>
      <dgm:t>
        <a:bodyPr/>
        <a:lstStyle/>
        <a:p>
          <a:endParaRPr lang="en-US"/>
        </a:p>
      </dgm:t>
    </dgm:pt>
    <dgm:pt modelId="{D5F6CA9E-D5A6-45A4-BC72-09C530D44F97}" type="sibTrans" cxnId="{595526BA-0EBE-43D5-BFCB-BBFAFB39105E}">
      <dgm:prSet/>
      <dgm:spPr/>
      <dgm:t>
        <a:bodyPr/>
        <a:lstStyle/>
        <a:p>
          <a:endParaRPr lang="en-US"/>
        </a:p>
      </dgm:t>
    </dgm:pt>
    <dgm:pt modelId="{5DFE7F8A-EEF2-4A33-8BFD-6D2E6244FFFB}">
      <dgm:prSet phldrT="[Text]" custT="1"/>
      <dgm:spPr/>
      <dgm:t>
        <a:bodyPr/>
        <a:lstStyle/>
        <a:p>
          <a:r>
            <a:rPr lang="en-US" sz="1800" b="0" dirty="0" smtClean="0"/>
            <a:t>Capacity to </a:t>
          </a:r>
          <a:r>
            <a:rPr lang="en-US" sz="1800" b="1" dirty="0" smtClean="0"/>
            <a:t>balance competing values </a:t>
          </a:r>
          <a:r>
            <a:rPr lang="en-US" sz="1800" b="0" dirty="0" smtClean="0"/>
            <a:t>and provide</a:t>
          </a:r>
          <a:r>
            <a:rPr lang="en-US" sz="1800" b="1" dirty="0" smtClean="0"/>
            <a:t> justifications </a:t>
          </a:r>
          <a:r>
            <a:rPr lang="en-US" sz="1800" b="0" dirty="0" smtClean="0"/>
            <a:t>for decision</a:t>
          </a:r>
          <a:endParaRPr lang="en-US" sz="1800" b="0" dirty="0"/>
        </a:p>
      </dgm:t>
    </dgm:pt>
    <dgm:pt modelId="{DBE563FA-8569-4DB7-BCD7-7213C585A411}" type="parTrans" cxnId="{3D0CB401-9860-4E26-9D85-82C950942C85}">
      <dgm:prSet/>
      <dgm:spPr/>
      <dgm:t>
        <a:bodyPr/>
        <a:lstStyle/>
        <a:p>
          <a:endParaRPr lang="en-US"/>
        </a:p>
      </dgm:t>
    </dgm:pt>
    <dgm:pt modelId="{BDA4EDB9-4EA7-4BED-BBDC-DAFC91BC5CEF}" type="sibTrans" cxnId="{3D0CB401-9860-4E26-9D85-82C950942C85}">
      <dgm:prSet/>
      <dgm:spPr/>
      <dgm:t>
        <a:bodyPr/>
        <a:lstStyle/>
        <a:p>
          <a:endParaRPr lang="en-US"/>
        </a:p>
      </dgm:t>
    </dgm:pt>
    <dgm:pt modelId="{78359907-7D97-444C-9E07-DD0C5CD2353E}">
      <dgm:prSet phldrT="[Text]" custT="1"/>
      <dgm:spPr>
        <a:solidFill>
          <a:srgbClr val="0070C0"/>
        </a:solidFill>
      </dgm:spPr>
      <dgm:t>
        <a:bodyPr/>
        <a:lstStyle/>
        <a:p>
          <a:r>
            <a:rPr lang="en-US" sz="2400" b="0" dirty="0" smtClean="0">
              <a:latin typeface="Century" pitchFamily="18" charset="0"/>
            </a:rPr>
            <a:t>Moral Motivation</a:t>
          </a:r>
          <a:endParaRPr lang="en-US" sz="2400" b="0" dirty="0"/>
        </a:p>
      </dgm:t>
    </dgm:pt>
    <dgm:pt modelId="{586B19D8-44DB-4B4F-A069-037E3434B254}" type="parTrans" cxnId="{9C999313-4DBE-4EB1-B927-9AAB706EA942}">
      <dgm:prSet/>
      <dgm:spPr/>
      <dgm:t>
        <a:bodyPr/>
        <a:lstStyle/>
        <a:p>
          <a:endParaRPr lang="en-US"/>
        </a:p>
      </dgm:t>
    </dgm:pt>
    <dgm:pt modelId="{EF71C569-C957-4780-99D5-406305C2CCBB}" type="sibTrans" cxnId="{9C999313-4DBE-4EB1-B927-9AAB706EA942}">
      <dgm:prSet/>
      <dgm:spPr/>
      <dgm:t>
        <a:bodyPr/>
        <a:lstStyle/>
        <a:p>
          <a:endParaRPr lang="en-US"/>
        </a:p>
      </dgm:t>
    </dgm:pt>
    <dgm:pt modelId="{2893435F-B707-4F5E-823E-32880EC27C49}">
      <dgm:prSet phldrT="[Text]" custT="1"/>
      <dgm:spPr/>
      <dgm:t>
        <a:bodyPr/>
        <a:lstStyle/>
        <a:p>
          <a:r>
            <a:rPr lang="en-US" sz="1800" dirty="0" smtClean="0"/>
            <a:t>Internalized </a:t>
          </a:r>
          <a:r>
            <a:rPr lang="en-US" sz="1800" b="1" dirty="0" smtClean="0"/>
            <a:t>professional identity </a:t>
          </a:r>
          <a:r>
            <a:rPr lang="en-US" sz="1800" b="0" dirty="0" smtClean="0"/>
            <a:t>to motivate action against self-interest</a:t>
          </a:r>
          <a:endParaRPr lang="en-US" sz="1800" b="1" dirty="0"/>
        </a:p>
      </dgm:t>
    </dgm:pt>
    <dgm:pt modelId="{F7B655D6-D854-43B0-AED0-2CA2A4866C4D}" type="parTrans" cxnId="{AFC4D2F0-2169-4F75-96BD-78549DB3BD05}">
      <dgm:prSet/>
      <dgm:spPr/>
      <dgm:t>
        <a:bodyPr/>
        <a:lstStyle/>
        <a:p>
          <a:endParaRPr lang="en-US"/>
        </a:p>
      </dgm:t>
    </dgm:pt>
    <dgm:pt modelId="{ED0C9A1A-B08F-4E8B-BD09-7F68A4D60DF6}" type="sibTrans" cxnId="{AFC4D2F0-2169-4F75-96BD-78549DB3BD05}">
      <dgm:prSet/>
      <dgm:spPr/>
      <dgm:t>
        <a:bodyPr/>
        <a:lstStyle/>
        <a:p>
          <a:endParaRPr lang="en-US"/>
        </a:p>
      </dgm:t>
    </dgm:pt>
    <dgm:pt modelId="{D90DEC88-8827-43C0-9421-AAA672D0AF0E}">
      <dgm:prSet custT="1"/>
      <dgm:spPr>
        <a:solidFill>
          <a:srgbClr val="0070C0"/>
        </a:solidFill>
      </dgm:spPr>
      <dgm:t>
        <a:bodyPr/>
        <a:lstStyle/>
        <a:p>
          <a:r>
            <a:rPr lang="en-US" sz="2400" dirty="0" smtClean="0">
              <a:latin typeface="Century" pitchFamily="18" charset="0"/>
            </a:rPr>
            <a:t>Moral Implementation</a:t>
          </a:r>
          <a:endParaRPr lang="en-US" sz="2400" dirty="0">
            <a:latin typeface="Century" pitchFamily="18" charset="0"/>
          </a:endParaRPr>
        </a:p>
      </dgm:t>
    </dgm:pt>
    <dgm:pt modelId="{113E1070-DA04-470F-B747-130EE5A0A823}" type="parTrans" cxnId="{B27EBE6C-1C81-42E1-8256-CA6C3744850A}">
      <dgm:prSet/>
      <dgm:spPr/>
      <dgm:t>
        <a:bodyPr/>
        <a:lstStyle/>
        <a:p>
          <a:endParaRPr lang="en-US"/>
        </a:p>
      </dgm:t>
    </dgm:pt>
    <dgm:pt modelId="{F74CDED8-E602-4271-AAB9-3D1EA192DE2C}" type="sibTrans" cxnId="{B27EBE6C-1C81-42E1-8256-CA6C3744850A}">
      <dgm:prSet/>
      <dgm:spPr/>
      <dgm:t>
        <a:bodyPr/>
        <a:lstStyle/>
        <a:p>
          <a:endParaRPr lang="en-US"/>
        </a:p>
      </dgm:t>
    </dgm:pt>
    <dgm:pt modelId="{8EDBC9D5-01E9-4D18-A380-414DA0D0250A}">
      <dgm:prSet custT="1"/>
      <dgm:spPr/>
      <dgm:t>
        <a:bodyPr/>
        <a:lstStyle/>
        <a:p>
          <a:r>
            <a:rPr lang="en-US" sz="1800" b="0" dirty="0" smtClean="0">
              <a:latin typeface="+mn-lt"/>
            </a:rPr>
            <a:t>Capacity for </a:t>
          </a:r>
          <a:r>
            <a:rPr lang="en-US" sz="1800" b="1" dirty="0" smtClean="0">
              <a:latin typeface="+mn-lt"/>
            </a:rPr>
            <a:t>effective implementation </a:t>
          </a:r>
          <a:r>
            <a:rPr lang="en-US" sz="1800" b="0" dirty="0" smtClean="0">
              <a:latin typeface="+mn-lt"/>
            </a:rPr>
            <a:t>of moral decision</a:t>
          </a:r>
          <a:endParaRPr lang="en-US" sz="1800" b="1" dirty="0">
            <a:latin typeface="+mn-lt"/>
          </a:endParaRPr>
        </a:p>
      </dgm:t>
    </dgm:pt>
    <dgm:pt modelId="{A9FDF6B6-4503-498E-A55D-980C92DC5009}" type="parTrans" cxnId="{33EA1C67-6EBF-4752-B7F4-684A74CE7626}">
      <dgm:prSet/>
      <dgm:spPr/>
      <dgm:t>
        <a:bodyPr/>
        <a:lstStyle/>
        <a:p>
          <a:endParaRPr lang="en-US"/>
        </a:p>
      </dgm:t>
    </dgm:pt>
    <dgm:pt modelId="{4111CC84-2D34-4C7F-B761-B15B4D865F2E}" type="sibTrans" cxnId="{33EA1C67-6EBF-4752-B7F4-684A74CE7626}">
      <dgm:prSet/>
      <dgm:spPr/>
      <dgm:t>
        <a:bodyPr/>
        <a:lstStyle/>
        <a:p>
          <a:endParaRPr lang="en-US"/>
        </a:p>
      </dgm:t>
    </dgm:pt>
    <dgm:pt modelId="{86B0BD41-3D39-47C7-8D90-CD3231733253}">
      <dgm:prSet custT="1"/>
      <dgm:spPr>
        <a:solidFill>
          <a:srgbClr val="0070C0"/>
        </a:solidFill>
      </dgm:spPr>
      <dgm:t>
        <a:bodyPr/>
        <a:lstStyle/>
        <a:p>
          <a:r>
            <a:rPr lang="en-US" sz="2400" dirty="0" smtClean="0"/>
            <a:t>Moral </a:t>
          </a:r>
          <a:br>
            <a:rPr lang="en-US" sz="2400" dirty="0" smtClean="0"/>
          </a:br>
          <a:r>
            <a:rPr lang="en-US" sz="2400" dirty="0" smtClean="0"/>
            <a:t>Sensitivity</a:t>
          </a:r>
          <a:endParaRPr lang="en-US" sz="2400" dirty="0"/>
        </a:p>
      </dgm:t>
    </dgm:pt>
    <dgm:pt modelId="{597893AC-F381-4FE3-8862-0FF42C1E0486}" type="parTrans" cxnId="{ED8B85E0-5DB2-47F4-945B-05DC00E05B56}">
      <dgm:prSet/>
      <dgm:spPr/>
      <dgm:t>
        <a:bodyPr/>
        <a:lstStyle/>
        <a:p>
          <a:endParaRPr lang="en-US"/>
        </a:p>
      </dgm:t>
    </dgm:pt>
    <dgm:pt modelId="{F966B30F-EBD2-4663-9B20-54BE7FE8B84D}" type="sibTrans" cxnId="{ED8B85E0-5DB2-47F4-945B-05DC00E05B56}">
      <dgm:prSet/>
      <dgm:spPr/>
      <dgm:t>
        <a:bodyPr/>
        <a:lstStyle/>
        <a:p>
          <a:endParaRPr lang="en-US"/>
        </a:p>
      </dgm:t>
    </dgm:pt>
    <dgm:pt modelId="{A8E4A65B-15A6-4655-BB60-8DB606C3863B}">
      <dgm:prSet custT="1"/>
      <dgm:spPr/>
      <dgm:t>
        <a:bodyPr/>
        <a:lstStyle/>
        <a:p>
          <a:r>
            <a:rPr lang="en-US" sz="1800" b="1" dirty="0" smtClean="0"/>
            <a:t>Knowledge</a:t>
          </a:r>
          <a:r>
            <a:rPr lang="en-US" sz="1800" dirty="0" smtClean="0"/>
            <a:t> of standards and capacity to </a:t>
          </a:r>
          <a:r>
            <a:rPr lang="en-US" sz="1800" b="1" dirty="0" smtClean="0"/>
            <a:t>recognize </a:t>
          </a:r>
          <a:r>
            <a:rPr lang="en-US" sz="1800" dirty="0" smtClean="0"/>
            <a:t>in real-life situations</a:t>
          </a:r>
          <a:endParaRPr lang="en-US" sz="1800" dirty="0"/>
        </a:p>
      </dgm:t>
    </dgm:pt>
    <dgm:pt modelId="{8A1A663D-34D6-48A2-836C-E1AEA1FB7365}" type="parTrans" cxnId="{289C255B-F174-483D-BDE2-702E8C7C450D}">
      <dgm:prSet/>
      <dgm:spPr/>
      <dgm:t>
        <a:bodyPr/>
        <a:lstStyle/>
        <a:p>
          <a:endParaRPr lang="en-US"/>
        </a:p>
      </dgm:t>
    </dgm:pt>
    <dgm:pt modelId="{17907EDB-71AE-4126-BBFB-F114E3074740}" type="sibTrans" cxnId="{289C255B-F174-483D-BDE2-702E8C7C450D}">
      <dgm:prSet/>
      <dgm:spPr/>
      <dgm:t>
        <a:bodyPr/>
        <a:lstStyle/>
        <a:p>
          <a:endParaRPr lang="en-US"/>
        </a:p>
      </dgm:t>
    </dgm:pt>
    <dgm:pt modelId="{248A7D4F-0C40-4B9D-A695-6552CB280386}" type="pres">
      <dgm:prSet presAssocID="{76F68937-17F5-4657-9B86-C9241AA24CE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15DCDE9-23F6-4734-8500-9A3763EAC132}" type="pres">
      <dgm:prSet presAssocID="{86B0BD41-3D39-47C7-8D90-CD3231733253}" presName="linNode" presStyleCnt="0"/>
      <dgm:spPr/>
    </dgm:pt>
    <dgm:pt modelId="{6FE7F0ED-6638-46A9-8B76-F05BAAF9A3A4}" type="pres">
      <dgm:prSet presAssocID="{86B0BD41-3D39-47C7-8D90-CD3231733253}" presName="parent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8A4EC6-540B-481A-9E73-3D3E5C2C16BD}" type="pres">
      <dgm:prSet presAssocID="{86B0BD41-3D39-47C7-8D90-CD3231733253}" presName="childShp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C524AF-72A9-4AF3-AB16-48E3AD9566D8}" type="pres">
      <dgm:prSet presAssocID="{F966B30F-EBD2-4663-9B20-54BE7FE8B84D}" presName="spacing" presStyleCnt="0"/>
      <dgm:spPr/>
    </dgm:pt>
    <dgm:pt modelId="{703A12B3-03FB-4289-A8A6-F64D7EDCDC97}" type="pres">
      <dgm:prSet presAssocID="{EF9E5F74-11BA-4AE3-9507-1F7B5A0B904C}" presName="linNode" presStyleCnt="0"/>
      <dgm:spPr/>
    </dgm:pt>
    <dgm:pt modelId="{A5B0B7AC-C53C-4A84-BB3F-9D54DA3DD2A8}" type="pres">
      <dgm:prSet presAssocID="{EF9E5F74-11BA-4AE3-9507-1F7B5A0B904C}" presName="parentShp" presStyleLbl="node1" presStyleIdx="1" presStyleCnt="4" custLinFactNeighborY="37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166A8C-3E6D-4EFC-B58C-0E97F89E9B85}" type="pres">
      <dgm:prSet presAssocID="{EF9E5F74-11BA-4AE3-9507-1F7B5A0B904C}" presName="childShp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5385EE-4366-410D-8307-F9EB5DB7F4A0}" type="pres">
      <dgm:prSet presAssocID="{D5F6CA9E-D5A6-45A4-BC72-09C530D44F97}" presName="spacing" presStyleCnt="0"/>
      <dgm:spPr/>
    </dgm:pt>
    <dgm:pt modelId="{3EA465C4-5128-4831-A265-1963F4A775A1}" type="pres">
      <dgm:prSet presAssocID="{78359907-7D97-444C-9E07-DD0C5CD2353E}" presName="linNode" presStyleCnt="0"/>
      <dgm:spPr/>
    </dgm:pt>
    <dgm:pt modelId="{51EDA532-7FB1-48B2-A238-75A8C026CF4C}" type="pres">
      <dgm:prSet presAssocID="{78359907-7D97-444C-9E07-DD0C5CD2353E}" presName="parentShp" presStyleLbl="node1" presStyleIdx="2" presStyleCnt="4" custLinFactNeighborX="-6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AB8E03-AE7D-41A3-B1C2-78914BC7DC11}" type="pres">
      <dgm:prSet presAssocID="{78359907-7D97-444C-9E07-DD0C5CD2353E}" presName="childShp" presStyleLbl="bgAccFollowNode1" presStyleIdx="2" presStyleCnt="4" custLinFactNeighborX="5293" custLinFactNeighborY="45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EBD1D0-D2B3-4133-B2B4-FC4FC629C61A}" type="pres">
      <dgm:prSet presAssocID="{EF71C569-C957-4780-99D5-406305C2CCBB}" presName="spacing" presStyleCnt="0"/>
      <dgm:spPr/>
    </dgm:pt>
    <dgm:pt modelId="{1F8EFC66-B647-47B5-BCA2-4573BFD45B59}" type="pres">
      <dgm:prSet presAssocID="{D90DEC88-8827-43C0-9421-AAA672D0AF0E}" presName="linNode" presStyleCnt="0"/>
      <dgm:spPr/>
    </dgm:pt>
    <dgm:pt modelId="{B9D15BAF-EE46-450E-B86C-5C39EE151CAC}" type="pres">
      <dgm:prSet presAssocID="{D90DEC88-8827-43C0-9421-AAA672D0AF0E}" presName="parent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559407-78E0-4BF6-99DF-B116A72ECAB2}" type="pres">
      <dgm:prSet presAssocID="{D90DEC88-8827-43C0-9421-AAA672D0AF0E}" presName="childShp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E839FA0-0129-47C9-9A5A-194D975F6DAF}" type="presOf" srcId="{78359907-7D97-444C-9E07-DD0C5CD2353E}" destId="{51EDA532-7FB1-48B2-A238-75A8C026CF4C}" srcOrd="0" destOrd="0" presId="urn:microsoft.com/office/officeart/2005/8/layout/vList6"/>
    <dgm:cxn modelId="{14C37BC1-5327-470D-B5C8-D56BAFE715AA}" type="presOf" srcId="{76F68937-17F5-4657-9B86-C9241AA24CEA}" destId="{248A7D4F-0C40-4B9D-A695-6552CB280386}" srcOrd="0" destOrd="0" presId="urn:microsoft.com/office/officeart/2005/8/layout/vList6"/>
    <dgm:cxn modelId="{B27EBE6C-1C81-42E1-8256-CA6C3744850A}" srcId="{76F68937-17F5-4657-9B86-C9241AA24CEA}" destId="{D90DEC88-8827-43C0-9421-AAA672D0AF0E}" srcOrd="3" destOrd="0" parTransId="{113E1070-DA04-470F-B747-130EE5A0A823}" sibTransId="{F74CDED8-E602-4271-AAB9-3D1EA192DE2C}"/>
    <dgm:cxn modelId="{5B2D7BF7-664A-431E-8B62-37B9D17291CE}" type="presOf" srcId="{A8E4A65B-15A6-4655-BB60-8DB606C3863B}" destId="{868A4EC6-540B-481A-9E73-3D3E5C2C16BD}" srcOrd="0" destOrd="0" presId="urn:microsoft.com/office/officeart/2005/8/layout/vList6"/>
    <dgm:cxn modelId="{22CA396A-B503-4385-B825-173FB945E362}" type="presOf" srcId="{86B0BD41-3D39-47C7-8D90-CD3231733253}" destId="{6FE7F0ED-6638-46A9-8B76-F05BAAF9A3A4}" srcOrd="0" destOrd="0" presId="urn:microsoft.com/office/officeart/2005/8/layout/vList6"/>
    <dgm:cxn modelId="{51DFAD75-F6C9-4EE1-B530-F3FCE4445834}" type="presOf" srcId="{2893435F-B707-4F5E-823E-32880EC27C49}" destId="{F3AB8E03-AE7D-41A3-B1C2-78914BC7DC11}" srcOrd="0" destOrd="0" presId="urn:microsoft.com/office/officeart/2005/8/layout/vList6"/>
    <dgm:cxn modelId="{33EA1C67-6EBF-4752-B7F4-684A74CE7626}" srcId="{D90DEC88-8827-43C0-9421-AAA672D0AF0E}" destId="{8EDBC9D5-01E9-4D18-A380-414DA0D0250A}" srcOrd="0" destOrd="0" parTransId="{A9FDF6B6-4503-498E-A55D-980C92DC5009}" sibTransId="{4111CC84-2D34-4C7F-B761-B15B4D865F2E}"/>
    <dgm:cxn modelId="{7970816A-4088-41CA-BF81-5A25AD456083}" type="presOf" srcId="{EF9E5F74-11BA-4AE3-9507-1F7B5A0B904C}" destId="{A5B0B7AC-C53C-4A84-BB3F-9D54DA3DD2A8}" srcOrd="0" destOrd="0" presId="urn:microsoft.com/office/officeart/2005/8/layout/vList6"/>
    <dgm:cxn modelId="{3D0CB401-9860-4E26-9D85-82C950942C85}" srcId="{EF9E5F74-11BA-4AE3-9507-1F7B5A0B904C}" destId="{5DFE7F8A-EEF2-4A33-8BFD-6D2E6244FFFB}" srcOrd="0" destOrd="0" parTransId="{DBE563FA-8569-4DB7-BCD7-7213C585A411}" sibTransId="{BDA4EDB9-4EA7-4BED-BBDC-DAFC91BC5CEF}"/>
    <dgm:cxn modelId="{289C255B-F174-483D-BDE2-702E8C7C450D}" srcId="{86B0BD41-3D39-47C7-8D90-CD3231733253}" destId="{A8E4A65B-15A6-4655-BB60-8DB606C3863B}" srcOrd="0" destOrd="0" parTransId="{8A1A663D-34D6-48A2-836C-E1AEA1FB7365}" sibTransId="{17907EDB-71AE-4126-BBFB-F114E3074740}"/>
    <dgm:cxn modelId="{AFC4D2F0-2169-4F75-96BD-78549DB3BD05}" srcId="{78359907-7D97-444C-9E07-DD0C5CD2353E}" destId="{2893435F-B707-4F5E-823E-32880EC27C49}" srcOrd="0" destOrd="0" parTransId="{F7B655D6-D854-43B0-AED0-2CA2A4866C4D}" sibTransId="{ED0C9A1A-B08F-4E8B-BD09-7F68A4D60DF6}"/>
    <dgm:cxn modelId="{19D552DF-7B6F-4494-B9D9-DE7E0B4DFE83}" type="presOf" srcId="{8EDBC9D5-01E9-4D18-A380-414DA0D0250A}" destId="{D9559407-78E0-4BF6-99DF-B116A72ECAB2}" srcOrd="0" destOrd="0" presId="urn:microsoft.com/office/officeart/2005/8/layout/vList6"/>
    <dgm:cxn modelId="{9C999313-4DBE-4EB1-B927-9AAB706EA942}" srcId="{76F68937-17F5-4657-9B86-C9241AA24CEA}" destId="{78359907-7D97-444C-9E07-DD0C5CD2353E}" srcOrd="2" destOrd="0" parTransId="{586B19D8-44DB-4B4F-A069-037E3434B254}" sibTransId="{EF71C569-C957-4780-99D5-406305C2CCBB}"/>
    <dgm:cxn modelId="{B0F91B73-5EC2-48DE-88EB-57904D65F2AA}" type="presOf" srcId="{5DFE7F8A-EEF2-4A33-8BFD-6D2E6244FFFB}" destId="{4F166A8C-3E6D-4EFC-B58C-0E97F89E9B85}" srcOrd="0" destOrd="0" presId="urn:microsoft.com/office/officeart/2005/8/layout/vList6"/>
    <dgm:cxn modelId="{ED8B85E0-5DB2-47F4-945B-05DC00E05B56}" srcId="{76F68937-17F5-4657-9B86-C9241AA24CEA}" destId="{86B0BD41-3D39-47C7-8D90-CD3231733253}" srcOrd="0" destOrd="0" parTransId="{597893AC-F381-4FE3-8862-0FF42C1E0486}" sibTransId="{F966B30F-EBD2-4663-9B20-54BE7FE8B84D}"/>
    <dgm:cxn modelId="{B75130C7-7C3E-4A81-A98C-F5E47C10687A}" type="presOf" srcId="{D90DEC88-8827-43C0-9421-AAA672D0AF0E}" destId="{B9D15BAF-EE46-450E-B86C-5C39EE151CAC}" srcOrd="0" destOrd="0" presId="urn:microsoft.com/office/officeart/2005/8/layout/vList6"/>
    <dgm:cxn modelId="{595526BA-0EBE-43D5-BFCB-BBFAFB39105E}" srcId="{76F68937-17F5-4657-9B86-C9241AA24CEA}" destId="{EF9E5F74-11BA-4AE3-9507-1F7B5A0B904C}" srcOrd="1" destOrd="0" parTransId="{82CA6011-B8F8-4235-88AE-79A41832A0F5}" sibTransId="{D5F6CA9E-D5A6-45A4-BC72-09C530D44F97}"/>
    <dgm:cxn modelId="{A61D8A16-05A9-4861-9A5A-0ABFAA13F59F}" type="presParOf" srcId="{248A7D4F-0C40-4B9D-A695-6552CB280386}" destId="{E15DCDE9-23F6-4734-8500-9A3763EAC132}" srcOrd="0" destOrd="0" presId="urn:microsoft.com/office/officeart/2005/8/layout/vList6"/>
    <dgm:cxn modelId="{8E09EADA-723E-424A-AD65-373FFD99444C}" type="presParOf" srcId="{E15DCDE9-23F6-4734-8500-9A3763EAC132}" destId="{6FE7F0ED-6638-46A9-8B76-F05BAAF9A3A4}" srcOrd="0" destOrd="0" presId="urn:microsoft.com/office/officeart/2005/8/layout/vList6"/>
    <dgm:cxn modelId="{5B8E0FF0-8FF1-4A4A-950E-861E140A7A46}" type="presParOf" srcId="{E15DCDE9-23F6-4734-8500-9A3763EAC132}" destId="{868A4EC6-540B-481A-9E73-3D3E5C2C16BD}" srcOrd="1" destOrd="0" presId="urn:microsoft.com/office/officeart/2005/8/layout/vList6"/>
    <dgm:cxn modelId="{ACE49C44-9151-4D15-9CB9-2B05BBC979A1}" type="presParOf" srcId="{248A7D4F-0C40-4B9D-A695-6552CB280386}" destId="{D5C524AF-72A9-4AF3-AB16-48E3AD9566D8}" srcOrd="1" destOrd="0" presId="urn:microsoft.com/office/officeart/2005/8/layout/vList6"/>
    <dgm:cxn modelId="{0E29C82F-C94D-4C8A-8A4F-1492B42A884C}" type="presParOf" srcId="{248A7D4F-0C40-4B9D-A695-6552CB280386}" destId="{703A12B3-03FB-4289-A8A6-F64D7EDCDC97}" srcOrd="2" destOrd="0" presId="urn:microsoft.com/office/officeart/2005/8/layout/vList6"/>
    <dgm:cxn modelId="{C5FF51F4-F0BC-48DA-AF6F-24E3608007D6}" type="presParOf" srcId="{703A12B3-03FB-4289-A8A6-F64D7EDCDC97}" destId="{A5B0B7AC-C53C-4A84-BB3F-9D54DA3DD2A8}" srcOrd="0" destOrd="0" presId="urn:microsoft.com/office/officeart/2005/8/layout/vList6"/>
    <dgm:cxn modelId="{8B0F9229-A481-4B50-8F0D-153B1D926CA2}" type="presParOf" srcId="{703A12B3-03FB-4289-A8A6-F64D7EDCDC97}" destId="{4F166A8C-3E6D-4EFC-B58C-0E97F89E9B85}" srcOrd="1" destOrd="0" presId="urn:microsoft.com/office/officeart/2005/8/layout/vList6"/>
    <dgm:cxn modelId="{88E17438-A716-47EC-94FD-56E6AAE6B693}" type="presParOf" srcId="{248A7D4F-0C40-4B9D-A695-6552CB280386}" destId="{2C5385EE-4366-410D-8307-F9EB5DB7F4A0}" srcOrd="3" destOrd="0" presId="urn:microsoft.com/office/officeart/2005/8/layout/vList6"/>
    <dgm:cxn modelId="{993D8E44-F72D-4257-8965-280626E4522E}" type="presParOf" srcId="{248A7D4F-0C40-4B9D-A695-6552CB280386}" destId="{3EA465C4-5128-4831-A265-1963F4A775A1}" srcOrd="4" destOrd="0" presId="urn:microsoft.com/office/officeart/2005/8/layout/vList6"/>
    <dgm:cxn modelId="{6C826BF1-5C2D-4CFF-8549-70B9EEAD3254}" type="presParOf" srcId="{3EA465C4-5128-4831-A265-1963F4A775A1}" destId="{51EDA532-7FB1-48B2-A238-75A8C026CF4C}" srcOrd="0" destOrd="0" presId="urn:microsoft.com/office/officeart/2005/8/layout/vList6"/>
    <dgm:cxn modelId="{797D2E41-61B2-48D7-91D0-2648C0425E64}" type="presParOf" srcId="{3EA465C4-5128-4831-A265-1963F4A775A1}" destId="{F3AB8E03-AE7D-41A3-B1C2-78914BC7DC11}" srcOrd="1" destOrd="0" presId="urn:microsoft.com/office/officeart/2005/8/layout/vList6"/>
    <dgm:cxn modelId="{FB8DA033-6F8F-4DF1-8658-A444990FEFA8}" type="presParOf" srcId="{248A7D4F-0C40-4B9D-A695-6552CB280386}" destId="{02EBD1D0-D2B3-4133-B2B4-FC4FC629C61A}" srcOrd="5" destOrd="0" presId="urn:microsoft.com/office/officeart/2005/8/layout/vList6"/>
    <dgm:cxn modelId="{BB12DF40-ACE5-4ACA-8727-880E79DB8ED7}" type="presParOf" srcId="{248A7D4F-0C40-4B9D-A695-6552CB280386}" destId="{1F8EFC66-B647-47B5-BCA2-4573BFD45B59}" srcOrd="6" destOrd="0" presId="urn:microsoft.com/office/officeart/2005/8/layout/vList6"/>
    <dgm:cxn modelId="{C3E2E141-CA5D-4E5D-9AC0-3DE863CD2C7A}" type="presParOf" srcId="{1F8EFC66-B647-47B5-BCA2-4573BFD45B59}" destId="{B9D15BAF-EE46-450E-B86C-5C39EE151CAC}" srcOrd="0" destOrd="0" presId="urn:microsoft.com/office/officeart/2005/8/layout/vList6"/>
    <dgm:cxn modelId="{3ECE8074-4478-45B8-8FD7-CBD61C8B9176}" type="presParOf" srcId="{1F8EFC66-B647-47B5-BCA2-4573BFD45B59}" destId="{D9559407-78E0-4BF6-99DF-B116A72ECAB2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8A4EC6-540B-481A-9E73-3D3E5C2C16BD}">
      <dsp:nvSpPr>
        <dsp:cNvPr id="0" name=""/>
        <dsp:cNvSpPr/>
      </dsp:nvSpPr>
      <dsp:spPr>
        <a:xfrm>
          <a:off x="2692400" y="749526"/>
          <a:ext cx="4038600" cy="723180"/>
        </a:xfrm>
        <a:prstGeom prst="rightArrow">
          <a:avLst>
            <a:gd name="adj1" fmla="val 75000"/>
            <a:gd name="adj2" fmla="val 50000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E7F0ED-6638-46A9-8B76-F05BAAF9A3A4}">
      <dsp:nvSpPr>
        <dsp:cNvPr id="0" name=""/>
        <dsp:cNvSpPr/>
      </dsp:nvSpPr>
      <dsp:spPr>
        <a:xfrm>
          <a:off x="0" y="911"/>
          <a:ext cx="2692400" cy="7231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Moral </a:t>
          </a:r>
          <a:br>
            <a:rPr lang="en-US" sz="2400" kern="1200" dirty="0" smtClean="0"/>
          </a:br>
          <a:r>
            <a:rPr lang="en-US" sz="2400" kern="1200" dirty="0" smtClean="0"/>
            <a:t>Blindness</a:t>
          </a:r>
          <a:endParaRPr lang="en-US" sz="2400" kern="1200" dirty="0"/>
        </a:p>
      </dsp:txBody>
      <dsp:txXfrm>
        <a:off x="35303" y="36214"/>
        <a:ext cx="2621794" cy="652574"/>
      </dsp:txXfrm>
    </dsp:sp>
    <dsp:sp modelId="{4F166A8C-3E6D-4EFC-B58C-0E97F89E9B85}">
      <dsp:nvSpPr>
        <dsp:cNvPr id="0" name=""/>
        <dsp:cNvSpPr/>
      </dsp:nvSpPr>
      <dsp:spPr>
        <a:xfrm>
          <a:off x="2692400" y="1639559"/>
          <a:ext cx="4038600" cy="723180"/>
        </a:xfrm>
        <a:prstGeom prst="rightArrow">
          <a:avLst>
            <a:gd name="adj1" fmla="val 75000"/>
            <a:gd name="adj2" fmla="val 50000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B0B7AC-C53C-4A84-BB3F-9D54DA3DD2A8}">
      <dsp:nvSpPr>
        <dsp:cNvPr id="0" name=""/>
        <dsp:cNvSpPr/>
      </dsp:nvSpPr>
      <dsp:spPr>
        <a:xfrm>
          <a:off x="0" y="819870"/>
          <a:ext cx="2692400" cy="723180"/>
        </a:xfrm>
        <a:prstGeom prst="roundRect">
          <a:avLst/>
        </a:prstGeom>
        <a:solidFill>
          <a:schemeClr val="accent2">
            <a:hueOff val="179900"/>
            <a:satOff val="-25758"/>
            <a:lumOff val="171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solidFill>
                <a:schemeClr val="tx1"/>
              </a:solidFill>
              <a:latin typeface="Century" pitchFamily="18" charset="0"/>
            </a:rPr>
            <a:t>Faulty Reasoning</a:t>
          </a:r>
          <a:endParaRPr lang="en-US" sz="2400" b="0" kern="1200" dirty="0">
            <a:solidFill>
              <a:schemeClr val="tx1"/>
            </a:solidFill>
            <a:latin typeface="Century" pitchFamily="18" charset="0"/>
          </a:endParaRPr>
        </a:p>
      </dsp:txBody>
      <dsp:txXfrm>
        <a:off x="35303" y="855173"/>
        <a:ext cx="2621794" cy="652574"/>
      </dsp:txXfrm>
    </dsp:sp>
    <dsp:sp modelId="{F3AB8E03-AE7D-41A3-B1C2-78914BC7DC11}">
      <dsp:nvSpPr>
        <dsp:cNvPr id="0" name=""/>
        <dsp:cNvSpPr/>
      </dsp:nvSpPr>
      <dsp:spPr>
        <a:xfrm>
          <a:off x="2692400" y="746330"/>
          <a:ext cx="4038600" cy="723180"/>
        </a:xfrm>
        <a:prstGeom prst="rightArrow">
          <a:avLst>
            <a:gd name="adj1" fmla="val 75000"/>
            <a:gd name="adj2" fmla="val 50000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EDA532-7FB1-48B2-A238-75A8C026CF4C}">
      <dsp:nvSpPr>
        <dsp:cNvPr id="0" name=""/>
        <dsp:cNvSpPr/>
      </dsp:nvSpPr>
      <dsp:spPr>
        <a:xfrm>
          <a:off x="0" y="1591909"/>
          <a:ext cx="2692400" cy="723180"/>
        </a:xfrm>
        <a:prstGeom prst="roundRect">
          <a:avLst/>
        </a:prstGeom>
        <a:solidFill>
          <a:schemeClr val="accent2">
            <a:hueOff val="359800"/>
            <a:satOff val="-51515"/>
            <a:lumOff val="3424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solidFill>
                <a:schemeClr val="tx1"/>
              </a:solidFill>
              <a:latin typeface="Century" pitchFamily="18" charset="0"/>
            </a:rPr>
            <a:t>Lack of Motivation</a:t>
          </a:r>
          <a:endParaRPr lang="en-US" sz="2400" b="0" kern="1200" dirty="0">
            <a:solidFill>
              <a:schemeClr val="tx1"/>
            </a:solidFill>
          </a:endParaRPr>
        </a:p>
      </dsp:txBody>
      <dsp:txXfrm>
        <a:off x="35303" y="1627212"/>
        <a:ext cx="2621794" cy="652574"/>
      </dsp:txXfrm>
    </dsp:sp>
    <dsp:sp modelId="{D9559407-78E0-4BF6-99DF-B116A72ECAB2}">
      <dsp:nvSpPr>
        <dsp:cNvPr id="0" name=""/>
        <dsp:cNvSpPr/>
      </dsp:nvSpPr>
      <dsp:spPr>
        <a:xfrm>
          <a:off x="2609285" y="2198310"/>
          <a:ext cx="4038600" cy="72318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D15BAF-EE46-450E-B86C-5C39EE151CAC}">
      <dsp:nvSpPr>
        <dsp:cNvPr id="0" name=""/>
        <dsp:cNvSpPr/>
      </dsp:nvSpPr>
      <dsp:spPr>
        <a:xfrm>
          <a:off x="0" y="2387407"/>
          <a:ext cx="2692400" cy="723180"/>
        </a:xfrm>
        <a:prstGeom prst="roundRect">
          <a:avLst/>
        </a:prstGeom>
        <a:solidFill>
          <a:schemeClr val="accent2">
            <a:hueOff val="539700"/>
            <a:satOff val="-77273"/>
            <a:lumOff val="5137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baseline="0" dirty="0" smtClean="0">
              <a:solidFill>
                <a:schemeClr val="tx2"/>
              </a:solidFill>
              <a:latin typeface="Century" pitchFamily="18" charset="0"/>
            </a:rPr>
            <a:t>Ineffectiveness</a:t>
          </a:r>
          <a:endParaRPr lang="en-US" sz="2400" kern="1200" dirty="0">
            <a:solidFill>
              <a:schemeClr val="tx2"/>
            </a:solidFill>
            <a:latin typeface="Century" pitchFamily="18" charset="0"/>
          </a:endParaRPr>
        </a:p>
      </dsp:txBody>
      <dsp:txXfrm>
        <a:off x="35303" y="2422710"/>
        <a:ext cx="2621794" cy="6525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8A4EC6-540B-481A-9E73-3D3E5C2C16BD}">
      <dsp:nvSpPr>
        <dsp:cNvPr id="0" name=""/>
        <dsp:cNvSpPr/>
      </dsp:nvSpPr>
      <dsp:spPr>
        <a:xfrm>
          <a:off x="3071727" y="911"/>
          <a:ext cx="4607592" cy="723180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/>
            <a:t>Knowledge</a:t>
          </a:r>
          <a:r>
            <a:rPr lang="en-US" sz="1800" kern="1200" dirty="0" smtClean="0"/>
            <a:t> of standards and capacity to </a:t>
          </a:r>
          <a:r>
            <a:rPr lang="en-US" sz="1800" b="1" kern="1200" dirty="0" smtClean="0"/>
            <a:t>recognize </a:t>
          </a:r>
          <a:r>
            <a:rPr lang="en-US" sz="1800" kern="1200" dirty="0" smtClean="0"/>
            <a:t>in real-life situations</a:t>
          </a:r>
          <a:endParaRPr lang="en-US" sz="1800" kern="1200" dirty="0"/>
        </a:p>
      </dsp:txBody>
      <dsp:txXfrm>
        <a:off x="3071727" y="91309"/>
        <a:ext cx="4336400" cy="542385"/>
      </dsp:txXfrm>
    </dsp:sp>
    <dsp:sp modelId="{6FE7F0ED-6638-46A9-8B76-F05BAAF9A3A4}">
      <dsp:nvSpPr>
        <dsp:cNvPr id="0" name=""/>
        <dsp:cNvSpPr/>
      </dsp:nvSpPr>
      <dsp:spPr>
        <a:xfrm>
          <a:off x="0" y="911"/>
          <a:ext cx="3071728" cy="723180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Moral </a:t>
          </a:r>
          <a:br>
            <a:rPr lang="en-US" sz="2400" kern="1200" dirty="0" smtClean="0"/>
          </a:br>
          <a:r>
            <a:rPr lang="en-US" sz="2400" kern="1200" dirty="0" smtClean="0"/>
            <a:t>Sensitivity</a:t>
          </a:r>
          <a:endParaRPr lang="en-US" sz="2400" kern="1200" dirty="0"/>
        </a:p>
      </dsp:txBody>
      <dsp:txXfrm>
        <a:off x="35303" y="36214"/>
        <a:ext cx="3001122" cy="652574"/>
      </dsp:txXfrm>
    </dsp:sp>
    <dsp:sp modelId="{4F166A8C-3E6D-4EFC-B58C-0E97F89E9B85}">
      <dsp:nvSpPr>
        <dsp:cNvPr id="0" name=""/>
        <dsp:cNvSpPr/>
      </dsp:nvSpPr>
      <dsp:spPr>
        <a:xfrm>
          <a:off x="3071727" y="796410"/>
          <a:ext cx="4607592" cy="723180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-52546"/>
            <a:satOff val="-8317"/>
            <a:lumOff val="3483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-52546"/>
              <a:satOff val="-8317"/>
              <a:lumOff val="348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kern="1200" dirty="0" smtClean="0"/>
            <a:t>Capacity to </a:t>
          </a:r>
          <a:r>
            <a:rPr lang="en-US" sz="1800" b="1" kern="1200" dirty="0" smtClean="0"/>
            <a:t>balance competing values </a:t>
          </a:r>
          <a:r>
            <a:rPr lang="en-US" sz="1800" b="0" kern="1200" dirty="0" smtClean="0"/>
            <a:t>and provide</a:t>
          </a:r>
          <a:r>
            <a:rPr lang="en-US" sz="1800" b="1" kern="1200" dirty="0" smtClean="0"/>
            <a:t> justifications </a:t>
          </a:r>
          <a:r>
            <a:rPr lang="en-US" sz="1800" b="0" kern="1200" dirty="0" smtClean="0"/>
            <a:t>for decision</a:t>
          </a:r>
          <a:endParaRPr lang="en-US" sz="1800" b="0" kern="1200" dirty="0"/>
        </a:p>
      </dsp:txBody>
      <dsp:txXfrm>
        <a:off x="3071727" y="886808"/>
        <a:ext cx="4336400" cy="542385"/>
      </dsp:txXfrm>
    </dsp:sp>
    <dsp:sp modelId="{A5B0B7AC-C53C-4A84-BB3F-9D54DA3DD2A8}">
      <dsp:nvSpPr>
        <dsp:cNvPr id="0" name=""/>
        <dsp:cNvSpPr/>
      </dsp:nvSpPr>
      <dsp:spPr>
        <a:xfrm>
          <a:off x="0" y="823572"/>
          <a:ext cx="3071728" cy="723180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latin typeface="Century" pitchFamily="18" charset="0"/>
            </a:rPr>
            <a:t>Moral </a:t>
          </a:r>
          <a:br>
            <a:rPr lang="en-US" sz="2400" b="0" kern="1200" dirty="0" smtClean="0">
              <a:latin typeface="Century" pitchFamily="18" charset="0"/>
            </a:rPr>
          </a:br>
          <a:r>
            <a:rPr lang="en-US" sz="2400" b="0" kern="1200" dirty="0" smtClean="0">
              <a:latin typeface="Century" pitchFamily="18" charset="0"/>
            </a:rPr>
            <a:t>Judgment</a:t>
          </a:r>
          <a:endParaRPr lang="en-US" sz="2400" b="0" kern="1200" dirty="0">
            <a:latin typeface="Century" pitchFamily="18" charset="0"/>
          </a:endParaRPr>
        </a:p>
      </dsp:txBody>
      <dsp:txXfrm>
        <a:off x="35303" y="858875"/>
        <a:ext cx="3001122" cy="652574"/>
      </dsp:txXfrm>
    </dsp:sp>
    <dsp:sp modelId="{F3AB8E03-AE7D-41A3-B1C2-78914BC7DC11}">
      <dsp:nvSpPr>
        <dsp:cNvPr id="0" name=""/>
        <dsp:cNvSpPr/>
      </dsp:nvSpPr>
      <dsp:spPr>
        <a:xfrm>
          <a:off x="3071727" y="1625103"/>
          <a:ext cx="4607592" cy="723180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-105092"/>
            <a:satOff val="-16633"/>
            <a:lumOff val="6967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-105092"/>
              <a:satOff val="-16633"/>
              <a:lumOff val="696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Internalized </a:t>
          </a:r>
          <a:r>
            <a:rPr lang="en-US" sz="1800" b="1" kern="1200" dirty="0" smtClean="0"/>
            <a:t>professional identity </a:t>
          </a:r>
          <a:r>
            <a:rPr lang="en-US" sz="1800" b="0" kern="1200" dirty="0" smtClean="0"/>
            <a:t>to motivate action against self-interest</a:t>
          </a:r>
          <a:endParaRPr lang="en-US" sz="1800" b="1" kern="1200" dirty="0"/>
        </a:p>
      </dsp:txBody>
      <dsp:txXfrm>
        <a:off x="3071727" y="1715501"/>
        <a:ext cx="4336400" cy="542385"/>
      </dsp:txXfrm>
    </dsp:sp>
    <dsp:sp modelId="{51EDA532-7FB1-48B2-A238-75A8C026CF4C}">
      <dsp:nvSpPr>
        <dsp:cNvPr id="0" name=""/>
        <dsp:cNvSpPr/>
      </dsp:nvSpPr>
      <dsp:spPr>
        <a:xfrm>
          <a:off x="0" y="1591909"/>
          <a:ext cx="3071728" cy="723180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latin typeface="Century" pitchFamily="18" charset="0"/>
            </a:rPr>
            <a:t>Moral Motivation</a:t>
          </a:r>
          <a:endParaRPr lang="en-US" sz="2400" b="0" kern="1200" dirty="0"/>
        </a:p>
      </dsp:txBody>
      <dsp:txXfrm>
        <a:off x="35303" y="1627212"/>
        <a:ext cx="3001122" cy="652574"/>
      </dsp:txXfrm>
    </dsp:sp>
    <dsp:sp modelId="{D9559407-78E0-4BF6-99DF-B116A72ECAB2}">
      <dsp:nvSpPr>
        <dsp:cNvPr id="0" name=""/>
        <dsp:cNvSpPr/>
      </dsp:nvSpPr>
      <dsp:spPr>
        <a:xfrm>
          <a:off x="3071727" y="2387407"/>
          <a:ext cx="4607592" cy="723180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-157638"/>
            <a:satOff val="-24950"/>
            <a:lumOff val="1045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-157638"/>
              <a:satOff val="-24950"/>
              <a:lumOff val="1045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kern="1200" dirty="0" smtClean="0">
              <a:latin typeface="+mn-lt"/>
            </a:rPr>
            <a:t>Capacity for </a:t>
          </a:r>
          <a:r>
            <a:rPr lang="en-US" sz="1800" b="1" kern="1200" dirty="0" smtClean="0">
              <a:latin typeface="+mn-lt"/>
            </a:rPr>
            <a:t>effective implementation </a:t>
          </a:r>
          <a:r>
            <a:rPr lang="en-US" sz="1800" b="0" kern="1200" dirty="0" smtClean="0">
              <a:latin typeface="+mn-lt"/>
            </a:rPr>
            <a:t>of moral decision</a:t>
          </a:r>
          <a:endParaRPr lang="en-US" sz="1800" b="1" kern="1200" dirty="0">
            <a:latin typeface="+mn-lt"/>
          </a:endParaRPr>
        </a:p>
      </dsp:txBody>
      <dsp:txXfrm>
        <a:off x="3071727" y="2477805"/>
        <a:ext cx="4336400" cy="542385"/>
      </dsp:txXfrm>
    </dsp:sp>
    <dsp:sp modelId="{B9D15BAF-EE46-450E-B86C-5C39EE151CAC}">
      <dsp:nvSpPr>
        <dsp:cNvPr id="0" name=""/>
        <dsp:cNvSpPr/>
      </dsp:nvSpPr>
      <dsp:spPr>
        <a:xfrm>
          <a:off x="0" y="2387407"/>
          <a:ext cx="3071728" cy="723180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Century" pitchFamily="18" charset="0"/>
            </a:rPr>
            <a:t>Moral Implementation</a:t>
          </a:r>
          <a:endParaRPr lang="en-US" sz="2400" kern="1200" dirty="0">
            <a:latin typeface="Century" pitchFamily="18" charset="0"/>
          </a:endParaRPr>
        </a:p>
      </dsp:txBody>
      <dsp:txXfrm>
        <a:off x="35303" y="2422710"/>
        <a:ext cx="3001122" cy="6525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78412F0-1028-48F5-B5B0-9AAEB06EC2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9605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AEC03C-669F-4FC2-9D8F-6EA3A574FD1F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8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ory</a:t>
            </a: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4588" y="715963"/>
            <a:ext cx="4572000" cy="3429000"/>
          </a:xfrm>
          <a:ln/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>
          <a:xfrm>
            <a:off x="915592" y="4358218"/>
            <a:ext cx="5030390" cy="4074583"/>
          </a:xfrm>
          <a:noFill/>
        </p:spPr>
        <p:txBody>
          <a:bodyPr/>
          <a:lstStyle/>
          <a:p>
            <a:r>
              <a:rPr lang="en-US" smtClean="0"/>
              <a:t> </a:t>
            </a:r>
          </a:p>
          <a:p>
            <a:endParaRPr lang="en-US" smtClean="0"/>
          </a:p>
        </p:txBody>
      </p:sp>
      <p:sp>
        <p:nvSpPr>
          <p:cNvPr id="17411" name="Slide Number Placeholder 3"/>
          <p:cNvSpPr txBox="1">
            <a:spLocks noGrp="1"/>
          </p:cNvSpPr>
          <p:nvPr/>
        </p:nvSpPr>
        <p:spPr bwMode="auto">
          <a:xfrm>
            <a:off x="3887392" y="8718551"/>
            <a:ext cx="2974181" cy="427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38637123-B3FF-488A-9194-725C30F2C564}" type="slidenum">
              <a:rPr lang="en-US" sz="1200">
                <a:solidFill>
                  <a:prstClr val="black"/>
                </a:solidFill>
              </a:rPr>
              <a:pPr algn="r" eaLnBrk="0" hangingPunct="0"/>
              <a:t>8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4588" y="715963"/>
            <a:ext cx="4572000" cy="3429000"/>
          </a:xfrm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915592" y="4358217"/>
            <a:ext cx="5030390" cy="407458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34820" name="Slide Number Placeholder 3"/>
          <p:cNvSpPr txBox="1">
            <a:spLocks noGrp="1"/>
          </p:cNvSpPr>
          <p:nvPr/>
        </p:nvSpPr>
        <p:spPr bwMode="auto">
          <a:xfrm>
            <a:off x="3887392" y="8718552"/>
            <a:ext cx="2974181" cy="427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fld id="{8BC8684C-97CA-46E2-BB3E-38FCB529FC79}" type="slidenum">
              <a:rPr lang="en-US" sz="1200">
                <a:latin typeface="Arial" charset="0"/>
              </a:rPr>
              <a:pPr algn="r"/>
              <a:t>9</a:t>
            </a:fld>
            <a:endParaRPr lang="en-US" sz="120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8 May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Transforming Legal Education: Nigerian Law School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ADE24-30E7-48C4-B41A-1C047A7B82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699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51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6451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>
                <a:gd name="T0" fmla="*/ 5154 w 5155"/>
                <a:gd name="T1" fmla="*/ 1769 h 2304"/>
                <a:gd name="T2" fmla="*/ 0 w 5155"/>
                <a:gd name="T3" fmla="*/ 2304 h 2304"/>
                <a:gd name="T4" fmla="*/ 0 w 5155"/>
                <a:gd name="T5" fmla="*/ 1252 h 2304"/>
                <a:gd name="T6" fmla="*/ 5155 w 5155"/>
                <a:gd name="T7" fmla="*/ 0 h 2304"/>
                <a:gd name="T8" fmla="*/ 5155 w 5155"/>
                <a:gd name="T9" fmla="*/ 1416 h 2304"/>
                <a:gd name="T10" fmla="*/ 5154 w 5155"/>
                <a:gd name="T11" fmla="*/ 1769 h 2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>
                <a:solidFill>
                  <a:srgbClr val="000000"/>
                </a:solidFill>
                <a:latin typeface="Tahoma" charset="0"/>
              </a:endParaRPr>
            </a:p>
          </p:txBody>
        </p:sp>
        <p:sp>
          <p:nvSpPr>
            <p:cNvPr id="6451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>
                <a:gd name="T0" fmla="*/ 5311 w 5328"/>
                <a:gd name="T1" fmla="*/ 3209 h 3689"/>
                <a:gd name="T2" fmla="*/ 0 w 5328"/>
                <a:gd name="T3" fmla="*/ 3689 h 3689"/>
                <a:gd name="T4" fmla="*/ 0 w 5328"/>
                <a:gd name="T5" fmla="*/ 9 h 3689"/>
                <a:gd name="T6" fmla="*/ 5328 w 5328"/>
                <a:gd name="T7" fmla="*/ 0 h 3689"/>
                <a:gd name="T8" fmla="*/ 5311 w 5328"/>
                <a:gd name="T9" fmla="*/ 3209 h 3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>
                <a:solidFill>
                  <a:srgbClr val="000000"/>
                </a:solidFill>
                <a:latin typeface="Tahoma" charset="0"/>
              </a:endParaRPr>
            </a:p>
          </p:txBody>
        </p:sp>
      </p:grpSp>
      <p:sp>
        <p:nvSpPr>
          <p:cNvPr id="6451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452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0E75783-62AA-435F-9CF8-5D08AEC1FCD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4521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4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35310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45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CD6248-A3EA-4C5A-A10D-C5E2F29F50C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782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CC7F10-F29D-48F3-9AB7-13C12C99089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5534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28824C-9DA5-4EBA-8724-2946CC41BD6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3445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673BE6-BAC0-4C04-A92D-2526DE7E108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6517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C8733E-A063-4474-B73A-2A1F1E1E7B3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4975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5D9CC6-218B-4033-8EA9-3F26CA4098D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210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99EF6C-892A-4BC6-A0BC-63D437BCFBE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109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209F06-2E35-43F9-800A-F53FC15BB9C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592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89D319-8C04-46D9-9E60-87FDB2E639E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717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8 May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Transforming Legal Education: Nigerian Law School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C5062-CCB1-450C-908E-1CC31DB712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228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BA2883-A9FC-44D2-8878-32F12A820F0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5939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83EF50-A591-413C-B49C-649418949FC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8158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EDF11D-F66A-4321-8BDE-8BC305F747F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4594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02660-9A2C-4858-82AE-6E46A6CDE40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758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588DC-EB02-4865-9F44-E08E1172E66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098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99675F-0266-4C9A-BFF0-E4B61E25DB0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6842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A96DE8-7C42-4B59-B78B-C3E2F651104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58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1C8140-C3E8-42E0-B8C4-A8D54A88A40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201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084F85-4347-4A29-9963-C790EA0A674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6823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8FD590-0C87-48CC-ACD6-698F669E066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22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8 May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Transforming Legal Education: Nigerian Law School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0A467-B7D9-45B6-8222-C9F358D424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4669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1B17E5-8E77-4A25-B7E9-13CCBFBA8B0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2901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CC2270-1251-4361-9F88-D7B8868DB10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852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83EF50-A591-413C-B49C-649418949FC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40454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1371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14600" y="6248400"/>
            <a:ext cx="44958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1000" y="6245225"/>
            <a:ext cx="685800" cy="476250"/>
          </a:xfrm>
        </p:spPr>
        <p:txBody>
          <a:bodyPr/>
          <a:lstStyle>
            <a:lvl1pPr>
              <a:defRPr/>
            </a:lvl1pPr>
          </a:lstStyle>
          <a:p>
            <a:fld id="{E5EDF11D-F66A-4321-8BDE-8BC305F747F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656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02660-9A2C-4858-82AE-6E46A6CDE40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457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15240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14600" y="6346879"/>
            <a:ext cx="43434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391400" y="6245225"/>
            <a:ext cx="1295400" cy="476250"/>
          </a:xfrm>
        </p:spPr>
        <p:txBody>
          <a:bodyPr/>
          <a:lstStyle>
            <a:lvl1pPr>
              <a:defRPr/>
            </a:lvl1pPr>
          </a:lstStyle>
          <a:p>
            <a:fld id="{0E0588DC-EB02-4865-9F44-E08E1172E66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5311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11430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86000" y="6245225"/>
            <a:ext cx="51054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48600" y="6245225"/>
            <a:ext cx="838200" cy="476250"/>
          </a:xfrm>
        </p:spPr>
        <p:txBody>
          <a:bodyPr/>
          <a:lstStyle>
            <a:lvl1pPr>
              <a:defRPr/>
            </a:lvl1pPr>
          </a:lstStyle>
          <a:p>
            <a:fld id="{7799675F-0266-4C9A-BFF0-E4B61E25DB0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756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A96DE8-7C42-4B59-B78B-C3E2F651104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0303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1C8140-C3E8-42E0-B8C4-A8D54A88A40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08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084F85-4347-4A29-9963-C790EA0A674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917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8 May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Transforming Legal Education: Nigerian Law School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63946-9734-4BA7-8BD9-3C0BB9925A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65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8FD590-0C87-48CC-ACD6-698F669E066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23474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1B17E5-8E77-4A25-B7E9-13CCBFBA8B0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624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CC2270-1251-4361-9F88-D7B8868DB10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000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83EF50-A591-413C-B49C-649418949FC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64620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EDF11D-F66A-4321-8BDE-8BC305F747F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4055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02660-9A2C-4858-82AE-6E46A6CDE40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3136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588DC-EB02-4865-9F44-E08E1172E66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39836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99675F-0266-4C9A-BFF0-E4B61E25DB0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02189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A96DE8-7C42-4B59-B78B-C3E2F651104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739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1C8140-C3E8-42E0-B8C4-A8D54A88A40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216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8 May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Transforming Legal Education: Nigerian Law School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79F18-309A-419F-940C-ED2E67A97B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416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084F85-4347-4A29-9963-C790EA0A674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6711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8FD590-0C87-48CC-ACD6-698F669E066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3978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1B17E5-8E77-4A25-B7E9-13CCBFBA8B0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82292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CC2270-1251-4361-9F88-D7B8868DB10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68815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83EF50-A591-413C-B49C-649418949FC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95202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EDF11D-F66A-4321-8BDE-8BC305F747F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40844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02660-9A2C-4858-82AE-6E46A6CDE40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3922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588DC-EB02-4865-9F44-E08E1172E66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13713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99675F-0266-4C9A-BFF0-E4B61E25DB0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41687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A96DE8-7C42-4B59-B78B-C3E2F651104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88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8 May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Transforming Legal Education: Nigerian Law School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56024-7EA7-443F-A88A-DF2351A970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166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1C8140-C3E8-42E0-B8C4-A8D54A88A40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97113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084F85-4347-4A29-9963-C790EA0A674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8668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8FD590-0C87-48CC-ACD6-698F669E066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52737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1B17E5-8E77-4A25-B7E9-13CCBFBA8B0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21422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CC2270-1251-4361-9F88-D7B8868DB10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0554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/>
          <a:p>
            <a:pPr algn="ctr" eaLnBrk="0" hangingPunct="0"/>
            <a:endParaRPr lang="en-US" sz="440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3333CC"/>
              </a:buClr>
              <a:buSzPct val="80000"/>
              <a:buFont typeface="Wingdings" pitchFamily="2" charset="2"/>
              <a:buChar char="n"/>
            </a:pPr>
            <a:endParaRPr lang="en-US" sz="3200">
              <a:solidFill>
                <a:srgbClr val="000000"/>
              </a:solidFill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35542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209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97125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4C4C22-092B-470D-A61B-BA2C1A18A28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038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99B43-2FB1-4219-AB8C-50C845EE56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4868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3B60D-FB04-4EAE-ADA0-B605F9640F5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5301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CC06F-F710-47FC-BA51-136DC60D76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871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8 May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Transforming Legal Education: Nigerian Law School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77A6D-CCAC-4A20-8DE1-497A596ACE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655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A2243-1ECE-4861-B816-EA4D4AB3F2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491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B81BA-1637-4D73-B385-73930D93A23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96717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6D9CD-4870-440B-BDAF-484D0935832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0771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C1889-10D3-428C-AE51-0D742029681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97506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145EFA-6AA5-4979-BA9E-2F1A0692ACD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7110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1F67B-2A13-4835-A4E9-8C97FC994D8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8375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/>
          <a:p>
            <a:pPr algn="ctr" eaLnBrk="0" hangingPunct="0"/>
            <a:endParaRPr lang="en-US" sz="440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3333CC"/>
              </a:buClr>
              <a:buSzPct val="80000"/>
              <a:buFont typeface="Wingdings" pitchFamily="2" charset="2"/>
              <a:buChar char="n"/>
            </a:pPr>
            <a:endParaRPr lang="en-US" sz="3200">
              <a:solidFill>
                <a:srgbClr val="000000"/>
              </a:solidFill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45235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209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97125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4C4C22-092B-470D-A61B-BA2C1A18A28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49106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99B43-2FB1-4219-AB8C-50C845EE56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72745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3B60D-FB04-4EAE-ADA0-B605F9640F5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30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8 May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Transforming Legal Education: Nigerian Law School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D9EC1-08EA-42C6-913A-5C98F6D256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273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CC06F-F710-47FC-BA51-136DC60D76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66356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A2243-1ECE-4861-B816-EA4D4AB3F2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96061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B81BA-1637-4D73-B385-73930D93A23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51486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6D9CD-4870-440B-BDAF-484D0935832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83127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C1889-10D3-428C-AE51-0D742029681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030096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145EFA-6AA5-4979-BA9E-2F1A0692ACD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9391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1F67B-2A13-4835-A4E9-8C97FC994D8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51630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/>
          <a:p>
            <a:pPr algn="ctr" eaLnBrk="0" hangingPunct="0"/>
            <a:endParaRPr lang="en-US" sz="440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/>
        </p:nvSpPr>
        <p:spPr bwMode="auto">
          <a:xfrm>
            <a:off x="457200" y="1600200"/>
            <a:ext cx="8229600" cy="4495800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3333CC"/>
              </a:buClr>
              <a:buSzPct val="80000"/>
              <a:buFont typeface="Wingdings" pitchFamily="2" charset="2"/>
              <a:buChar char="n"/>
            </a:pPr>
            <a:endParaRPr lang="en-US" sz="3200">
              <a:solidFill>
                <a:srgbClr val="000000"/>
              </a:solidFill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07203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209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97125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4C4C22-092B-470D-A61B-BA2C1A18A28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525034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99B43-2FB1-4219-AB8C-50C845EE56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347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8 May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Transforming Legal Education: Nigerian Law School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9B50E-166C-4328-A665-B79731765A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2629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3B60D-FB04-4EAE-ADA0-B605F9640F5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7843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CC06F-F710-47FC-BA51-136DC60D76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798186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A2243-1ECE-4861-B816-EA4D4AB3F2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49475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B81BA-1637-4D73-B385-73930D93A23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62527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6D9CD-4870-440B-BDAF-484D0935832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108321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C1889-10D3-428C-AE51-0D742029681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698734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145EFA-6AA5-4979-BA9E-2F1A0692ACD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893326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1F67B-2A13-4835-A4E9-8C97FC994D8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274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42.xml"/><Relationship Id="rId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41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1.xml"/><Relationship Id="rId3" Type="http://schemas.openxmlformats.org/officeDocument/2006/relationships/slideLayout" Target="../slideLayouts/slideLayout56.xml"/><Relationship Id="rId7" Type="http://schemas.openxmlformats.org/officeDocument/2006/relationships/slideLayout" Target="../slideLayouts/slideLayout60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5.xml"/><Relationship Id="rId1" Type="http://schemas.openxmlformats.org/officeDocument/2006/relationships/slideLayout" Target="../slideLayouts/slideLayout54.xml"/><Relationship Id="rId6" Type="http://schemas.openxmlformats.org/officeDocument/2006/relationships/slideLayout" Target="../slideLayouts/slideLayout59.xml"/><Relationship Id="rId11" Type="http://schemas.openxmlformats.org/officeDocument/2006/relationships/slideLayout" Target="../slideLayouts/slideLayout64.xml"/><Relationship Id="rId5" Type="http://schemas.openxmlformats.org/officeDocument/2006/relationships/slideLayout" Target="../slideLayouts/slideLayout58.xml"/><Relationship Id="rId10" Type="http://schemas.openxmlformats.org/officeDocument/2006/relationships/slideLayout" Target="../slideLayouts/slideLayout63.xml"/><Relationship Id="rId4" Type="http://schemas.openxmlformats.org/officeDocument/2006/relationships/slideLayout" Target="../slideLayouts/slideLayout57.xml"/><Relationship Id="rId9" Type="http://schemas.openxmlformats.org/officeDocument/2006/relationships/slideLayout" Target="../slideLayouts/slideLayout62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2.xml"/><Relationship Id="rId3" Type="http://schemas.openxmlformats.org/officeDocument/2006/relationships/slideLayout" Target="../slideLayouts/slideLayout67.xml"/><Relationship Id="rId7" Type="http://schemas.openxmlformats.org/officeDocument/2006/relationships/slideLayout" Target="../slideLayouts/slideLayout71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6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11" Type="http://schemas.openxmlformats.org/officeDocument/2006/relationships/slideLayout" Target="../slideLayouts/slideLayout75.xml"/><Relationship Id="rId5" Type="http://schemas.openxmlformats.org/officeDocument/2006/relationships/slideLayout" Target="../slideLayouts/slideLayout69.xml"/><Relationship Id="rId10" Type="http://schemas.openxmlformats.org/officeDocument/2006/relationships/slideLayout" Target="../slideLayouts/slideLayout74.xml"/><Relationship Id="rId4" Type="http://schemas.openxmlformats.org/officeDocument/2006/relationships/slideLayout" Target="../slideLayouts/slideLayout68.xml"/><Relationship Id="rId9" Type="http://schemas.openxmlformats.org/officeDocument/2006/relationships/slideLayout" Target="../slideLayouts/slideLayout73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3.xml"/><Relationship Id="rId3" Type="http://schemas.openxmlformats.org/officeDocument/2006/relationships/slideLayout" Target="../slideLayouts/slideLayout78.xml"/><Relationship Id="rId7" Type="http://schemas.openxmlformats.org/officeDocument/2006/relationships/slideLayout" Target="../slideLayouts/slideLayout82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7.xml"/><Relationship Id="rId1" Type="http://schemas.openxmlformats.org/officeDocument/2006/relationships/slideLayout" Target="../slideLayouts/slideLayout76.xml"/><Relationship Id="rId6" Type="http://schemas.openxmlformats.org/officeDocument/2006/relationships/slideLayout" Target="../slideLayouts/slideLayout81.xml"/><Relationship Id="rId11" Type="http://schemas.openxmlformats.org/officeDocument/2006/relationships/slideLayout" Target="../slideLayouts/slideLayout86.xml"/><Relationship Id="rId5" Type="http://schemas.openxmlformats.org/officeDocument/2006/relationships/slideLayout" Target="../slideLayouts/slideLayout80.xml"/><Relationship Id="rId10" Type="http://schemas.openxmlformats.org/officeDocument/2006/relationships/slideLayout" Target="../slideLayouts/slideLayout85.xml"/><Relationship Id="rId4" Type="http://schemas.openxmlformats.org/officeDocument/2006/relationships/slideLayout" Target="../slideLayouts/slideLayout79.xml"/><Relationship Id="rId9" Type="http://schemas.openxmlformats.org/officeDocument/2006/relationships/slideLayout" Target="../slideLayouts/slideLayout84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3" Type="http://schemas.openxmlformats.org/officeDocument/2006/relationships/slideLayout" Target="../slideLayouts/slideLayout89.xml"/><Relationship Id="rId7" Type="http://schemas.openxmlformats.org/officeDocument/2006/relationships/slideLayout" Target="../slideLayouts/slideLayout93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88.xml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1.xml"/><Relationship Id="rId10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1371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smtClean="0"/>
              <a:t>8 May 2013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6248400"/>
            <a:ext cx="4800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en-US" dirty="0" smtClean="0"/>
              <a:t>Transforming Legal Education: Nigerian Law School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00" y="6245225"/>
            <a:ext cx="1066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EEEE5A9-E9E8-4BAF-8CA8-C0252DE4ED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490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63491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>
                <a:gd name="T0" fmla="*/ 4800 w 4806"/>
                <a:gd name="T1" fmla="*/ 299 h 665"/>
                <a:gd name="T2" fmla="*/ 0 w 4806"/>
                <a:gd name="T3" fmla="*/ 665 h 665"/>
                <a:gd name="T4" fmla="*/ 0 w 4806"/>
                <a:gd name="T5" fmla="*/ 0 h 665"/>
                <a:gd name="T6" fmla="*/ 4806 w 4806"/>
                <a:gd name="T7" fmla="*/ 1 h 665"/>
                <a:gd name="T8" fmla="*/ 4800 w 4806"/>
                <a:gd name="T9" fmla="*/ 153 h 665"/>
                <a:gd name="T10" fmla="*/ 4800 w 4806"/>
                <a:gd name="T11" fmla="*/ 299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>
                <a:solidFill>
                  <a:srgbClr val="000000"/>
                </a:solidFill>
                <a:latin typeface="Tahoma" charset="0"/>
              </a:endParaRPr>
            </a:p>
          </p:txBody>
        </p:sp>
        <p:sp>
          <p:nvSpPr>
            <p:cNvPr id="63492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>
                <a:gd name="T0" fmla="*/ 4560 w 4562"/>
                <a:gd name="T1" fmla="*/ 932 h 1199"/>
                <a:gd name="T2" fmla="*/ 0 w 4562"/>
                <a:gd name="T3" fmla="*/ 1199 h 1199"/>
                <a:gd name="T4" fmla="*/ 0 w 4562"/>
                <a:gd name="T5" fmla="*/ 0 h 1199"/>
                <a:gd name="T6" fmla="*/ 4562 w 4562"/>
                <a:gd name="T7" fmla="*/ 0 h 1199"/>
                <a:gd name="T8" fmla="*/ 4560 w 4562"/>
                <a:gd name="T9" fmla="*/ 932 h 1199"/>
                <a:gd name="T10" fmla="*/ 4560 w 4562"/>
                <a:gd name="T11" fmla="*/ 93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>
                <a:solidFill>
                  <a:srgbClr val="000000"/>
                </a:solidFill>
                <a:latin typeface="Tahoma" charset="0"/>
              </a:endParaRPr>
            </a:p>
          </p:txBody>
        </p:sp>
      </p:grpSp>
      <p:sp>
        <p:nvSpPr>
          <p:cNvPr id="6349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 smtClean="0">
                <a:solidFill>
                  <a:srgbClr val="000000"/>
                </a:solidFill>
                <a:latin typeface="Tahoma" charset="0"/>
              </a:rPr>
              <a:t>8 May 2013</a:t>
            </a:r>
            <a:endParaRPr lang="en-US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349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 smtClean="0">
                <a:solidFill>
                  <a:srgbClr val="000000"/>
                </a:solidFill>
                <a:latin typeface="Tahoma" charset="0"/>
              </a:rPr>
              <a:t>Transforming Legal Education: Nigerian Law School</a:t>
            </a:r>
            <a:endParaRPr lang="en-US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349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A7E6FCE7-5BE4-46F4-B6DA-447B2CB002A8}" type="slidenum">
              <a:rPr lang="en-US">
                <a:solidFill>
                  <a:srgbClr val="000000"/>
                </a:solidFill>
                <a:latin typeface="Tahoma" charset="0"/>
              </a:rPr>
              <a:pPr/>
              <a:t>‹#›</a:t>
            </a:fld>
            <a:endParaRPr lang="en-US">
              <a:solidFill>
                <a:srgbClr val="000000"/>
              </a:solidFill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840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4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49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49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49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49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49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F7DDDC8-15FC-4E55-BFF0-8AA321BCFE1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712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F7DDDC8-15FC-4E55-BFF0-8AA321BCFE1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212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F7DDDC8-15FC-4E55-BFF0-8AA321BCFE1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501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F7DDDC8-15FC-4E55-BFF0-8AA321BCFE1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63491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>
                <a:gd name="T0" fmla="*/ 4800 w 4806"/>
                <a:gd name="T1" fmla="*/ 299 h 665"/>
                <a:gd name="T2" fmla="*/ 0 w 4806"/>
                <a:gd name="T3" fmla="*/ 665 h 665"/>
                <a:gd name="T4" fmla="*/ 0 w 4806"/>
                <a:gd name="T5" fmla="*/ 0 h 665"/>
                <a:gd name="T6" fmla="*/ 4806 w 4806"/>
                <a:gd name="T7" fmla="*/ 1 h 665"/>
                <a:gd name="T8" fmla="*/ 4800 w 4806"/>
                <a:gd name="T9" fmla="*/ 153 h 665"/>
                <a:gd name="T10" fmla="*/ 4800 w 4806"/>
                <a:gd name="T11" fmla="*/ 299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>
                <a:gd name="T0" fmla="*/ 4560 w 4562"/>
                <a:gd name="T1" fmla="*/ 932 h 1199"/>
                <a:gd name="T2" fmla="*/ 0 w 4562"/>
                <a:gd name="T3" fmla="*/ 1199 h 1199"/>
                <a:gd name="T4" fmla="*/ 0 w 4562"/>
                <a:gd name="T5" fmla="*/ 0 h 1199"/>
                <a:gd name="T6" fmla="*/ 4562 w 4562"/>
                <a:gd name="T7" fmla="*/ 0 h 1199"/>
                <a:gd name="T8" fmla="*/ 4560 w 4562"/>
                <a:gd name="T9" fmla="*/ 932 h 1199"/>
                <a:gd name="T10" fmla="*/ 4560 w 4562"/>
                <a:gd name="T11" fmla="*/ 932 h 11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srgbClr val="000000"/>
                </a:solidFill>
                <a:latin typeface="Tahoma" charset="0"/>
              </a:endParaRPr>
            </a:p>
          </p:txBody>
        </p:sp>
      </p:grpSp>
      <p:sp>
        <p:nvSpPr>
          <p:cNvPr id="6349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349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349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fld id="{BC36AEB7-EE8D-45DD-BED7-36FE236F42A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660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4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49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49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49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49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49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63491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>
                <a:gd name="T0" fmla="*/ 4800 w 4806"/>
                <a:gd name="T1" fmla="*/ 299 h 665"/>
                <a:gd name="T2" fmla="*/ 0 w 4806"/>
                <a:gd name="T3" fmla="*/ 665 h 665"/>
                <a:gd name="T4" fmla="*/ 0 w 4806"/>
                <a:gd name="T5" fmla="*/ 0 h 665"/>
                <a:gd name="T6" fmla="*/ 4806 w 4806"/>
                <a:gd name="T7" fmla="*/ 1 h 665"/>
                <a:gd name="T8" fmla="*/ 4800 w 4806"/>
                <a:gd name="T9" fmla="*/ 153 h 665"/>
                <a:gd name="T10" fmla="*/ 4800 w 4806"/>
                <a:gd name="T11" fmla="*/ 299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>
                <a:gd name="T0" fmla="*/ 4560 w 4562"/>
                <a:gd name="T1" fmla="*/ 932 h 1199"/>
                <a:gd name="T2" fmla="*/ 0 w 4562"/>
                <a:gd name="T3" fmla="*/ 1199 h 1199"/>
                <a:gd name="T4" fmla="*/ 0 w 4562"/>
                <a:gd name="T5" fmla="*/ 0 h 1199"/>
                <a:gd name="T6" fmla="*/ 4562 w 4562"/>
                <a:gd name="T7" fmla="*/ 0 h 1199"/>
                <a:gd name="T8" fmla="*/ 4560 w 4562"/>
                <a:gd name="T9" fmla="*/ 932 h 1199"/>
                <a:gd name="T10" fmla="*/ 4560 w 4562"/>
                <a:gd name="T11" fmla="*/ 932 h 11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srgbClr val="000000"/>
                </a:solidFill>
                <a:latin typeface="Tahoma" charset="0"/>
              </a:endParaRPr>
            </a:p>
          </p:txBody>
        </p:sp>
      </p:grpSp>
      <p:sp>
        <p:nvSpPr>
          <p:cNvPr id="6349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349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349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fld id="{BC36AEB7-EE8D-45DD-BED7-36FE236F42A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533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4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49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49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49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49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49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63491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>
                <a:gd name="T0" fmla="*/ 4800 w 4806"/>
                <a:gd name="T1" fmla="*/ 299 h 665"/>
                <a:gd name="T2" fmla="*/ 0 w 4806"/>
                <a:gd name="T3" fmla="*/ 665 h 665"/>
                <a:gd name="T4" fmla="*/ 0 w 4806"/>
                <a:gd name="T5" fmla="*/ 0 h 665"/>
                <a:gd name="T6" fmla="*/ 4806 w 4806"/>
                <a:gd name="T7" fmla="*/ 1 h 665"/>
                <a:gd name="T8" fmla="*/ 4800 w 4806"/>
                <a:gd name="T9" fmla="*/ 153 h 665"/>
                <a:gd name="T10" fmla="*/ 4800 w 4806"/>
                <a:gd name="T11" fmla="*/ 299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srgbClr val="000000"/>
                </a:solidFill>
                <a:latin typeface="Tahoma" pitchFamily="34" charset="0"/>
              </a:endParaRPr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>
                <a:gd name="T0" fmla="*/ 4560 w 4562"/>
                <a:gd name="T1" fmla="*/ 932 h 1199"/>
                <a:gd name="T2" fmla="*/ 0 w 4562"/>
                <a:gd name="T3" fmla="*/ 1199 h 1199"/>
                <a:gd name="T4" fmla="*/ 0 w 4562"/>
                <a:gd name="T5" fmla="*/ 0 h 1199"/>
                <a:gd name="T6" fmla="*/ 4562 w 4562"/>
                <a:gd name="T7" fmla="*/ 0 h 1199"/>
                <a:gd name="T8" fmla="*/ 4560 w 4562"/>
                <a:gd name="T9" fmla="*/ 932 h 1199"/>
                <a:gd name="T10" fmla="*/ 4560 w 4562"/>
                <a:gd name="T11" fmla="*/ 932 h 11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solidFill>
                  <a:srgbClr val="000000"/>
                </a:solidFill>
                <a:latin typeface="Tahoma" charset="0"/>
              </a:endParaRPr>
            </a:p>
          </p:txBody>
        </p:sp>
      </p:grpSp>
      <p:sp>
        <p:nvSpPr>
          <p:cNvPr id="6349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349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349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fld id="{BC36AEB7-EE8D-45DD-BED7-36FE236F42A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118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4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49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49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49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49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49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hyperlink" Target="http://www.teachinglegalethics.org/" TargetMode="External"/><Relationship Id="rId5" Type="http://schemas.openxmlformats.org/officeDocument/2006/relationships/hyperlink" Target="http://law.gsu.edu/niftep/" TargetMode="External"/><Relationship Id="rId4" Type="http://schemas.openxmlformats.org/officeDocument/2006/relationships/hyperlink" Target="http://law.gsu.edu/ccunningham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achinglegalethics.org/content/remediation-program-dentists" TargetMode="External"/><Relationship Id="rId1" Type="http://schemas.openxmlformats.org/officeDocument/2006/relationships/slideLayout" Target="../slideLayouts/slideLayout8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achinglegalethics.org/content/practice-based-teaching" TargetMode="External"/><Relationship Id="rId2" Type="http://schemas.openxmlformats.org/officeDocument/2006/relationships/hyperlink" Target="http://www.teachinglegalethics.org/content/developing-professional-judgmen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eachinglegalethics.org/content/how-explain-confidentiality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395288" y="0"/>
            <a:ext cx="8029575" cy="6416675"/>
          </a:xfrm>
        </p:spPr>
        <p:txBody>
          <a:bodyPr/>
          <a:lstStyle/>
          <a:p>
            <a:r>
              <a:rPr lang="en-US" sz="3200" dirty="0" smtClean="0">
                <a:effectLst/>
              </a:rPr>
              <a:t>Lessons from Gandhi </a:t>
            </a:r>
            <a:br>
              <a:rPr lang="en-US" sz="3200" dirty="0" smtClean="0">
                <a:effectLst/>
              </a:rPr>
            </a:br>
            <a:r>
              <a:rPr lang="en-US" sz="3200" dirty="0" smtClean="0">
                <a:effectLst/>
              </a:rPr>
              <a:t>on Becoming a Lawyer</a:t>
            </a:r>
            <a:br>
              <a:rPr lang="en-US" sz="3200" dirty="0" smtClean="0">
                <a:effectLst/>
              </a:rPr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>
                <a:effectLst/>
              </a:rPr>
              <a:t>Transforming Legal Education</a:t>
            </a:r>
            <a:r>
              <a:rPr lang="en-US" sz="2400" dirty="0" smtClean="0">
                <a:effectLst/>
              </a:rPr>
              <a:t/>
            </a:r>
            <a:br>
              <a:rPr lang="en-US" sz="2400" dirty="0" smtClean="0">
                <a:effectLst/>
              </a:rPr>
            </a:br>
            <a:r>
              <a:rPr lang="en-US" sz="2400" dirty="0" smtClean="0">
                <a:effectLst/>
              </a:rPr>
              <a:t>Nigerian Law School</a:t>
            </a:r>
            <a:br>
              <a:rPr lang="en-US" sz="2400" dirty="0" smtClean="0">
                <a:effectLst/>
              </a:rPr>
            </a:br>
            <a:r>
              <a:rPr lang="en-US" sz="2400" dirty="0" smtClean="0">
                <a:effectLst/>
              </a:rPr>
              <a:t> 8 May 2013</a:t>
            </a:r>
            <a:br>
              <a:rPr lang="en-US" sz="2400" dirty="0" smtClean="0">
                <a:effectLst/>
              </a:rPr>
            </a:b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en-US" sz="2400" dirty="0">
                <a:effectLst/>
              </a:rPr>
              <a:t>Clark D. Cunningham</a:t>
            </a:r>
            <a:br>
              <a:rPr lang="en-US" sz="2400" dirty="0">
                <a:effectLst/>
              </a:rPr>
            </a:br>
            <a:r>
              <a:rPr lang="en-US" sz="2000" dirty="0">
                <a:effectLst/>
              </a:rPr>
              <a:t>W. Lee Burge Professor of Law &amp; Ethics</a:t>
            </a:r>
            <a:br>
              <a:rPr lang="en-US" sz="2000" dirty="0">
                <a:effectLst/>
              </a:rPr>
            </a:br>
            <a:r>
              <a:rPr lang="en-US" sz="2000" dirty="0">
                <a:effectLst/>
              </a:rPr>
              <a:t>Georgia State University College of Law</a:t>
            </a:r>
            <a:br>
              <a:rPr lang="en-US" sz="2000" dirty="0">
                <a:effectLst/>
              </a:rPr>
            </a:br>
            <a:r>
              <a:rPr lang="en-US" sz="2000" dirty="0">
                <a:effectLst/>
              </a:rPr>
              <a:t>Director, National Institute for Teaching </a:t>
            </a:r>
            <a:br>
              <a:rPr lang="en-US" sz="2000" dirty="0">
                <a:effectLst/>
              </a:rPr>
            </a:br>
            <a:r>
              <a:rPr lang="en-US" sz="2000" dirty="0">
                <a:effectLst/>
              </a:rPr>
              <a:t>Ethics &amp; Professionalism (</a:t>
            </a:r>
            <a:r>
              <a:rPr lang="en-US" sz="2000" i="1" dirty="0">
                <a:effectLst/>
              </a:rPr>
              <a:t>NIFTEP</a:t>
            </a:r>
            <a:r>
              <a:rPr lang="en-US" sz="2000" dirty="0">
                <a:effectLst/>
              </a:rPr>
              <a:t>)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1800" dirty="0">
                <a:effectLst/>
                <a:hlinkClick r:id="rId4"/>
              </a:rPr>
              <a:t>http://law.gsu.edu/ccunningham</a:t>
            </a:r>
            <a:r>
              <a:rPr lang="en-US" sz="1800" dirty="0" smtClean="0">
                <a:effectLst/>
                <a:hlinkClick r:id="rId4"/>
              </a:rPr>
              <a:t>/</a:t>
            </a:r>
            <a:r>
              <a:rPr lang="en-US" sz="1800" dirty="0" smtClean="0">
                <a:effectLst/>
              </a:rPr>
              <a:t/>
            </a:r>
            <a:br>
              <a:rPr lang="en-US" sz="1800" dirty="0" smtClean="0">
                <a:effectLst/>
              </a:rPr>
            </a:br>
            <a:r>
              <a:rPr lang="en-US" sz="1800" dirty="0" smtClean="0">
                <a:effectLst/>
                <a:hlinkClick r:id="rId5"/>
              </a:rPr>
              <a:t>http://law.gsu.edu/niftep/</a:t>
            </a:r>
            <a:r>
              <a:rPr lang="en-US" sz="1800" dirty="0" smtClean="0">
                <a:effectLst/>
              </a:rPr>
              <a:t> </a:t>
            </a:r>
            <a:br>
              <a:rPr lang="en-US" sz="1800" dirty="0" smtClean="0">
                <a:effectLst/>
              </a:rPr>
            </a:br>
            <a:r>
              <a:rPr lang="en-US" sz="1800" dirty="0" smtClean="0">
                <a:effectLst/>
                <a:hlinkClick r:id="rId6"/>
              </a:rPr>
              <a:t>www.teachinglegalethics.org</a:t>
            </a:r>
            <a:r>
              <a:rPr lang="en-US" sz="1800" dirty="0" smtClean="0">
                <a:effectLst/>
              </a:rPr>
              <a:t> 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7153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/>
          <a:lstStyle/>
          <a:p>
            <a:r>
              <a:rPr lang="en-US" sz="2800" dirty="0" smtClean="0">
                <a:effectLst/>
              </a:rPr>
              <a:t>Cunningham, </a:t>
            </a:r>
            <a:r>
              <a:rPr lang="en-US" sz="2800" dirty="0">
                <a:effectLst/>
              </a:rPr>
              <a:t>Remediation Program for Dentists Provides Data on Moral Development </a:t>
            </a:r>
            <a:r>
              <a:rPr lang="en-US" sz="2800" dirty="0" smtClean="0">
                <a:effectLst/>
              </a:rPr>
              <a:t/>
            </a:r>
            <a:br>
              <a:rPr lang="en-US" sz="2800" dirty="0" smtClean="0">
                <a:effectLst/>
              </a:rPr>
            </a:br>
            <a:r>
              <a:rPr lang="en-US" sz="2800" dirty="0" smtClean="0">
                <a:effectLst/>
              </a:rPr>
              <a:t>Important </a:t>
            </a:r>
            <a:r>
              <a:rPr lang="en-US" sz="2800" dirty="0">
                <a:effectLst/>
              </a:rPr>
              <a:t>to All Professions </a:t>
            </a:r>
            <a:r>
              <a:rPr lang="en-US" sz="2400" dirty="0" smtClean="0">
                <a:effectLst/>
                <a:hlinkClick r:id="rId2"/>
              </a:rPr>
              <a:t>www.teachinglegalethics.org/content/remediation-program-dentists</a:t>
            </a:r>
            <a:r>
              <a:rPr lang="en-US" sz="2400" dirty="0" smtClean="0">
                <a:effectLst/>
              </a:rPr>
              <a:t> </a:t>
            </a:r>
            <a:endParaRPr lang="en-US" sz="2800" dirty="0" smtClean="0">
              <a:effectLst/>
            </a:endParaRP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8400"/>
            <a:ext cx="8229600" cy="3657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>
                <a:effectLst/>
              </a:rPr>
              <a:t>Dentists referred for misconduct</a:t>
            </a:r>
          </a:p>
          <a:p>
            <a:r>
              <a:rPr lang="en-US" dirty="0" smtClean="0">
                <a:effectLst/>
              </a:rPr>
              <a:t>14 points lower than dental students on test of moral reasoning (FCM2)</a:t>
            </a:r>
          </a:p>
          <a:p>
            <a:r>
              <a:rPr lang="en-US" dirty="0" smtClean="0">
                <a:effectLst/>
              </a:rPr>
              <a:t>When tested for understanding of “professional responsibilities of a dentist” (FCM3)</a:t>
            </a:r>
          </a:p>
          <a:p>
            <a:pPr lvl="1"/>
            <a:r>
              <a:rPr lang="en-US" dirty="0" smtClean="0">
                <a:effectLst/>
              </a:rPr>
              <a:t>On a scale of 1-12, </a:t>
            </a:r>
            <a:r>
              <a:rPr lang="en-US" dirty="0" err="1" smtClean="0">
                <a:effectLst/>
              </a:rPr>
              <a:t>avg</a:t>
            </a:r>
            <a:r>
              <a:rPr lang="en-US" dirty="0" smtClean="0">
                <a:effectLst/>
              </a:rPr>
              <a:t> score of 3.8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  <a:effectLst/>
              </a:rPr>
              <a:t>8 May 2013</a:t>
            </a:r>
            <a:endParaRPr lang="en-US">
              <a:solidFill>
                <a:srgbClr val="000000"/>
              </a:solidFill>
              <a:effectLst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905000" y="6248400"/>
            <a:ext cx="5638800" cy="4572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4C4C22-092B-470D-A61B-BA2C1A18A28B}" type="slidenum">
              <a:rPr lang="en-US" smtClean="0">
                <a:solidFill>
                  <a:srgbClr val="000000"/>
                </a:solidFill>
                <a:effectLst/>
              </a:rPr>
              <a:pPr>
                <a:defRPr/>
              </a:pPr>
              <a:t>10</a:t>
            </a:fld>
            <a:endParaRPr lang="en-US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8757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r>
              <a:rPr lang="en-US" sz="3200" dirty="0"/>
              <a:t>Carnegie Report</a:t>
            </a:r>
          </a:p>
        </p:txBody>
      </p:sp>
      <p:sp>
        <p:nvSpPr>
          <p:cNvPr id="3850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44563"/>
            <a:ext cx="8229600" cy="5151437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effectLst/>
              </a:rPr>
              <a:t>Students need the</a:t>
            </a:r>
          </a:p>
          <a:p>
            <a:r>
              <a:rPr lang="en-US" dirty="0" smtClean="0">
                <a:effectLst/>
              </a:rPr>
              <a:t>The ability </a:t>
            </a:r>
            <a:r>
              <a:rPr lang="en-US" dirty="0">
                <a:effectLst/>
              </a:rPr>
              <a:t>to recognize ethical questions </a:t>
            </a:r>
            <a:r>
              <a:rPr lang="en-US" dirty="0" smtClean="0">
                <a:effectLst/>
              </a:rPr>
              <a:t>even </a:t>
            </a:r>
            <a:r>
              <a:rPr lang="en-US" dirty="0">
                <a:effectLst/>
              </a:rPr>
              <a:t>when they are obscured by other </a:t>
            </a:r>
            <a:r>
              <a:rPr lang="en-US" dirty="0" smtClean="0">
                <a:effectLst/>
              </a:rPr>
              <a:t>issues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(FCM1)</a:t>
            </a:r>
            <a:endParaRPr lang="en-US" dirty="0">
              <a:effectLst/>
            </a:endParaRPr>
          </a:p>
          <a:p>
            <a:r>
              <a:rPr lang="en-US" dirty="0" smtClean="0">
                <a:effectLst/>
              </a:rPr>
              <a:t>Wise </a:t>
            </a:r>
            <a:r>
              <a:rPr lang="en-US" dirty="0">
                <a:effectLst/>
              </a:rPr>
              <a:t>judgment </a:t>
            </a:r>
            <a:r>
              <a:rPr lang="en-US" dirty="0" smtClean="0">
                <a:effectLst/>
              </a:rPr>
              <a:t>when </a:t>
            </a:r>
            <a:r>
              <a:rPr lang="en-US" dirty="0">
                <a:effectLst/>
              </a:rPr>
              <a:t>values </a:t>
            </a:r>
            <a:r>
              <a:rPr lang="en-US" dirty="0" smtClean="0">
                <a:effectLst/>
              </a:rPr>
              <a:t>conflict (FCM2) and</a:t>
            </a:r>
            <a:endParaRPr lang="en-US" dirty="0">
              <a:effectLst/>
            </a:endParaRPr>
          </a:p>
          <a:p>
            <a:r>
              <a:rPr lang="en-US" dirty="0">
                <a:effectLst/>
              </a:rPr>
              <a:t>I</a:t>
            </a:r>
            <a:r>
              <a:rPr lang="en-US" dirty="0" smtClean="0">
                <a:effectLst/>
              </a:rPr>
              <a:t>ntegrity to </a:t>
            </a:r>
            <a:r>
              <a:rPr lang="en-US" dirty="0">
                <a:effectLst/>
              </a:rPr>
              <a:t>keep self-interest from clouding </a:t>
            </a:r>
            <a:r>
              <a:rPr lang="en-US" dirty="0" smtClean="0">
                <a:effectLst/>
              </a:rPr>
              <a:t>judgment (FCM3)</a:t>
            </a:r>
            <a:endParaRPr lang="en-US" dirty="0">
              <a:effectLst/>
            </a:endParaRPr>
          </a:p>
          <a:p>
            <a:pPr>
              <a:buFont typeface="Wingdings" pitchFamily="2" charset="2"/>
              <a:buNone/>
            </a:pPr>
            <a:endParaRPr lang="en-US" dirty="0">
              <a:effectLst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615C5-FC67-41A5-BA37-F7BF37B86932}" type="slidenum">
              <a:rPr lang="en-US">
                <a:solidFill>
                  <a:srgbClr val="000000"/>
                </a:solidFill>
              </a:rPr>
              <a:pPr/>
              <a:t>11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5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r>
              <a:rPr lang="en-US" sz="3200" dirty="0"/>
              <a:t>Carnegie Report </a:t>
            </a:r>
          </a:p>
        </p:txBody>
      </p:sp>
      <p:sp>
        <p:nvSpPr>
          <p:cNvPr id="3840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16000"/>
            <a:ext cx="8229600" cy="508000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dirty="0">
                <a:effectLst/>
              </a:rPr>
              <a:t>Research shows that higher education can promote the development of more mature moral thinking</a:t>
            </a:r>
          </a:p>
          <a:p>
            <a:pPr>
              <a:lnSpc>
                <a:spcPct val="90000"/>
              </a:lnSpc>
            </a:pPr>
            <a:r>
              <a:rPr lang="en-US" dirty="0">
                <a:effectLst/>
              </a:rPr>
              <a:t>Students need to encounter appealing examples of professional </a:t>
            </a:r>
            <a:r>
              <a:rPr lang="en-US" b="1" i="1" dirty="0">
                <a:effectLst/>
              </a:rPr>
              <a:t>ideals </a:t>
            </a:r>
          </a:p>
          <a:p>
            <a:pPr>
              <a:lnSpc>
                <a:spcPct val="90000"/>
              </a:lnSpc>
            </a:pPr>
            <a:r>
              <a:rPr lang="en-US" dirty="0">
                <a:effectLst/>
              </a:rPr>
              <a:t>Connected to </a:t>
            </a:r>
            <a:r>
              <a:rPr lang="en-US" b="1" i="1" dirty="0">
                <a:effectLst/>
              </a:rPr>
              <a:t>models</a:t>
            </a:r>
            <a:r>
              <a:rPr lang="en-US" dirty="0">
                <a:effectLst/>
              </a:rPr>
              <a:t> of ethical commitment </a:t>
            </a:r>
          </a:p>
          <a:p>
            <a:pPr>
              <a:lnSpc>
                <a:spcPct val="90000"/>
              </a:lnSpc>
            </a:pPr>
            <a:r>
              <a:rPr lang="en-US" dirty="0">
                <a:effectLst/>
              </a:rPr>
              <a:t>And then </a:t>
            </a:r>
            <a:r>
              <a:rPr lang="en-US" b="1" i="1" dirty="0">
                <a:effectLst/>
              </a:rPr>
              <a:t>reflect</a:t>
            </a:r>
            <a:r>
              <a:rPr lang="en-US" dirty="0">
                <a:effectLst/>
              </a:rPr>
              <a:t> on </a:t>
            </a:r>
            <a:r>
              <a:rPr lang="en-US" b="1" i="1" dirty="0">
                <a:effectLst/>
              </a:rPr>
              <a:t>their own emerging professional identity</a:t>
            </a:r>
            <a:r>
              <a:rPr lang="en-US" dirty="0">
                <a:effectLst/>
              </a:rPr>
              <a:t> in relation to those ideals and models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62ADF-9E0E-434A-8593-393B4BEDA30B}" type="slidenum">
              <a:rPr lang="en-US">
                <a:solidFill>
                  <a:srgbClr val="000000"/>
                </a:solidFill>
              </a:rPr>
              <a:pPr/>
              <a:t>12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78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3200" dirty="0" smtClean="0"/>
              <a:t>Selected Resources </a:t>
            </a:r>
            <a:r>
              <a:rPr lang="en-US" sz="3200" dirty="0"/>
              <a:t>on Forum Website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81600"/>
          </a:xfrm>
        </p:spPr>
        <p:txBody>
          <a:bodyPr/>
          <a:lstStyle/>
          <a:p>
            <a:r>
              <a:rPr lang="en-US" sz="2400" dirty="0" smtClean="0"/>
              <a:t>Cunningham &amp; Alexander</a:t>
            </a:r>
            <a:r>
              <a:rPr lang="en-US" sz="2400" dirty="0"/>
              <a:t>, </a:t>
            </a:r>
            <a:r>
              <a:rPr lang="en-US" sz="2400" dirty="0" smtClean="0"/>
              <a:t>Developing Professional </a:t>
            </a:r>
            <a:r>
              <a:rPr lang="en-US" sz="2400" dirty="0"/>
              <a:t>J</a:t>
            </a:r>
            <a:r>
              <a:rPr lang="en-US" sz="2400" dirty="0" smtClean="0"/>
              <a:t>udgment: Law </a:t>
            </a:r>
            <a:r>
              <a:rPr lang="en-US" sz="2400" dirty="0"/>
              <a:t>S</a:t>
            </a:r>
            <a:r>
              <a:rPr lang="en-US" sz="2400" dirty="0" smtClean="0"/>
              <a:t>chool </a:t>
            </a:r>
            <a:r>
              <a:rPr lang="en-US" sz="2400" dirty="0"/>
              <a:t>Innovations in Response to the Carnegie Foundation's Critique of American Legal Education </a:t>
            </a:r>
          </a:p>
          <a:p>
            <a:r>
              <a:rPr lang="en-US" sz="2400" dirty="0" smtClean="0">
                <a:hlinkClick r:id="rId2"/>
              </a:rPr>
              <a:t>www.teachinglegalethics.org/content/developing-professional-judgment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Cunningham, "How </a:t>
            </a:r>
            <a:r>
              <a:rPr lang="en-US" sz="2400" dirty="0"/>
              <a:t>Can We Give Up Our Child?" A Practice-Based Approach to Teaching Legal </a:t>
            </a:r>
            <a:r>
              <a:rPr lang="en-US" sz="2400" dirty="0" smtClean="0"/>
              <a:t>Ethics </a:t>
            </a:r>
          </a:p>
          <a:p>
            <a:r>
              <a:rPr lang="en-US" sz="2400" dirty="0" smtClean="0">
                <a:hlinkClick r:id="rId3"/>
              </a:rPr>
              <a:t>www.teachinglegalethics.org/content/practice-based-teaching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Cunningham, How </a:t>
            </a:r>
            <a:r>
              <a:rPr lang="en-US" sz="2400" dirty="0"/>
              <a:t>To Explain Confidentiality</a:t>
            </a:r>
            <a:r>
              <a:rPr lang="en-US" sz="2400" dirty="0" smtClean="0"/>
              <a:t>?</a:t>
            </a:r>
          </a:p>
          <a:p>
            <a:r>
              <a:rPr lang="en-US" sz="2400" dirty="0" smtClean="0">
                <a:hlinkClick r:id="rId4"/>
              </a:rPr>
              <a:t>www.teachinglegalethics.org/content/how-explain-confidentiality</a:t>
            </a:r>
            <a:r>
              <a:rPr lang="en-US" sz="2400" dirty="0" smtClean="0"/>
              <a:t> </a:t>
            </a:r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4343400" cy="4762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Transforming Legal Education: Nigerian Law School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C5062-CCB1-450C-908E-1CC31DB7124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 May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34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362200" y="6245225"/>
            <a:ext cx="5181600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Transforming Legal Education: Nigerian Law School</a:t>
            </a:r>
            <a:endParaRPr lang="en-US" dirty="0"/>
          </a:p>
        </p:txBody>
      </p:sp>
      <p:sp>
        <p:nvSpPr>
          <p:cNvPr id="307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A8090B9-8D27-433D-8739-6F59792F8A99}" type="slidenum">
              <a:rPr lang="en-US"/>
              <a:pPr eaLnBrk="1" hangingPunct="1"/>
              <a:t>14</a:t>
            </a:fld>
            <a:endParaRPr lang="en-US"/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8013" y="1133475"/>
            <a:ext cx="2828925" cy="459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 May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Transforming Legal Education: Nigerian Law School</a:t>
            </a:r>
            <a:endParaRPr lang="en-US"/>
          </a:p>
        </p:txBody>
      </p:sp>
      <p:sp>
        <p:nvSpPr>
          <p:cNvPr id="409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E00623E-93F4-47FD-A22C-C5F8DB3EB10B}" type="slidenum">
              <a:rPr lang="en-US"/>
              <a:pPr eaLnBrk="1" hangingPunct="1"/>
              <a:t>15</a:t>
            </a:fld>
            <a:endParaRPr lang="en-US"/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5988" y="1271588"/>
            <a:ext cx="2212975" cy="432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 May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14600" y="6245225"/>
            <a:ext cx="4572000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D20292D-EADB-4D1B-A245-191CC70ADFD4}" type="slidenum">
              <a:rPr lang="en-US">
                <a:solidFill>
                  <a:srgbClr val="000000"/>
                </a:solidFill>
              </a:rPr>
              <a:pPr eaLnBrk="1" hangingPunct="1"/>
              <a:t>16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sz="2800" dirty="0" smtClean="0"/>
              <a:t>Learning the Law at the Inns of Court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229600" cy="49530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It took me nine months of hard labor to read through the Common Law of England</a:t>
            </a:r>
          </a:p>
          <a:p>
            <a:r>
              <a:rPr lang="en-US" sz="2800" dirty="0" smtClean="0"/>
              <a:t>I passed my examination, was called to the bar, and enrolled in the High Court</a:t>
            </a:r>
          </a:p>
          <a:p>
            <a:pPr lvl="1"/>
            <a:r>
              <a:rPr lang="en-US" dirty="0" smtClean="0"/>
              <a:t>But notwithstanding my study, there was no end to my helplessness and fear</a:t>
            </a:r>
          </a:p>
          <a:p>
            <a:pPr lvl="1"/>
            <a:r>
              <a:rPr lang="en-US" dirty="0" smtClean="0"/>
              <a:t>I did not feel myself qualified to practise law</a:t>
            </a:r>
          </a:p>
          <a:p>
            <a:r>
              <a:rPr lang="en-US" sz="2800" dirty="0" smtClean="0"/>
              <a:t>This was how I began life: I found the barrister’s profession a bad job --</a:t>
            </a:r>
          </a:p>
          <a:p>
            <a:r>
              <a:rPr lang="en-US" sz="2800" dirty="0" smtClean="0"/>
              <a:t>Much show and little knowledge</a:t>
            </a:r>
          </a:p>
          <a:p>
            <a:pPr marL="0" indent="0" eaLnBrk="1" hangingPunct="1">
              <a:buNone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 May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97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sz="3200" dirty="0" smtClean="0"/>
              <a:t>Watching the “Lions” of the Profession</a:t>
            </a:r>
            <a:endParaRPr lang="en-US" sz="3200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1"/>
            <a:ext cx="4040188" cy="6096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Bombay High Court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1524000"/>
            <a:ext cx="3424238" cy="46021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114801" y="1066800"/>
            <a:ext cx="4572000" cy="5059363"/>
          </a:xfrm>
        </p:spPr>
        <p:txBody>
          <a:bodyPr/>
          <a:lstStyle/>
          <a:p>
            <a:r>
              <a:rPr lang="en-US" dirty="0" smtClean="0"/>
              <a:t>I </a:t>
            </a:r>
            <a:r>
              <a:rPr lang="en-US" dirty="0"/>
              <a:t>had heard of Sir </a:t>
            </a:r>
            <a:r>
              <a:rPr lang="en-US" dirty="0" err="1"/>
              <a:t>Pherozeshah</a:t>
            </a:r>
            <a:r>
              <a:rPr lang="en-US" dirty="0"/>
              <a:t> Mehta as one who roared like a lion in law courts. </a:t>
            </a:r>
            <a:endParaRPr lang="en-US" dirty="0" smtClean="0"/>
          </a:p>
          <a:p>
            <a:r>
              <a:rPr lang="en-US" dirty="0"/>
              <a:t>How, </a:t>
            </a:r>
            <a:r>
              <a:rPr lang="en-US" dirty="0" smtClean="0"/>
              <a:t>could </a:t>
            </a:r>
            <a:r>
              <a:rPr lang="en-US" dirty="0"/>
              <a:t>he have learnt the art in England? </a:t>
            </a:r>
          </a:p>
          <a:p>
            <a:r>
              <a:rPr lang="en-US" dirty="0" smtClean="0"/>
              <a:t>I </a:t>
            </a:r>
            <a:r>
              <a:rPr lang="en-US" dirty="0"/>
              <a:t>used to attend High Court daily whilst in Bombay, </a:t>
            </a:r>
          </a:p>
          <a:p>
            <a:pPr lvl="1"/>
            <a:r>
              <a:rPr lang="en-US" dirty="0"/>
              <a:t>but I cannot say that I learnt anything there.  </a:t>
            </a:r>
          </a:p>
          <a:p>
            <a:r>
              <a:rPr lang="en-US" dirty="0"/>
              <a:t>I had not sufficient knowledge to learn much.  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993DD-B652-42AB-AE57-CD33A3C70E7D}" type="slidenum">
              <a:rPr lang="en-US">
                <a:solidFill>
                  <a:srgbClr val="000000"/>
                </a:solidFill>
              </a:rPr>
              <a:pPr/>
              <a:t>17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4102" name="Picture 6" descr="bombay-high-cou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24000"/>
            <a:ext cx="2967038" cy="444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106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100" grpId="0" build="p"/>
      <p:bldP spid="3" grpId="0" build="p"/>
      <p:bldP spid="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14600" y="6245225"/>
            <a:ext cx="4572000" cy="47625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2F2C-844C-439A-88CB-1923EF460D6D}" type="slidenum">
              <a:rPr lang="en-US">
                <a:solidFill>
                  <a:srgbClr val="000000"/>
                </a:solidFill>
              </a:rPr>
              <a:pPr/>
              <a:t>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z="3200" dirty="0" smtClean="0"/>
              <a:t>Gandhi’s first case – in small causes court</a:t>
            </a:r>
            <a:endParaRPr lang="en-US" sz="3200" dirty="0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sz="3200" dirty="0" smtClean="0"/>
              <a:t>“I </a:t>
            </a:r>
            <a:r>
              <a:rPr lang="en-US" sz="3200" dirty="0"/>
              <a:t>appeared for the defendant and had thus to cross-examine the plaintiff's witnesses</a:t>
            </a:r>
            <a:r>
              <a:rPr lang="en-US" sz="3200" dirty="0" smtClean="0"/>
              <a:t>.</a:t>
            </a:r>
            <a:endParaRPr lang="en-US" sz="3200" dirty="0"/>
          </a:p>
          <a:p>
            <a:r>
              <a:rPr lang="en-US" sz="3200" dirty="0"/>
              <a:t> I stood up, but my heart sank into my boots.  </a:t>
            </a:r>
          </a:p>
          <a:p>
            <a:r>
              <a:rPr lang="en-US" sz="3200" dirty="0"/>
              <a:t>My head was reeling and I felt as though the whole court was doing likewise.  </a:t>
            </a:r>
          </a:p>
          <a:p>
            <a:r>
              <a:rPr lang="en-US" sz="3200" dirty="0"/>
              <a:t>I could think of no question to ask</a:t>
            </a:r>
            <a:r>
              <a:rPr lang="en-US" sz="3200" dirty="0" smtClean="0"/>
              <a:t>.”</a:t>
            </a:r>
            <a:endParaRPr lang="en-US" sz="3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79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14600" y="6248400"/>
            <a:ext cx="4572000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Transforming Legal Education: Nigerian Law School</a:t>
            </a:r>
            <a:endParaRPr lang="en-US" dirty="0"/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3289A63-52B6-4D8E-A8DA-2585E1D87E23}" type="slidenum">
              <a:rPr lang="en-US"/>
              <a:pPr eaLnBrk="1" hangingPunct="1"/>
              <a:t>19</a:t>
            </a:fld>
            <a:endParaRPr lang="en-US"/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eaLnBrk="1" hangingPunct="1"/>
            <a:r>
              <a:rPr lang="en-US" dirty="0" smtClean="0"/>
              <a:t>I hastened from the court, </a:t>
            </a:r>
          </a:p>
          <a:p>
            <a:pPr lvl="1" eaLnBrk="1" hangingPunct="1"/>
            <a:r>
              <a:rPr lang="en-US" dirty="0" smtClean="0"/>
              <a:t>not knowing whether my client won or lost her case</a:t>
            </a:r>
          </a:p>
          <a:p>
            <a:pPr eaLnBrk="1" hangingPunct="1"/>
            <a:r>
              <a:rPr lang="en-US" dirty="0" smtClean="0"/>
              <a:t>I was ashamed of myself, </a:t>
            </a:r>
          </a:p>
          <a:p>
            <a:pPr eaLnBrk="1" hangingPunct="1"/>
            <a:r>
              <a:rPr lang="en-US" dirty="0" smtClean="0"/>
              <a:t>and decided not to take up any more cases </a:t>
            </a:r>
          </a:p>
          <a:p>
            <a:pPr eaLnBrk="1" hangingPunct="1"/>
            <a:r>
              <a:rPr lang="en-US" dirty="0" smtClean="0"/>
              <a:t>until I had courage enough to conduct them.  </a:t>
            </a:r>
          </a:p>
          <a:p>
            <a:pPr eaLnBrk="1" hangingPunct="1"/>
            <a:r>
              <a:rPr lang="en-US" dirty="0" smtClean="0"/>
              <a:t>Indeed I did not go to court again until I went to South Africa.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 May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200" smtClean="0">
                <a:solidFill>
                  <a:srgbClr val="000000"/>
                </a:solidFill>
              </a:rPr>
              <a:t>Transforming Legal Education: Nigerian Law School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B3100-BB3C-4A8C-A761-E371380FC144}" type="slidenum">
              <a:rPr lang="en-US">
                <a:solidFill>
                  <a:srgbClr val="000000"/>
                </a:solidFill>
              </a:rPr>
              <a:pPr/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en-US" dirty="0"/>
              <a:t>The “Carnegie Report”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439261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dirty="0">
                <a:effectLst/>
              </a:rPr>
              <a:t>Educating Lawyers: Preparation for the Profession of Law</a:t>
            </a:r>
            <a:r>
              <a:rPr lang="en-US" dirty="0">
                <a:effectLst/>
              </a:rPr>
              <a:t> </a:t>
            </a:r>
          </a:p>
          <a:p>
            <a:pPr lvl="1"/>
            <a:r>
              <a:rPr lang="en-US" dirty="0">
                <a:effectLst/>
              </a:rPr>
              <a:t>By William M.  Sullivan, Anne Colby, Judith Welch Wegner, Lloyd Bond &amp; Lee S.  Shulman</a:t>
            </a:r>
          </a:p>
          <a:p>
            <a:pPr lvl="1"/>
            <a:r>
              <a:rPr lang="en-US" dirty="0">
                <a:effectLst/>
              </a:rPr>
              <a:t>The Carnegie Foundation for the Advancement of Teaching 2007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80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505200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Transforming Legal Education: Nigerian Law School</a:t>
            </a:r>
            <a:endParaRPr lang="en-US"/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D1ECB00-04F5-47D3-9DC4-27B253032182}" type="slidenum">
              <a:rPr lang="en-US"/>
              <a:pPr eaLnBrk="1" hangingPunct="1"/>
              <a:t>20</a:t>
            </a:fld>
            <a:endParaRPr lang="en-US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South Africa - 1893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 most valuable experience of my life</a:t>
            </a:r>
          </a:p>
          <a:p>
            <a:pPr eaLnBrk="1" hangingPunct="1"/>
            <a:r>
              <a:rPr lang="en-US" dirty="0" smtClean="0"/>
              <a:t>I acquired a true knowledge of legal practice</a:t>
            </a:r>
          </a:p>
          <a:p>
            <a:pPr eaLnBrk="1" hangingPunct="1"/>
            <a:r>
              <a:rPr lang="en-US" dirty="0" smtClean="0"/>
              <a:t>It was likewise here that I learned </a:t>
            </a:r>
          </a:p>
          <a:p>
            <a:pPr eaLnBrk="1" hangingPunct="1"/>
            <a:r>
              <a:rPr lang="en-US" dirty="0" smtClean="0"/>
              <a:t>the secret of success as a lawyer.</a:t>
            </a:r>
          </a:p>
          <a:p>
            <a:pPr eaLnBrk="1" hangingPunct="1"/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 May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81200" y="6245225"/>
            <a:ext cx="5029200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Transforming Legal Education: Nigerian Law School</a:t>
            </a:r>
            <a:endParaRPr lang="en-US" dirty="0"/>
          </a:p>
        </p:txBody>
      </p:sp>
      <p:sp>
        <p:nvSpPr>
          <p:cNvPr id="1331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D161BE4-0999-4099-B657-5F5B68870613}" type="slidenum">
              <a:rPr lang="en-US"/>
              <a:pPr eaLnBrk="1" hangingPunct="1"/>
              <a:t>21</a:t>
            </a:fld>
            <a:endParaRPr lang="en-US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suspicious client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Abdulla Sheth was practically unlettered</a:t>
            </a:r>
          </a:p>
          <a:p>
            <a:pPr eaLnBrk="1" hangingPunct="1"/>
            <a:r>
              <a:rPr lang="en-US" sz="2400" smtClean="0"/>
              <a:t>But he had a rich fund of experience</a:t>
            </a:r>
          </a:p>
          <a:p>
            <a:pPr eaLnBrk="1" hangingPunct="1"/>
            <a:r>
              <a:rPr lang="en-US" sz="2400" smtClean="0"/>
              <a:t>He had an acute intellect</a:t>
            </a:r>
          </a:p>
          <a:p>
            <a:pPr eaLnBrk="1" hangingPunct="1"/>
            <a:r>
              <a:rPr lang="en-US" sz="2400" smtClean="0"/>
              <a:t>And was conscious of it.</a:t>
            </a:r>
          </a:p>
          <a:p>
            <a:pPr eaLnBrk="1" hangingPunct="1"/>
            <a:r>
              <a:rPr lang="en-US" sz="2400" smtClean="0"/>
              <a:t>He had one disadvantage</a:t>
            </a:r>
          </a:p>
          <a:p>
            <a:pPr eaLnBrk="1" hangingPunct="1"/>
            <a:r>
              <a:rPr lang="en-US" sz="2400" smtClean="0"/>
              <a:t>He was by nature suspicious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29200" y="1600200"/>
            <a:ext cx="3352800" cy="4343400"/>
          </a:xfrm>
        </p:spPr>
        <p:txBody>
          <a:bodyPr/>
          <a:lstStyle/>
          <a:p>
            <a:pPr eaLnBrk="1" hangingPunct="1"/>
            <a:r>
              <a:rPr lang="en-US" sz="2400" smtClean="0"/>
              <a:t>An Indian Merchant of the 19</a:t>
            </a:r>
            <a:r>
              <a:rPr lang="en-US" sz="2400" baseline="30000" smtClean="0"/>
              <a:t>th</a:t>
            </a:r>
            <a:r>
              <a:rPr lang="en-US" sz="2400" smtClean="0"/>
              <a:t> Century</a:t>
            </a:r>
          </a:p>
          <a:p>
            <a:pPr eaLnBrk="1" hangingPunct="1">
              <a:buFontTx/>
              <a:buNone/>
            </a:pPr>
            <a:endParaRPr lang="en-US" sz="2400" smtClean="0"/>
          </a:p>
        </p:txBody>
      </p:sp>
      <p:pic>
        <p:nvPicPr>
          <p:cNvPr id="13319" name="Picture 5" descr="IndianMercha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362200"/>
            <a:ext cx="2405063" cy="369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 May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505200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Transforming Legal Education: Nigerian Law School</a:t>
            </a:r>
            <a:endParaRPr lang="en-US" dirty="0"/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A07F283-29E6-4B58-9788-B98C924C7412}" type="slidenum">
              <a:rPr lang="en-US"/>
              <a:pPr eaLnBrk="1" hangingPunct="1"/>
              <a:t>22</a:t>
            </a:fld>
            <a:endParaRPr lang="en-US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white elephant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 thought his brother had sent him a white elephant.</a:t>
            </a:r>
          </a:p>
          <a:p>
            <a:pPr eaLnBrk="1" hangingPunct="1"/>
            <a:r>
              <a:rPr lang="en-US" smtClean="0"/>
              <a:t>How far could he trust my ability and honesty?</a:t>
            </a:r>
          </a:p>
          <a:p>
            <a:pPr eaLnBrk="1" hangingPunct="1"/>
            <a:r>
              <a:rPr lang="en-US" smtClean="0"/>
              <a:t>He would not be in Pretoria to watch me.</a:t>
            </a:r>
          </a:p>
          <a:p>
            <a:pPr eaLnBrk="1" hangingPunct="1"/>
            <a:r>
              <a:rPr lang="en-US" smtClean="0"/>
              <a:t>The defendants were in Pretoria</a:t>
            </a:r>
          </a:p>
          <a:p>
            <a:pPr eaLnBrk="1" hangingPunct="1"/>
            <a:r>
              <a:rPr lang="en-US" smtClean="0"/>
              <a:t>And might bring undue influence to bear upon me.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 May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429000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Transforming Legal Education: Nigerian Law School</a:t>
            </a:r>
            <a:endParaRPr lang="en-US" dirty="0"/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1AD590A-A3B6-44BC-9D4E-E2955C68EEF1}" type="slidenum">
              <a:rPr lang="en-US"/>
              <a:pPr eaLnBrk="1" hangingPunct="1"/>
              <a:t>23</a:t>
            </a:fld>
            <a:endParaRPr 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Abdulla Sheth received a letter from his lawyer in Pretoria</a:t>
            </a:r>
          </a:p>
          <a:p>
            <a:pPr eaLnBrk="1" hangingPunct="1"/>
            <a:r>
              <a:rPr lang="en-US" smtClean="0"/>
              <a:t>Preparations should be made for the case</a:t>
            </a:r>
          </a:p>
          <a:p>
            <a:pPr eaLnBrk="1" hangingPunct="1"/>
            <a:r>
              <a:rPr lang="en-US" smtClean="0"/>
              <a:t>He should go to Pretoria or send a representative</a:t>
            </a:r>
          </a:p>
          <a:p>
            <a:pPr eaLnBrk="1" hangingPunct="1"/>
            <a:r>
              <a:rPr lang="en-US" smtClean="0"/>
              <a:t>Abdulla Sheth asked me if I would go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 May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3429000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Transforming Legal Education: Nigerian Law School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22300C8-B657-4E8C-980F-C710FBB558C6}" type="slidenum">
              <a:rPr lang="en-US"/>
              <a:pPr eaLnBrk="1" hangingPunct="1"/>
              <a:t>24</a:t>
            </a:fld>
            <a:endParaRPr lang="en-US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smtClean="0"/>
              <a:t>Learning the Client’s Story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eaLnBrk="1" hangingPunct="1"/>
            <a:r>
              <a:rPr lang="en-US" smtClean="0"/>
              <a:t>“I can only say after I have understood the case from you.”</a:t>
            </a:r>
          </a:p>
          <a:p>
            <a:pPr eaLnBrk="1" hangingPunct="1"/>
            <a:r>
              <a:rPr lang="en-US" smtClean="0"/>
              <a:t>“At present I am at a loss to know what I have to do there.”</a:t>
            </a:r>
          </a:p>
          <a:p>
            <a:pPr eaLnBrk="1" hangingPunct="1"/>
            <a:r>
              <a:rPr lang="en-US" smtClean="0"/>
              <a:t>He thereupon asked his clerks to explain the case to me.</a:t>
            </a:r>
          </a:p>
          <a:p>
            <a:pPr eaLnBrk="1" hangingPunct="1"/>
            <a:r>
              <a:rPr lang="en-US" smtClean="0"/>
              <a:t>I took the keenest interest in the case.  </a:t>
            </a:r>
          </a:p>
          <a:p>
            <a:pPr eaLnBrk="1" hangingPunct="1"/>
            <a:r>
              <a:rPr lang="en-US" smtClean="0"/>
              <a:t>Indeed I threw myself into it.</a:t>
            </a:r>
          </a:p>
          <a:p>
            <a:pPr eaLnBrk="1" hangingPunct="1"/>
            <a:endParaRPr 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 May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657600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Transforming Legal Education: Nigerian Law School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8C5D37F-7273-47D4-9AEF-31F0015ED685}" type="slidenum">
              <a:rPr lang="en-US"/>
              <a:pPr eaLnBrk="1" hangingPunct="1"/>
              <a:t>25</a:t>
            </a:fld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Concerned about confidentiality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 Abdulla Sheth said: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“Should any one of them manage to read our private correspondence, </a:t>
            </a:r>
          </a:p>
          <a:p>
            <a:pPr eaLnBrk="1" hangingPunct="1"/>
            <a:r>
              <a:rPr lang="en-US" smtClean="0"/>
              <a:t>it might do us much harm.  </a:t>
            </a:r>
          </a:p>
          <a:p>
            <a:pPr eaLnBrk="1" hangingPunct="1"/>
            <a:r>
              <a:rPr lang="en-US" smtClean="0"/>
              <a:t>The more you avoid familiarity with them, the better for us.”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 May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352800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Transforming Legal Education: Nigerian Law School</a:t>
            </a:r>
            <a:endParaRPr lang="en-US" dirty="0"/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E747F26-F54E-4BF4-BC5B-2B257D70B12B}" type="slidenum">
              <a:rPr lang="en-US"/>
              <a:pPr eaLnBrk="1" hangingPunct="1"/>
              <a:t>26</a:t>
            </a:fld>
            <a:endParaRPr lang="en-US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“I should like to be friends”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“Don’t worry.  </a:t>
            </a:r>
          </a:p>
          <a:p>
            <a:pPr eaLnBrk="1" hangingPunct="1"/>
            <a:r>
              <a:rPr lang="en-US" smtClean="0"/>
              <a:t>Not a soul shall know anything that is confidential between us.  </a:t>
            </a:r>
          </a:p>
          <a:p>
            <a:pPr eaLnBrk="1" hangingPunct="1"/>
            <a:r>
              <a:rPr lang="en-US" smtClean="0"/>
              <a:t>But I do intend cultivating the acquaintance of the other party.  </a:t>
            </a:r>
          </a:p>
          <a:p>
            <a:pPr eaLnBrk="1" hangingPunct="1"/>
            <a:r>
              <a:rPr lang="en-US" smtClean="0"/>
              <a:t>I should like to be friends with them. “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 May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657600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Transforming Legal Education: Nigerian Law School</a:t>
            </a:r>
            <a:endParaRPr lang="en-US" dirty="0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84CBAC9-AD4D-484D-ACFF-C9CFAE53B287}" type="slidenum">
              <a:rPr lang="en-US"/>
              <a:pPr eaLnBrk="1" hangingPunct="1"/>
              <a:t>27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“I would try, if possible, to settle the case out of court.  </a:t>
            </a:r>
          </a:p>
          <a:p>
            <a:pPr eaLnBrk="1" hangingPunct="1"/>
            <a:r>
              <a:rPr lang="en-US" smtClean="0"/>
              <a:t>After all Tyeb Sheth is a relative of yours.”</a:t>
            </a:r>
          </a:p>
          <a:p>
            <a:pPr eaLnBrk="1" hangingPunct="1"/>
            <a:r>
              <a:rPr lang="en-US" smtClean="0"/>
              <a:t>“Y .... es, I see.  There would be nothing better than a settlement out of court.”</a:t>
            </a:r>
          </a:p>
          <a:p>
            <a:pPr eaLnBrk="1" hangingPunct="1"/>
            <a:endParaRPr 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 May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810000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Transforming Legal Education: Nigerian Law School</a:t>
            </a:r>
            <a:endParaRPr lang="en-US" dirty="0"/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416C15F-E15D-4461-8392-4B4AAF418EC3}" type="slidenum">
              <a:rPr lang="en-US"/>
              <a:pPr eaLnBrk="1" hangingPunct="1"/>
              <a:t>28</a:t>
            </a:fld>
            <a:endParaRPr lang="en-US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en-US" sz="4000" smtClean="0"/>
              <a:t>“But we are all relatives”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eaLnBrk="1" hangingPunct="1"/>
            <a:r>
              <a:rPr lang="en-US" smtClean="0"/>
              <a:t>“and know one another very well indeed. </a:t>
            </a:r>
          </a:p>
          <a:p>
            <a:pPr eaLnBrk="1" hangingPunct="1"/>
            <a:r>
              <a:rPr lang="en-US" smtClean="0"/>
              <a:t> Tyeb Sheth is not a man to consent to a settlement easily.  </a:t>
            </a:r>
          </a:p>
          <a:p>
            <a:pPr eaLnBrk="1" hangingPunct="1"/>
            <a:r>
              <a:rPr lang="en-US" smtClean="0"/>
              <a:t>With the slightest unwariness on our part, </a:t>
            </a:r>
          </a:p>
          <a:p>
            <a:pPr eaLnBrk="1" hangingPunct="1"/>
            <a:r>
              <a:rPr lang="en-US" smtClean="0"/>
              <a:t>he would screw all sorts of things out of us, </a:t>
            </a:r>
          </a:p>
          <a:p>
            <a:pPr eaLnBrk="1" hangingPunct="1"/>
            <a:r>
              <a:rPr lang="en-US" smtClean="0"/>
              <a:t>and do us down in the end.  </a:t>
            </a:r>
          </a:p>
          <a:p>
            <a:pPr eaLnBrk="1" hangingPunct="1"/>
            <a:r>
              <a:rPr lang="en-US" smtClean="0"/>
              <a:t>So please think twice before you do anything.”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 May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Transforming Legal Education: Nigerian Law School</a:t>
            </a:r>
            <a:endParaRPr lang="en-US"/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1D7E3B4-E4B0-4788-B198-8B811B72397D}" type="slidenum">
              <a:rPr lang="en-US"/>
              <a:pPr eaLnBrk="1" hangingPunct="1"/>
              <a:t>29</a:t>
            </a:fld>
            <a:endParaRPr lang="en-US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"Don't be anxious about that," </a:t>
            </a:r>
          </a:p>
          <a:p>
            <a:pPr eaLnBrk="1" hangingPunct="1"/>
            <a:r>
              <a:rPr lang="en-US" smtClean="0"/>
              <a:t>"I need not talk to Tyeb Sheth, or for that matter to anyone else, about the case. </a:t>
            </a:r>
          </a:p>
          <a:p>
            <a:pPr eaLnBrk="1" hangingPunct="1"/>
            <a:r>
              <a:rPr lang="en-US" smtClean="0"/>
              <a:t> I would only suggest to him to come to understanding, and so save a lot of unnecessary litigation."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 May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91512" cy="1692275"/>
          </a:xfrm>
        </p:spPr>
        <p:txBody>
          <a:bodyPr/>
          <a:lstStyle/>
          <a:p>
            <a:r>
              <a:rPr lang="en-US" sz="3200">
                <a:effectLst/>
              </a:rPr>
              <a:t>“</a:t>
            </a:r>
            <a:r>
              <a:rPr lang="en-US" sz="3200" i="1">
                <a:effectLst/>
              </a:rPr>
              <a:t>Law schools create people who are smart without a purpose</a:t>
            </a:r>
            <a:r>
              <a:rPr lang="en-US" sz="3200">
                <a:effectLst/>
              </a:rPr>
              <a:t>.” </a:t>
            </a:r>
            <a:br>
              <a:rPr lang="en-US" sz="3200">
                <a:effectLst/>
              </a:rPr>
            </a:br>
            <a:endParaRPr lang="en-US" sz="3200">
              <a:effectLst/>
            </a:endParaRPr>
          </a:p>
        </p:txBody>
      </p:sp>
      <p:sp>
        <p:nvSpPr>
          <p:cNvPr id="4454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744788"/>
            <a:ext cx="8229600" cy="3351212"/>
          </a:xfrm>
        </p:spPr>
        <p:txBody>
          <a:bodyPr/>
          <a:lstStyle/>
          <a:p>
            <a:r>
              <a:rPr lang="en-US" dirty="0">
                <a:effectLst/>
              </a:rPr>
              <a:t>Said by a student “from a highly selective private American law school” when interviewed by the Carnegie </a:t>
            </a:r>
            <a:r>
              <a:rPr lang="en-US" dirty="0" smtClean="0">
                <a:effectLst/>
              </a:rPr>
              <a:t>Foundation</a:t>
            </a:r>
            <a:endParaRPr lang="en-US" dirty="0">
              <a:effectLst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3284-75E4-4C07-8F05-51FE09612795}" type="slidenum">
              <a:rPr lang="en-US">
                <a:solidFill>
                  <a:srgbClr val="000000"/>
                </a:solidFill>
              </a:rPr>
              <a:pPr/>
              <a:t>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04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733800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Transforming Legal Education: Nigerian Law School</a:t>
            </a:r>
            <a:endParaRPr lang="en-US" dirty="0"/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63D5002-882C-439B-AB11-D64DE1429D26}" type="slidenum">
              <a:rPr lang="en-US"/>
              <a:pPr eaLnBrk="1" hangingPunct="1"/>
              <a:t>30</a:t>
            </a:fld>
            <a:endParaRPr lang="en-US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pPr eaLnBrk="1" hangingPunct="1"/>
            <a:r>
              <a:rPr lang="en-US" sz="4000" smtClean="0"/>
              <a:t>The Train to Pretoria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I began to think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Should I go back to India?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Or should I go on to Pretoria?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It would be cowardice to run back to India without fulfilling my obligation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So I decided to take the next available train to Pretoria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 May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505200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Transforming Legal Education: Nigerian Law School</a:t>
            </a:r>
            <a:endParaRPr lang="en-US" dirty="0"/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D5B018A-BD15-495D-B1D7-B4B70259C81E}" type="slidenum">
              <a:rPr lang="en-US"/>
              <a:pPr eaLnBrk="1" hangingPunct="1"/>
              <a:t>31</a:t>
            </a:fld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pPr eaLnBrk="1" hangingPunct="1"/>
            <a:r>
              <a:rPr lang="en-US" sz="4000" smtClean="0"/>
              <a:t>Pretoria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smtClean="0"/>
          </a:p>
        </p:txBody>
      </p:sp>
      <p:pic>
        <p:nvPicPr>
          <p:cNvPr id="23558" name="Picture 4" descr="bacon_pretoriaw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0" y="995363"/>
            <a:ext cx="6667500" cy="486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 May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657600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Transforming Legal Education: Nigerian Law School</a:t>
            </a:r>
            <a:endParaRPr lang="en-US" dirty="0"/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6FE6B4F-D6C1-44AF-B7D2-3EFDF38ADA71}" type="slidenum">
              <a:rPr lang="en-US"/>
              <a:pPr eaLnBrk="1" hangingPunct="1"/>
              <a:t>32</a:t>
            </a:fld>
            <a:endParaRPr lang="en-US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pPr eaLnBrk="1" hangingPunct="1"/>
            <a:r>
              <a:rPr lang="en-US" sz="3600" smtClean="0"/>
              <a:t>We have no work for you as a barrister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eaLnBrk="1" hangingPunct="1"/>
            <a:r>
              <a:rPr lang="en-US" smtClean="0"/>
              <a:t>For we have engaged the best counsel. </a:t>
            </a:r>
          </a:p>
          <a:p>
            <a:pPr eaLnBrk="1" hangingPunct="1"/>
            <a:r>
              <a:rPr lang="en-US" smtClean="0"/>
              <a:t>I shall take your assistance only to the extent of getting necessary information.  </a:t>
            </a:r>
          </a:p>
          <a:p>
            <a:pPr eaLnBrk="1" hangingPunct="1"/>
            <a:r>
              <a:rPr lang="en-US" smtClean="0"/>
              <a:t>And of course you will make communication with my client easy for me,</a:t>
            </a:r>
          </a:p>
          <a:p>
            <a:pPr eaLnBrk="1" hangingPunct="1"/>
            <a:r>
              <a:rPr lang="en-US" smtClean="0"/>
              <a:t>as I shall now ask for all the information I want from him through you.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 May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657600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Transforming Legal Education: Nigerian Law School</a:t>
            </a:r>
            <a:endParaRPr lang="en-US" dirty="0"/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EF7EF31-65BE-44BD-BE28-03CA80F2E3FD}" type="slidenum">
              <a:rPr lang="en-US"/>
              <a:pPr eaLnBrk="1" hangingPunct="1"/>
              <a:t>33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“Facts mean truth”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When I was making preparation for Abdulla Sheth's case </a:t>
            </a:r>
          </a:p>
          <a:p>
            <a:pPr eaLnBrk="1" hangingPunct="1"/>
            <a:r>
              <a:rPr lang="en-US" smtClean="0"/>
              <a:t>I had not fully realized the paramount importance of facts</a:t>
            </a:r>
          </a:p>
          <a:p>
            <a:pPr eaLnBrk="1" hangingPunct="1"/>
            <a:r>
              <a:rPr lang="en-US" smtClean="0"/>
              <a:t>Facts mean truth, </a:t>
            </a:r>
          </a:p>
          <a:p>
            <a:pPr eaLnBrk="1" hangingPunct="1"/>
            <a:r>
              <a:rPr lang="en-US" smtClean="0"/>
              <a:t>and once we adhere to truth, </a:t>
            </a:r>
          </a:p>
          <a:p>
            <a:pPr eaLnBrk="1" hangingPunct="1"/>
            <a:r>
              <a:rPr lang="en-US" smtClean="0"/>
              <a:t>the law comes to our aid naturally.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 May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505200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Transforming Legal Education: Nigerian Law School</a:t>
            </a:r>
            <a:endParaRPr lang="en-US" dirty="0"/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8DBA68E-2BF6-4197-AFCD-969DF326AFA6}" type="slidenum">
              <a:rPr lang="en-US"/>
              <a:pPr eaLnBrk="1" hangingPunct="1"/>
              <a:t>34</a:t>
            </a:fld>
            <a:endParaRPr lang="en-US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Facts of the case in context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 saw that the facts of Abdulla Sheth’s case were very strong indeed</a:t>
            </a:r>
          </a:p>
          <a:p>
            <a:pPr eaLnBrk="1" hangingPunct="1"/>
            <a:r>
              <a:rPr lang="en-US" smtClean="0"/>
              <a:t>But I also saw that the litigation, if it were persisted in, </a:t>
            </a:r>
          </a:p>
          <a:p>
            <a:pPr eaLnBrk="1" hangingPunct="1"/>
            <a:r>
              <a:rPr lang="en-US" smtClean="0"/>
              <a:t>would ruin the plaintiff and the defendant </a:t>
            </a:r>
          </a:p>
          <a:p>
            <a:pPr eaLnBrk="1" hangingPunct="1"/>
            <a:r>
              <a:rPr lang="en-US" smtClean="0"/>
              <a:t>who were relatives and both belonged to the same city.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 May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657600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Transforming Legal Education: Nigerian Law School</a:t>
            </a:r>
            <a:endParaRPr lang="en-US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DFD8A3F-F4DD-4D28-BCE2-B27EE1FEA760}" type="slidenum">
              <a:rPr lang="en-US"/>
              <a:pPr eaLnBrk="1" hangingPunct="1"/>
              <a:t>35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pPr eaLnBrk="1" hangingPunct="1"/>
            <a:r>
              <a:rPr lang="en-US" sz="4000" smtClean="0"/>
              <a:t>The case was devouring both sides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No one knew how long the case might go on. </a:t>
            </a:r>
          </a:p>
          <a:p>
            <a:pPr eaLnBrk="1" hangingPunct="1">
              <a:lnSpc>
                <a:spcPct val="80000"/>
              </a:lnSpc>
            </a:pPr>
            <a:r>
              <a:rPr lang="en-US" smtClean="0"/>
              <a:t>Should it be allowed to continue to be fought out in court, </a:t>
            </a:r>
          </a:p>
          <a:p>
            <a:pPr eaLnBrk="1" hangingPunct="1">
              <a:lnSpc>
                <a:spcPct val="80000"/>
              </a:lnSpc>
            </a:pPr>
            <a:r>
              <a:rPr lang="en-US" smtClean="0"/>
              <a:t>it might go on indefinitely and to no advantage of either party</a:t>
            </a:r>
          </a:p>
          <a:p>
            <a:pPr eaLnBrk="1" hangingPunct="1">
              <a:lnSpc>
                <a:spcPct val="80000"/>
              </a:lnSpc>
            </a:pPr>
            <a:r>
              <a:rPr lang="en-US" smtClean="0"/>
              <a:t>The lawyer's fees were so rapidly mounting up </a:t>
            </a:r>
          </a:p>
          <a:p>
            <a:pPr eaLnBrk="1" hangingPunct="1">
              <a:lnSpc>
                <a:spcPct val="80000"/>
              </a:lnSpc>
            </a:pPr>
            <a:r>
              <a:rPr lang="en-US" smtClean="0"/>
              <a:t>that they were enough to devour all the resources of the clients, big merchants as they were</a:t>
            </a:r>
            <a:r>
              <a:rPr lang="en-US" sz="2800" smtClean="0"/>
              <a:t>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 May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429000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Transforming Legal Education: Nigerian Law School</a:t>
            </a:r>
            <a:endParaRPr lang="en-US" dirty="0"/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AED97D4-61EA-4320-A3C7-DCAD0D0309C2}" type="slidenum">
              <a:rPr lang="en-US"/>
              <a:pPr eaLnBrk="1" hangingPunct="1"/>
              <a:t>36</a:t>
            </a:fld>
            <a:endParaRPr lang="en-US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eaLnBrk="1" hangingPunct="1"/>
            <a:r>
              <a:rPr lang="en-US" sz="4000" smtClean="0"/>
              <a:t>“I felt it my duty”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The case occupied so much of their attention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that they had no time left for any other work. 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In the meantime mutual ill-will was steadily increasing.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This was more than I could bear. 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 felt it my duty was to befriend both parties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and bring them together.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 May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Transforming Legal Education: Nigerian Law School</a:t>
            </a:r>
            <a:endParaRPr lang="en-US"/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FA36CEE-0CCF-43A1-BC97-20F4244F7666}" type="slidenum">
              <a:rPr lang="en-US"/>
              <a:pPr eaLnBrk="1" hangingPunct="1"/>
              <a:t>37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Both parties desired an immediate termination of the case, if possible</a:t>
            </a:r>
          </a:p>
          <a:p>
            <a:pPr eaLnBrk="1" hangingPunct="1"/>
            <a:r>
              <a:rPr lang="en-US" smtClean="0"/>
              <a:t>I approached Tyeb Sheth</a:t>
            </a:r>
          </a:p>
          <a:p>
            <a:pPr eaLnBrk="1" hangingPunct="1"/>
            <a:r>
              <a:rPr lang="en-US" smtClean="0"/>
              <a:t>I recommended him to see his counsel.  </a:t>
            </a:r>
          </a:p>
          <a:p>
            <a:pPr eaLnBrk="1" hangingPunct="1"/>
            <a:r>
              <a:rPr lang="en-US" smtClean="0"/>
              <a:t>I suggested to him that if an arbitrator commanding the confidence of both parties could be appointed, </a:t>
            </a:r>
          </a:p>
          <a:p>
            <a:pPr eaLnBrk="1" hangingPunct="1"/>
            <a:r>
              <a:rPr lang="en-US" smtClean="0"/>
              <a:t>the case would be quickly finished.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 May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Transforming Legal Education: Nigerian Law School</a:t>
            </a:r>
            <a:endParaRPr lang="en-US"/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A04C255-65B1-4CFD-92C7-66BA67CC6300}" type="slidenum">
              <a:rPr lang="en-US"/>
              <a:pPr eaLnBrk="1" hangingPunct="1"/>
              <a:t>38</a:t>
            </a:fld>
            <a:endParaRPr lang="en-US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 strained every nerve to bring about a compromise. </a:t>
            </a:r>
          </a:p>
          <a:p>
            <a:pPr eaLnBrk="1" hangingPunct="1"/>
            <a:r>
              <a:rPr lang="en-US" smtClean="0"/>
              <a:t>At last Tyeb Sheth agreed.  </a:t>
            </a:r>
          </a:p>
          <a:p>
            <a:pPr eaLnBrk="1" hangingPunct="1"/>
            <a:r>
              <a:rPr lang="en-US" smtClean="0"/>
              <a:t>An arbitrator was appointed, the case was argued before him, </a:t>
            </a:r>
          </a:p>
          <a:p>
            <a:pPr eaLnBrk="1" hangingPunct="1"/>
            <a:r>
              <a:rPr lang="en-US" smtClean="0"/>
              <a:t>and Dada Abdulla won.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 May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429000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Transforming Legal Education: Nigerian Law School</a:t>
            </a:r>
            <a:endParaRPr lang="en-US" dirty="0"/>
          </a:p>
        </p:txBody>
      </p:sp>
      <p:sp>
        <p:nvSpPr>
          <p:cNvPr id="317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1EA86E8-4204-475E-B775-6DC15A3156FC}" type="slidenum">
              <a:rPr lang="en-US"/>
              <a:pPr eaLnBrk="1" hangingPunct="1"/>
              <a:t>39</a:t>
            </a:fld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But that did not satisfy me.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If my client were to seek immediate execution of the award,</a:t>
            </a:r>
          </a:p>
          <a:p>
            <a:pPr eaLnBrk="1" hangingPunct="1"/>
            <a:r>
              <a:rPr lang="en-US" smtClean="0"/>
              <a:t> it would be impossible for Tyeb Sheth to meet the whole of the awarded amount, </a:t>
            </a:r>
          </a:p>
          <a:p>
            <a:pPr eaLnBrk="1" hangingPunct="1"/>
            <a:r>
              <a:rPr lang="en-US" smtClean="0"/>
              <a:t>and there was an unwritten law among Porbandar Memans living in South Africa </a:t>
            </a:r>
          </a:p>
          <a:p>
            <a:pPr eaLnBrk="1" hangingPunct="1"/>
            <a:r>
              <a:rPr lang="en-US" smtClean="0"/>
              <a:t>that death should be preferred to bankruptcy.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 May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en-US" sz="3200">
                <a:effectLst/>
              </a:rPr>
              <a:t>Karl Llewellyn</a:t>
            </a:r>
          </a:p>
        </p:txBody>
      </p:sp>
      <p:sp>
        <p:nvSpPr>
          <p:cNvPr id="36659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196975"/>
            <a:ext cx="8229600" cy="4860925"/>
          </a:xfrm>
        </p:spPr>
        <p:txBody>
          <a:bodyPr/>
          <a:lstStyle/>
          <a:p>
            <a:r>
              <a:rPr lang="en-US">
                <a:effectLst/>
              </a:rPr>
              <a:t>Said many years ago in a lecture to entering law students</a:t>
            </a:r>
          </a:p>
          <a:p>
            <a:r>
              <a:rPr lang="en-US">
                <a:effectLst/>
              </a:rPr>
              <a:t>  “</a:t>
            </a:r>
            <a:r>
              <a:rPr lang="en-US" i="1">
                <a:effectLst/>
              </a:rPr>
              <a:t>The hardest job of the first year is to lop off your common sense, to knock your ethics into temporary anesthesia.</a:t>
            </a:r>
          </a:p>
          <a:p>
            <a:r>
              <a:rPr lang="en-US" i="1">
                <a:effectLst/>
              </a:rPr>
              <a:t>It is not easy thus to turn human beings into lawyers. </a:t>
            </a:r>
          </a:p>
          <a:p>
            <a:endParaRPr lang="en-US">
              <a:effectLst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0E80-8E58-4A88-A3DB-853DD3B2F7A2}" type="slidenum">
              <a:rPr lang="en-US">
                <a:solidFill>
                  <a:srgbClr val="000000"/>
                </a:solidFill>
              </a:rPr>
              <a:pPr/>
              <a:t>4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35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276600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Transforming Legal Education: Nigerian Law School</a:t>
            </a:r>
            <a:endParaRPr lang="en-US" dirty="0"/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8A235F7-C696-4D24-A9F5-65F67D1354D9}" type="slidenum">
              <a:rPr lang="en-US"/>
              <a:pPr eaLnBrk="1" hangingPunct="1"/>
              <a:t>40</a:t>
            </a:fld>
            <a:endParaRPr lang="en-US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It was impossible for Tyeb Sheth to pay down the whole sum of about £37,000 and costs. </a:t>
            </a:r>
          </a:p>
          <a:p>
            <a:pPr eaLnBrk="1" hangingPunct="1"/>
            <a:r>
              <a:rPr lang="en-US" smtClean="0"/>
              <a:t>He meant to pay not a pie less than the amount, </a:t>
            </a:r>
          </a:p>
          <a:p>
            <a:pPr eaLnBrk="1" hangingPunct="1"/>
            <a:r>
              <a:rPr lang="en-US" smtClean="0"/>
              <a:t>and he did not want to be declared bankrupt.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 May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Transforming Legal Education: Nigerian Law School</a:t>
            </a:r>
            <a:endParaRPr lang="en-US"/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B24715E-2D48-482A-AF23-8AFF96D78292}" type="slidenum">
              <a:rPr lang="en-US"/>
              <a:pPr eaLnBrk="1" hangingPunct="1"/>
              <a:t>41</a:t>
            </a:fld>
            <a:endParaRPr lang="en-US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There was only one way. 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Dada Abdulla should allow him to pay moderate installments. </a:t>
            </a:r>
          </a:p>
          <a:p>
            <a:pPr eaLnBrk="1" hangingPunct="1"/>
            <a:r>
              <a:rPr lang="en-US" smtClean="0"/>
              <a:t>He was equal to the occasion</a:t>
            </a:r>
          </a:p>
          <a:p>
            <a:pPr eaLnBrk="1" hangingPunct="1"/>
            <a:r>
              <a:rPr lang="en-US" smtClean="0"/>
              <a:t> and granted Tyeb Sheth installments spread over a very long period.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 May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Transforming Legal Education: Nigerian Law School</a:t>
            </a:r>
            <a:endParaRPr lang="en-US"/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8BD9202-5EC5-4CA2-913C-8C3B03511A83}" type="slidenum">
              <a:rPr lang="en-US"/>
              <a:pPr eaLnBrk="1" hangingPunct="1"/>
              <a:t>42</a:t>
            </a:fld>
            <a:endParaRPr lang="en-US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most difficult thing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It was more difficult for me </a:t>
            </a:r>
          </a:p>
          <a:p>
            <a:pPr eaLnBrk="1" hangingPunct="1"/>
            <a:r>
              <a:rPr lang="en-US" smtClean="0"/>
              <a:t>to secure this concession of payment by installments </a:t>
            </a:r>
          </a:p>
          <a:p>
            <a:pPr eaLnBrk="1" hangingPunct="1"/>
            <a:r>
              <a:rPr lang="en-US" smtClean="0"/>
              <a:t>than to get the parties to agree to arbitration.  </a:t>
            </a:r>
          </a:p>
          <a:p>
            <a:pPr eaLnBrk="1" hangingPunct="1"/>
            <a:r>
              <a:rPr lang="en-US" smtClean="0"/>
              <a:t>But both were happy over the result, </a:t>
            </a:r>
          </a:p>
          <a:p>
            <a:pPr eaLnBrk="1" hangingPunct="1"/>
            <a:r>
              <a:rPr lang="en-US" smtClean="0"/>
              <a:t>and both rose in the public estimation.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 May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352800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Transforming Legal Education: Nigerian Law School</a:t>
            </a:r>
            <a:endParaRPr lang="en-US" dirty="0"/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76A369C-E397-4F13-9E91-FEE96F35E5A3}" type="slidenum">
              <a:rPr lang="en-US"/>
              <a:pPr eaLnBrk="1" hangingPunct="1"/>
              <a:t>43</a:t>
            </a:fld>
            <a:endParaRPr lang="en-US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My joy was boundless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I had learnt the true practice of law.</a:t>
            </a:r>
            <a:r>
              <a:rPr lang="en-US" smtClean="0"/>
              <a:t>  </a:t>
            </a:r>
          </a:p>
          <a:p>
            <a:pPr eaLnBrk="1" hangingPunct="1"/>
            <a:r>
              <a:rPr lang="en-US" smtClean="0"/>
              <a:t>I had learnt to find out the better side of human nature </a:t>
            </a:r>
          </a:p>
          <a:p>
            <a:pPr eaLnBrk="1" hangingPunct="1"/>
            <a:r>
              <a:rPr lang="en-US" smtClean="0"/>
              <a:t>and to enter men’s hearts.  </a:t>
            </a:r>
          </a:p>
          <a:p>
            <a:pPr eaLnBrk="1" hangingPunct="1"/>
            <a:r>
              <a:rPr lang="en-US" smtClean="0"/>
              <a:t>I realized that the true function of a lawyer </a:t>
            </a:r>
          </a:p>
          <a:p>
            <a:pPr eaLnBrk="1" hangingPunct="1"/>
            <a:r>
              <a:rPr lang="en-US" smtClean="0"/>
              <a:t>was to unite parties riven asunder.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 May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505200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Transforming Legal Education: Nigerian Law School</a:t>
            </a:r>
            <a:endParaRPr lang="en-US" dirty="0"/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379EBE-508D-43CB-B59C-242E857D95EB}" type="slidenum">
              <a:rPr lang="en-US"/>
              <a:pPr eaLnBrk="1" hangingPunct="1"/>
              <a:t>44</a:t>
            </a:fld>
            <a:endParaRPr lang="en-US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I lost neither money nor my soul</a:t>
            </a:r>
            <a:endParaRPr lang="en-US" sz="4000" dirty="0" smtClean="0"/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eaLnBrk="1" hangingPunct="1"/>
            <a:r>
              <a:rPr lang="en-US" smtClean="0"/>
              <a:t>The lesson was so indelibly burnt into me, </a:t>
            </a:r>
          </a:p>
          <a:p>
            <a:pPr eaLnBrk="1" hangingPunct="1"/>
            <a:r>
              <a:rPr lang="en-US" smtClean="0"/>
              <a:t>that a large part of my time during the twenty years of my practice as a lawyer </a:t>
            </a:r>
          </a:p>
          <a:p>
            <a:pPr eaLnBrk="1" hangingPunct="1"/>
            <a:r>
              <a:rPr lang="en-US" smtClean="0"/>
              <a:t>was occupied in bringing about private compromises of hundreds of cases.  </a:t>
            </a:r>
          </a:p>
          <a:p>
            <a:pPr eaLnBrk="1" hangingPunct="1"/>
            <a:r>
              <a:rPr lang="en-US" smtClean="0"/>
              <a:t>I lost nothing thereby </a:t>
            </a:r>
          </a:p>
          <a:p>
            <a:pPr eaLnBrk="1" hangingPunct="1"/>
            <a:r>
              <a:rPr lang="en-US" smtClean="0"/>
              <a:t>– not even money, </a:t>
            </a:r>
          </a:p>
          <a:p>
            <a:pPr eaLnBrk="1" hangingPunct="1"/>
            <a:r>
              <a:rPr lang="en-US" smtClean="0"/>
              <a:t>certainly not my soul.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 May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C4F4B-963B-4D4C-8E12-FD438091B266}" type="slidenum">
              <a:rPr lang="en-US">
                <a:solidFill>
                  <a:srgbClr val="000000"/>
                </a:solidFill>
              </a:rPr>
              <a:pPr/>
              <a:t>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Karl Llewellyn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>
                <a:effectLst/>
              </a:rPr>
              <a:t>Neither is it safe.  </a:t>
            </a:r>
          </a:p>
          <a:p>
            <a:r>
              <a:rPr lang="en-US" i="1">
                <a:effectLst/>
              </a:rPr>
              <a:t>For a mere legal machine is a social danger.  </a:t>
            </a:r>
          </a:p>
          <a:p>
            <a:r>
              <a:rPr lang="en-US" i="1">
                <a:effectLst/>
              </a:rPr>
              <a:t>Indeed, a mere legal machine is not even a good lawyer.  </a:t>
            </a:r>
          </a:p>
          <a:p>
            <a:r>
              <a:rPr lang="en-US" i="1">
                <a:effectLst/>
              </a:rPr>
              <a:t>It lacks </a:t>
            </a:r>
            <a:r>
              <a:rPr lang="en-US" b="1" i="1">
                <a:effectLst/>
              </a:rPr>
              <a:t>i</a:t>
            </a:r>
            <a:r>
              <a:rPr lang="en-US" b="1" i="1" u="sng">
                <a:effectLst/>
              </a:rPr>
              <a:t>nsight</a:t>
            </a:r>
            <a:r>
              <a:rPr lang="en-US" i="1">
                <a:effectLst/>
              </a:rPr>
              <a:t> and </a:t>
            </a:r>
            <a:r>
              <a:rPr lang="en-US" b="1" i="1" u="sng">
                <a:effectLst/>
              </a:rPr>
              <a:t>judgment</a:t>
            </a:r>
            <a:r>
              <a:rPr lang="en-US" i="1">
                <a:effectLst/>
              </a:rPr>
              <a:t>.</a:t>
            </a:r>
            <a:r>
              <a:rPr lang="en-US"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383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err="1" smtClean="0"/>
              <a:t>Aus</a:t>
            </a:r>
            <a:r>
              <a:rPr lang="en-US" sz="3200" b="1" dirty="0" smtClean="0"/>
              <a:t>: Threshold </a:t>
            </a:r>
            <a:r>
              <a:rPr lang="en-US" sz="3200" b="1" dirty="0"/>
              <a:t>Learning Outcome </a:t>
            </a:r>
            <a:r>
              <a:rPr lang="en-US" sz="3200" b="1" dirty="0" smtClean="0"/>
              <a:t>2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US" sz="2800" dirty="0" smtClean="0"/>
              <a:t>The ability to recognise and reflect upon ethical and justice-related issues</a:t>
            </a:r>
          </a:p>
          <a:p>
            <a:pPr lvl="1"/>
            <a:r>
              <a:rPr lang="en-US" dirty="0" smtClean="0"/>
              <a:t> likely to arise in the professional context</a:t>
            </a:r>
          </a:p>
          <a:p>
            <a:r>
              <a:rPr lang="en-US" sz="2800" dirty="0" smtClean="0"/>
              <a:t>An understanding of approaches to ethical decision-making</a:t>
            </a:r>
          </a:p>
          <a:p>
            <a:r>
              <a:rPr lang="en-US" sz="2800" dirty="0" smtClean="0"/>
              <a:t>The developing ability to </a:t>
            </a:r>
          </a:p>
          <a:p>
            <a:pPr lvl="1"/>
            <a:r>
              <a:rPr lang="en-US" dirty="0" smtClean="0"/>
              <a:t>Respond appropriately to ethical and justice-related issues</a:t>
            </a:r>
          </a:p>
          <a:p>
            <a:pPr lvl="1"/>
            <a:r>
              <a:rPr lang="en-US" dirty="0" smtClean="0"/>
              <a:t>Exercise professional judgment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352800" cy="476250"/>
          </a:xfrm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F11D-F66A-4321-8BDE-8BC305F747FA}" type="slidenum">
              <a:rPr lang="en-US">
                <a:solidFill>
                  <a:srgbClr val="000000"/>
                </a:solidFill>
              </a:rPr>
              <a:pPr/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05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2800" b="1" dirty="0" smtClean="0"/>
              <a:t>Proposed new standards for US law schools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Revised Standard 302: Learning Outcomes</a:t>
            </a:r>
          </a:p>
          <a:p>
            <a:r>
              <a:rPr lang="en-US" sz="2800" dirty="0" smtClean="0"/>
              <a:t>302(b)(2)(ii): the exercise of professional judgment </a:t>
            </a:r>
          </a:p>
          <a:p>
            <a:r>
              <a:rPr lang="en-US" sz="2800" dirty="0" smtClean="0"/>
              <a:t>consistent with the values of the legal profession</a:t>
            </a:r>
          </a:p>
          <a:p>
            <a:r>
              <a:rPr lang="en-US" sz="2800" dirty="0" smtClean="0"/>
              <a:t> and professional duties to society,</a:t>
            </a:r>
          </a:p>
          <a:p>
            <a:r>
              <a:rPr lang="en-US" sz="2800" dirty="0" smtClean="0"/>
              <a:t> including recognizing and resolving ethical and other professional dilemmas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62200" y="6245225"/>
            <a:ext cx="5105400" cy="47625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Transforming Legal Education: Nigerian Law School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F11D-F66A-4321-8BDE-8BC305F747FA}" type="slidenum">
              <a:rPr lang="en-US">
                <a:solidFill>
                  <a:srgbClr val="000000"/>
                </a:solidFill>
              </a:rPr>
              <a:pPr/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82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ChangeArrowheads="1"/>
          </p:cNvSpPr>
          <p:nvPr/>
        </p:nvSpPr>
        <p:spPr bwMode="auto">
          <a:xfrm>
            <a:off x="393700" y="260350"/>
            <a:ext cx="825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C00000"/>
                </a:solidFill>
              </a:rPr>
              <a:t>Four Component Model of Morality (FCM) </a:t>
            </a:r>
            <a:r>
              <a:rPr lang="en-US" sz="2000" b="1">
                <a:solidFill>
                  <a:srgbClr val="C00000"/>
                </a:solidFill>
              </a:rPr>
              <a:t>(Rest, 1983)</a:t>
            </a:r>
          </a:p>
        </p:txBody>
      </p:sp>
      <p:sp>
        <p:nvSpPr>
          <p:cNvPr id="16386" name="_s25611"/>
          <p:cNvSpPr>
            <a:spLocks noChangeArrowheads="1"/>
          </p:cNvSpPr>
          <p:nvPr/>
        </p:nvSpPr>
        <p:spPr bwMode="auto">
          <a:xfrm>
            <a:off x="2420938" y="3359150"/>
            <a:ext cx="2344737" cy="111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eaLnBrk="0" hangingPunct="0">
              <a:spcAft>
                <a:spcPts val="600"/>
              </a:spcAft>
            </a:pPr>
            <a:r>
              <a:rPr lang="en-US" sz="1000">
                <a:solidFill>
                  <a:srgbClr val="D0DAE2"/>
                </a:solidFill>
                <a:latin typeface="Tahoma" charset="0"/>
              </a:rPr>
              <a:t>Motivation &amp; Identity</a:t>
            </a:r>
            <a:endParaRPr lang="en-US" sz="2000">
              <a:solidFill>
                <a:srgbClr val="D0DAE2"/>
              </a:solidFill>
            </a:endParaRPr>
          </a:p>
        </p:txBody>
      </p:sp>
      <p:graphicFrame>
        <p:nvGraphicFramePr>
          <p:cNvPr id="45" name="Diagram 44"/>
          <p:cNvGraphicFramePr/>
          <p:nvPr>
            <p:extLst>
              <p:ext uri="{D42A27DB-BD31-4B8C-83A1-F6EECF244321}">
                <p14:modId xmlns:p14="http://schemas.microsoft.com/office/powerpoint/2010/main" val="1049894340"/>
              </p:ext>
            </p:extLst>
          </p:nvPr>
        </p:nvGraphicFramePr>
        <p:xfrm>
          <a:off x="673100" y="1816100"/>
          <a:ext cx="6731000" cy="3111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388" name="Rounded Rectangle 45"/>
          <p:cNvSpPr>
            <a:spLocks noChangeArrowheads="1"/>
          </p:cNvSpPr>
          <p:nvPr/>
        </p:nvSpPr>
        <p:spPr bwMode="auto">
          <a:xfrm>
            <a:off x="609600" y="5334000"/>
            <a:ext cx="8115300" cy="990600"/>
          </a:xfrm>
          <a:prstGeom prst="roundRect">
            <a:avLst>
              <a:gd name="adj" fmla="val 16667"/>
            </a:avLst>
          </a:prstGeom>
          <a:solidFill>
            <a:srgbClr val="D4362E">
              <a:alpha val="5098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3200">
                <a:solidFill>
                  <a:srgbClr val="D0DAE2"/>
                </a:solidFill>
              </a:rPr>
              <a:t>Professional Misconduct</a:t>
            </a:r>
          </a:p>
        </p:txBody>
      </p:sp>
      <p:sp>
        <p:nvSpPr>
          <p:cNvPr id="48" name="Striped Right Arrow 47"/>
          <p:cNvSpPr/>
          <p:nvPr/>
        </p:nvSpPr>
        <p:spPr bwMode="auto">
          <a:xfrm rot="5400000">
            <a:off x="1854200" y="4464050"/>
            <a:ext cx="419100" cy="1295400"/>
          </a:xfrm>
          <a:prstGeom prst="strip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 sz="2000">
              <a:solidFill>
                <a:srgbClr val="D0DAE2"/>
              </a:solidFill>
              <a:latin typeface="Arial" pitchFamily="34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698500" y="1390650"/>
          <a:ext cx="7556500" cy="304800"/>
        </p:xfrm>
        <a:graphic>
          <a:graphicData uri="http://schemas.openxmlformats.org/drawingml/2006/table">
            <a:tbl>
              <a:tblPr/>
              <a:tblGrid>
                <a:gridCol w="2519363"/>
                <a:gridCol w="3992562"/>
                <a:gridCol w="1044575"/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Reasons (Predictors)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8 May 2013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Transforming Legal Education: Nigerian Law School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0B81BA-1637-4D73-B385-73930D93A23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41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393700" y="584201"/>
            <a:ext cx="8255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C00000"/>
                </a:solidFill>
                <a:latin typeface="Arial" charset="0"/>
              </a:rPr>
              <a:t>Four Component Model of Morality (FCM) </a:t>
            </a:r>
            <a:endParaRPr lang="en-US" b="1" dirty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5123" name="_s25611"/>
          <p:cNvSpPr>
            <a:spLocks noChangeArrowheads="1"/>
          </p:cNvSpPr>
          <p:nvPr/>
        </p:nvSpPr>
        <p:spPr bwMode="auto">
          <a:xfrm>
            <a:off x="2420940" y="3359151"/>
            <a:ext cx="2344737" cy="111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eaLnBrk="0" hangingPunct="0">
              <a:spcAft>
                <a:spcPts val="600"/>
              </a:spcAft>
            </a:pPr>
            <a:r>
              <a:rPr lang="en-US" sz="1000">
                <a:solidFill>
                  <a:schemeClr val="bg1"/>
                </a:solidFill>
              </a:rPr>
              <a:t>Motivation &amp; Identity</a:t>
            </a:r>
            <a:endParaRPr lang="en-US" sz="2000">
              <a:solidFill>
                <a:schemeClr val="bg1"/>
              </a:solidFill>
              <a:latin typeface="Arial" charset="0"/>
            </a:endParaRPr>
          </a:p>
        </p:txBody>
      </p:sp>
      <p:graphicFrame>
        <p:nvGraphicFramePr>
          <p:cNvPr id="45" name="Diagram 44"/>
          <p:cNvGraphicFramePr/>
          <p:nvPr>
            <p:extLst>
              <p:ext uri="{D42A27DB-BD31-4B8C-83A1-F6EECF244321}">
                <p14:modId xmlns:p14="http://schemas.microsoft.com/office/powerpoint/2010/main" val="1388045931"/>
              </p:ext>
            </p:extLst>
          </p:nvPr>
        </p:nvGraphicFramePr>
        <p:xfrm>
          <a:off x="681540" y="2000250"/>
          <a:ext cx="7679320" cy="3111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125" name="Rounded Rectangle 45"/>
          <p:cNvSpPr>
            <a:spLocks noChangeArrowheads="1"/>
          </p:cNvSpPr>
          <p:nvPr/>
        </p:nvSpPr>
        <p:spPr bwMode="auto">
          <a:xfrm>
            <a:off x="533401" y="5761452"/>
            <a:ext cx="8115300" cy="576064"/>
          </a:xfrm>
          <a:prstGeom prst="roundRect">
            <a:avLst>
              <a:gd name="adj" fmla="val 16667"/>
            </a:avLst>
          </a:prstGeom>
          <a:solidFill>
            <a:schemeClr val="tx1">
              <a:alpha val="50980"/>
            </a:schemeClr>
          </a:solidFill>
          <a:ln w="9525" algn="ctr">
            <a:solidFill>
              <a:srgbClr val="92D05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2800" dirty="0" smtClean="0">
                <a:solidFill>
                  <a:schemeClr val="bg1"/>
                </a:solidFill>
                <a:latin typeface="Arial" charset="0"/>
              </a:rPr>
              <a:t>Effective </a:t>
            </a:r>
            <a:r>
              <a:rPr lang="en-US" sz="2800" dirty="0">
                <a:solidFill>
                  <a:schemeClr val="bg1"/>
                </a:solidFill>
                <a:latin typeface="Arial" charset="0"/>
              </a:rPr>
              <a:t>Professional Conduct</a:t>
            </a:r>
          </a:p>
        </p:txBody>
      </p:sp>
      <p:sp>
        <p:nvSpPr>
          <p:cNvPr id="48" name="Striped Right Arrow 47"/>
          <p:cNvSpPr/>
          <p:nvPr/>
        </p:nvSpPr>
        <p:spPr bwMode="auto">
          <a:xfrm rot="5400000">
            <a:off x="1854201" y="4807080"/>
            <a:ext cx="419100" cy="1295400"/>
          </a:xfrm>
          <a:prstGeom prst="strip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 sz="2000">
              <a:solidFill>
                <a:schemeClr val="bg1"/>
              </a:solidFill>
              <a:latin typeface="Arial" pitchFamily="34" charset="0"/>
            </a:endParaRPr>
          </a:p>
        </p:txBody>
      </p:sp>
      <p:graphicFrame>
        <p:nvGraphicFramePr>
          <p:cNvPr id="35847" name="Group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806572"/>
              </p:ext>
            </p:extLst>
          </p:nvPr>
        </p:nvGraphicFramePr>
        <p:xfrm>
          <a:off x="698501" y="1143896"/>
          <a:ext cx="7556500" cy="700928"/>
        </p:xfrm>
        <a:graphic>
          <a:graphicData uri="http://schemas.openxmlformats.org/drawingml/2006/table">
            <a:tbl>
              <a:tblPr/>
              <a:tblGrid>
                <a:gridCol w="3081412"/>
                <a:gridCol w="3430513"/>
                <a:gridCol w="1044575"/>
              </a:tblGrid>
              <a:tr h="6480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Moral Capacity (Predictors)</a:t>
                      </a:r>
                    </a:p>
                  </a:txBody>
                  <a:tcPr marT="45664" marB="4566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    Operational Definition</a:t>
                      </a:r>
                    </a:p>
                  </a:txBody>
                  <a:tcPr marT="45664" marB="4566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T="45664" marB="4566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C08825-B882-4E1C-9546-713C42233FF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03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Slit">
  <a:themeElements>
    <a:clrScheme name="Slit 9">
      <a:dk1>
        <a:srgbClr val="000000"/>
      </a:dk1>
      <a:lt1>
        <a:srgbClr val="FFFFFF"/>
      </a:lt1>
      <a:dk2>
        <a:srgbClr val="000000"/>
      </a:dk2>
      <a:lt2>
        <a:srgbClr val="E6E6E6"/>
      </a:lt2>
      <a:accent1>
        <a:srgbClr val="66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B8E2FF"/>
      </a:accent5>
      <a:accent6>
        <a:srgbClr val="8A8AE7"/>
      </a:accent6>
      <a:hlink>
        <a:srgbClr val="3333CC"/>
      </a:hlink>
      <a:folHlink>
        <a:srgbClr val="008080"/>
      </a:folHlink>
    </a:clrScheme>
    <a:fontScheme name="Sli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Slit">
  <a:themeElements>
    <a:clrScheme name="Slit 8">
      <a:dk1>
        <a:srgbClr val="000000"/>
      </a:dk1>
      <a:lt1>
        <a:srgbClr val="D0DAE2"/>
      </a:lt1>
      <a:dk2>
        <a:srgbClr val="000000"/>
      </a:dk2>
      <a:lt2>
        <a:srgbClr val="E7EDF1"/>
      </a:lt2>
      <a:accent1>
        <a:srgbClr val="33CCCC"/>
      </a:accent1>
      <a:accent2>
        <a:srgbClr val="0099CC"/>
      </a:accent2>
      <a:accent3>
        <a:srgbClr val="E4EAEE"/>
      </a:accent3>
      <a:accent4>
        <a:srgbClr val="000000"/>
      </a:accent4>
      <a:accent5>
        <a:srgbClr val="ADE2E2"/>
      </a:accent5>
      <a:accent6>
        <a:srgbClr val="008AB9"/>
      </a:accent6>
      <a:hlink>
        <a:srgbClr val="3333CC"/>
      </a:hlink>
      <a:folHlink>
        <a:srgbClr val="008080"/>
      </a:folHlink>
    </a:clrScheme>
    <a:fontScheme name="Sli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Slit">
  <a:themeElements>
    <a:clrScheme name="Slit 8">
      <a:dk1>
        <a:srgbClr val="000000"/>
      </a:dk1>
      <a:lt1>
        <a:srgbClr val="D0DAE2"/>
      </a:lt1>
      <a:dk2>
        <a:srgbClr val="000000"/>
      </a:dk2>
      <a:lt2>
        <a:srgbClr val="E7EDF1"/>
      </a:lt2>
      <a:accent1>
        <a:srgbClr val="33CCCC"/>
      </a:accent1>
      <a:accent2>
        <a:srgbClr val="0099CC"/>
      </a:accent2>
      <a:accent3>
        <a:srgbClr val="E4EAEE"/>
      </a:accent3>
      <a:accent4>
        <a:srgbClr val="000000"/>
      </a:accent4>
      <a:accent5>
        <a:srgbClr val="ADE2E2"/>
      </a:accent5>
      <a:accent6>
        <a:srgbClr val="008AB9"/>
      </a:accent6>
      <a:hlink>
        <a:srgbClr val="3333CC"/>
      </a:hlink>
      <a:folHlink>
        <a:srgbClr val="008080"/>
      </a:folHlink>
    </a:clrScheme>
    <a:fontScheme name="Sli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8_Slit">
  <a:themeElements>
    <a:clrScheme name="Slit 8">
      <a:dk1>
        <a:srgbClr val="000000"/>
      </a:dk1>
      <a:lt1>
        <a:srgbClr val="D0DAE2"/>
      </a:lt1>
      <a:dk2>
        <a:srgbClr val="000000"/>
      </a:dk2>
      <a:lt2>
        <a:srgbClr val="E7EDF1"/>
      </a:lt2>
      <a:accent1>
        <a:srgbClr val="33CCCC"/>
      </a:accent1>
      <a:accent2>
        <a:srgbClr val="0099CC"/>
      </a:accent2>
      <a:accent3>
        <a:srgbClr val="E4EAEE"/>
      </a:accent3>
      <a:accent4>
        <a:srgbClr val="000000"/>
      </a:accent4>
      <a:accent5>
        <a:srgbClr val="ADE2E2"/>
      </a:accent5>
      <a:accent6>
        <a:srgbClr val="008AB9"/>
      </a:accent6>
      <a:hlink>
        <a:srgbClr val="3333CC"/>
      </a:hlink>
      <a:folHlink>
        <a:srgbClr val="008080"/>
      </a:folHlink>
    </a:clrScheme>
    <a:fontScheme name="Sli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3709</TotalTime>
  <Words>2447</Words>
  <Application>Microsoft Office PowerPoint</Application>
  <PresentationFormat>On-screen Show (4:3)</PresentationFormat>
  <Paragraphs>359</Paragraphs>
  <Slides>44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9</vt:i4>
      </vt:variant>
      <vt:variant>
        <vt:lpstr>Slide Titles</vt:lpstr>
      </vt:variant>
      <vt:variant>
        <vt:i4>44</vt:i4>
      </vt:variant>
    </vt:vector>
  </HeadingPairs>
  <TitlesOfParts>
    <vt:vector size="53" baseType="lpstr">
      <vt:lpstr>Default Design</vt:lpstr>
      <vt:lpstr>5_Slit</vt:lpstr>
      <vt:lpstr>8_Default Design</vt:lpstr>
      <vt:lpstr>1_Default Design</vt:lpstr>
      <vt:lpstr>2_Default Design</vt:lpstr>
      <vt:lpstr>3_Default Design</vt:lpstr>
      <vt:lpstr>6_Slit</vt:lpstr>
      <vt:lpstr>7_Slit</vt:lpstr>
      <vt:lpstr>8_Slit</vt:lpstr>
      <vt:lpstr>Lessons from Gandhi  on Becoming a Lawyer  Transforming Legal Education Nigerian Law School  8 May 2013  Clark D. Cunningham W. Lee Burge Professor of Law &amp; Ethics Georgia State University College of Law Director, National Institute for Teaching  Ethics &amp; Professionalism (NIFTEP)  http://law.gsu.edu/ccunningham/ http://law.gsu.edu/niftep/  www.teachinglegalethics.org  </vt:lpstr>
      <vt:lpstr>The “Carnegie Report”</vt:lpstr>
      <vt:lpstr>“Law schools create people who are smart without a purpose.”  </vt:lpstr>
      <vt:lpstr>Karl Llewellyn</vt:lpstr>
      <vt:lpstr>Karl Llewellyn</vt:lpstr>
      <vt:lpstr> Aus: Threshold Learning Outcome 2 </vt:lpstr>
      <vt:lpstr>Proposed new standards for US law schools</vt:lpstr>
      <vt:lpstr>PowerPoint Presentation</vt:lpstr>
      <vt:lpstr>PowerPoint Presentation</vt:lpstr>
      <vt:lpstr>Cunningham, Remediation Program for Dentists Provides Data on Moral Development  Important to All Professions www.teachinglegalethics.org/content/remediation-program-dentists </vt:lpstr>
      <vt:lpstr>Carnegie Report</vt:lpstr>
      <vt:lpstr>Carnegie Report </vt:lpstr>
      <vt:lpstr>Selected Resources on Forum Website</vt:lpstr>
      <vt:lpstr>PowerPoint Presentation</vt:lpstr>
      <vt:lpstr>PowerPoint Presentation</vt:lpstr>
      <vt:lpstr>Learning the Law at the Inns of Court</vt:lpstr>
      <vt:lpstr>Watching the “Lions” of the Profession</vt:lpstr>
      <vt:lpstr>Gandhi’s first case – in small causes court</vt:lpstr>
      <vt:lpstr>PowerPoint Presentation</vt:lpstr>
      <vt:lpstr>South Africa - 1893</vt:lpstr>
      <vt:lpstr>A suspicious client</vt:lpstr>
      <vt:lpstr>A white elephant</vt:lpstr>
      <vt:lpstr>PowerPoint Presentation</vt:lpstr>
      <vt:lpstr>Learning the Client’s Story</vt:lpstr>
      <vt:lpstr>Concerned about confidentiality</vt:lpstr>
      <vt:lpstr>“I should like to be friends”</vt:lpstr>
      <vt:lpstr>PowerPoint Presentation</vt:lpstr>
      <vt:lpstr>“But we are all relatives”</vt:lpstr>
      <vt:lpstr>PowerPoint Presentation</vt:lpstr>
      <vt:lpstr>The Train to Pretoria</vt:lpstr>
      <vt:lpstr>Pretoria</vt:lpstr>
      <vt:lpstr>We have no work for you as a barrister</vt:lpstr>
      <vt:lpstr>“Facts mean truth”</vt:lpstr>
      <vt:lpstr>Facts of the case in context</vt:lpstr>
      <vt:lpstr>The case was devouring both sides</vt:lpstr>
      <vt:lpstr>“I felt it my duty”</vt:lpstr>
      <vt:lpstr>PowerPoint Presentation</vt:lpstr>
      <vt:lpstr>PowerPoint Presentation</vt:lpstr>
      <vt:lpstr>But that did not satisfy me.</vt:lpstr>
      <vt:lpstr>PowerPoint Presentation</vt:lpstr>
      <vt:lpstr>There was only one way. </vt:lpstr>
      <vt:lpstr>The most difficult thing</vt:lpstr>
      <vt:lpstr>My joy was boundless</vt:lpstr>
      <vt:lpstr>I lost neither money nor my soul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LESSONS FROM GANDHI ON BECOMING A LAWYER Clark D. Cunningham W. Lee Burge Professor of Law &amp; Ethics Georgia State University College of Law Atlanta, Georgia (USA) Email: cdcunningham@gsu.edu Home Page: http://law.gsu.edu/ccunningham/</dc:title>
  <dc:creator>Clark D. Cunningham</dc:creator>
  <cp:lastModifiedBy>Clark D. Cunnngham</cp:lastModifiedBy>
  <cp:revision>54</cp:revision>
  <dcterms:created xsi:type="dcterms:W3CDTF">2007-10-06T00:50:31Z</dcterms:created>
  <dcterms:modified xsi:type="dcterms:W3CDTF">2013-05-06T18:48:12Z</dcterms:modified>
</cp:coreProperties>
</file>