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9" r:id="rId5"/>
    <p:sldId id="264" r:id="rId6"/>
    <p:sldId id="265" r:id="rId7"/>
    <p:sldId id="266" r:id="rId8"/>
    <p:sldId id="260" r:id="rId9"/>
    <p:sldId id="262" r:id="rId10"/>
    <p:sldId id="267" r:id="rId11"/>
    <p:sldId id="270" r:id="rId12"/>
    <p:sldId id="258"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amp; Introduction" id="{A80FF67E-CF47-4CCD-AAD3-E1CD2D5868C6}">
          <p14:sldIdLst>
            <p14:sldId id="256"/>
            <p14:sldId id="261"/>
          </p14:sldIdLst>
        </p14:section>
        <p14:section name="Social Epistemology/Social Theory of Knowledge" id="{1F861B66-0FF0-4ED1-AB42-0A7784C85DB3}">
          <p14:sldIdLst>
            <p14:sldId id="257"/>
            <p14:sldId id="259"/>
            <p14:sldId id="264"/>
            <p14:sldId id="265"/>
            <p14:sldId id="266"/>
          </p14:sldIdLst>
        </p14:section>
        <p14:section name="Social Epistemology and Fidelity to Law" id="{E25B3AA8-69A7-45D0-8E3A-F1DA363B8CC3}">
          <p14:sldIdLst>
            <p14:sldId id="260"/>
            <p14:sldId id="262"/>
            <p14:sldId id="267"/>
            <p14:sldId id="270"/>
            <p14:sldId id="258"/>
            <p14:sldId id="268"/>
          </p14:sldIdLst>
        </p14:section>
        <p14:section name="Conclusion" id="{E3CF8095-D6A2-43D4-A459-0913279F92B1}">
          <p14:sldIdLst>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14" d="100"/>
          <a:sy n="114" d="100"/>
        </p:scale>
        <p:origin x="10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8/25/2014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8/25/2014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194734"/>
            <a:ext cx="8825658" cy="2277533"/>
          </a:xfrm>
        </p:spPr>
        <p:txBody>
          <a:bodyPr/>
          <a:lstStyle/>
          <a:p>
            <a:r>
              <a:rPr lang="en-CA" dirty="0"/>
              <a:t>Knowledge and Fidelity</a:t>
            </a:r>
          </a:p>
        </p:txBody>
      </p:sp>
      <p:sp>
        <p:nvSpPr>
          <p:cNvPr id="3" name="Subtitle 2"/>
          <p:cNvSpPr>
            <a:spLocks noGrp="1"/>
          </p:cNvSpPr>
          <p:nvPr>
            <p:ph type="subTitle" idx="1"/>
          </p:nvPr>
        </p:nvSpPr>
        <p:spPr>
          <a:xfrm>
            <a:off x="1154954" y="2472267"/>
            <a:ext cx="9005045" cy="1013820"/>
          </a:xfrm>
        </p:spPr>
        <p:txBody>
          <a:bodyPr>
            <a:normAutofit/>
          </a:bodyPr>
          <a:lstStyle/>
          <a:p>
            <a:pPr algn="just"/>
            <a:r>
              <a:rPr lang="en-CA" dirty="0"/>
              <a:t>Considering the Relationship between the Lawyer's Role in Making Knowledge about Law Available and the Lawyer’s Duty of Fidelity to Law</a:t>
            </a:r>
          </a:p>
        </p:txBody>
      </p:sp>
      <p:sp>
        <p:nvSpPr>
          <p:cNvPr id="5" name="TextBox 4"/>
          <p:cNvSpPr txBox="1"/>
          <p:nvPr/>
        </p:nvSpPr>
        <p:spPr>
          <a:xfrm>
            <a:off x="1154954" y="3486087"/>
            <a:ext cx="9496113" cy="3139321"/>
          </a:xfrm>
          <a:prstGeom prst="rect">
            <a:avLst/>
          </a:prstGeom>
          <a:noFill/>
        </p:spPr>
        <p:txBody>
          <a:bodyPr wrap="square" rtlCol="0">
            <a:spAutoFit/>
          </a:bodyPr>
          <a:lstStyle/>
          <a:p>
            <a:r>
              <a:rPr lang="en-US" sz="2800" dirty="0"/>
              <a:t>Emanuel Tucsa, LLM Candidate </a:t>
            </a:r>
            <a:r>
              <a:rPr lang="en-US" sz="3200" dirty="0" smtClean="0"/>
              <a:t>2014</a:t>
            </a:r>
            <a:endParaRPr lang="en-US" sz="3200" dirty="0"/>
          </a:p>
          <a:p>
            <a:r>
              <a:rPr lang="en-US" sz="2800" dirty="0" smtClean="0"/>
              <a:t>Osgoode </a:t>
            </a:r>
            <a:r>
              <a:rPr lang="en-US" sz="2800" dirty="0"/>
              <a:t>Hall Law School</a:t>
            </a:r>
          </a:p>
          <a:p>
            <a:endParaRPr lang="en-US" sz="1400" dirty="0"/>
          </a:p>
          <a:p>
            <a:r>
              <a:rPr lang="en-US" dirty="0"/>
              <a:t>Presented at ILEC 6</a:t>
            </a:r>
            <a:r>
              <a:rPr lang="en-US" dirty="0" smtClean="0"/>
              <a:t> </a:t>
            </a:r>
            <a:endParaRPr lang="en-US" dirty="0"/>
          </a:p>
          <a:p>
            <a:r>
              <a:rPr lang="en-US" dirty="0"/>
              <a:t>July </a:t>
            </a:r>
            <a:r>
              <a:rPr lang="en-US" dirty="0" smtClean="0"/>
              <a:t>12, 2014</a:t>
            </a:r>
            <a:endParaRPr lang="en-US" dirty="0"/>
          </a:p>
          <a:p>
            <a:r>
              <a:rPr lang="en-US" dirty="0" smtClean="0"/>
              <a:t>London, England</a:t>
            </a:r>
            <a:endParaRPr lang="en-US" dirty="0"/>
          </a:p>
          <a:p>
            <a:endParaRPr lang="en-US" sz="1600" dirty="0"/>
          </a:p>
          <a:p>
            <a:pPr algn="just"/>
            <a:r>
              <a:rPr lang="en-US" dirty="0"/>
              <a:t>These </a:t>
            </a:r>
            <a:r>
              <a:rPr lang="en-US" dirty="0" smtClean="0"/>
              <a:t>PowerPoint </a:t>
            </a:r>
            <a:r>
              <a:rPr lang="en-US" dirty="0"/>
              <a:t>slides </a:t>
            </a:r>
            <a:r>
              <a:rPr lang="en-US" dirty="0" smtClean="0"/>
              <a:t>were not used </a:t>
            </a:r>
            <a:r>
              <a:rPr lang="en-US" dirty="0"/>
              <a:t>during my presentation but they were created in preparation for the </a:t>
            </a:r>
            <a:r>
              <a:rPr lang="en-US" dirty="0" smtClean="0"/>
              <a:t>presentation from my speaking notes, summarize </a:t>
            </a:r>
            <a:r>
              <a:rPr lang="en-US" dirty="0"/>
              <a:t>what I </a:t>
            </a:r>
            <a:r>
              <a:rPr lang="en-US" dirty="0" smtClean="0"/>
              <a:t>said, and were edited after the presentation for completeness.</a:t>
            </a:r>
            <a:endParaRPr lang="en-CA" dirty="0"/>
          </a:p>
        </p:txBody>
      </p:sp>
    </p:spTree>
    <p:extLst>
      <p:ext uri="{BB962C8B-B14F-4D97-AF65-F5344CB8AC3E}">
        <p14:creationId xmlns:p14="http://schemas.microsoft.com/office/powerpoint/2010/main" val="2339628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 and Fidelity to Law</a:t>
            </a:r>
          </a:p>
        </p:txBody>
      </p:sp>
      <p:sp>
        <p:nvSpPr>
          <p:cNvPr id="3" name="Content Placeholder 2"/>
          <p:cNvSpPr>
            <a:spLocks noGrp="1"/>
          </p:cNvSpPr>
          <p:nvPr>
            <p:ph idx="1"/>
          </p:nvPr>
        </p:nvSpPr>
        <p:spPr/>
        <p:txBody>
          <a:bodyPr>
            <a:normAutofit/>
          </a:bodyPr>
          <a:lstStyle/>
          <a:p>
            <a:pPr lvl="0" algn="just"/>
            <a:r>
              <a:rPr lang="en-CA" sz="2600" b="1" dirty="0" smtClean="0"/>
              <a:t>Duty </a:t>
            </a:r>
            <a:r>
              <a:rPr lang="en-CA" sz="2600" b="1" dirty="0"/>
              <a:t>of fidelity to </a:t>
            </a:r>
            <a:r>
              <a:rPr lang="en-CA" sz="2600" b="1" dirty="0" smtClean="0"/>
              <a:t>law: </a:t>
            </a:r>
            <a:r>
              <a:rPr lang="en-CA" sz="2600" dirty="0" smtClean="0"/>
              <a:t>the duty to obey the law</a:t>
            </a:r>
            <a:r>
              <a:rPr lang="en-CA" sz="2600" b="1" dirty="0" smtClean="0"/>
              <a:t>.</a:t>
            </a:r>
          </a:p>
          <a:p>
            <a:pPr lvl="0" algn="just"/>
            <a:r>
              <a:rPr lang="en-CA" sz="2600" b="1" dirty="0" smtClean="0"/>
              <a:t>Duty of respect </a:t>
            </a:r>
            <a:r>
              <a:rPr lang="en-CA" sz="2600" b="1" dirty="0"/>
              <a:t>for </a:t>
            </a:r>
            <a:r>
              <a:rPr lang="en-CA" sz="2600" b="1" dirty="0" smtClean="0"/>
              <a:t>law:</a:t>
            </a:r>
            <a:r>
              <a:rPr lang="en-CA" sz="2600" dirty="0" smtClean="0"/>
              <a:t> the duty to “treat </a:t>
            </a:r>
            <a:r>
              <a:rPr lang="en-CA" sz="2600" dirty="0"/>
              <a:t>law as a reason for </a:t>
            </a:r>
            <a:r>
              <a:rPr lang="en-CA" sz="2600" dirty="0" smtClean="0"/>
              <a:t>action”, </a:t>
            </a:r>
            <a:r>
              <a:rPr lang="en-CA" sz="2600" dirty="0"/>
              <a:t>not treat law as an obstacle to be </a:t>
            </a:r>
            <a:r>
              <a:rPr lang="en-CA" sz="2600" dirty="0" smtClean="0"/>
              <a:t>“planned around”.</a:t>
            </a:r>
          </a:p>
          <a:p>
            <a:pPr marL="352425" lvl="1" indent="0" algn="just" defTabSz="352425">
              <a:buNone/>
            </a:pPr>
            <a:r>
              <a:rPr lang="en-CA" sz="2600" dirty="0"/>
              <a:t>W. Bradley </a:t>
            </a:r>
            <a:r>
              <a:rPr lang="en-CA" sz="2600" dirty="0" smtClean="0"/>
              <a:t>Wendel,</a:t>
            </a:r>
            <a:r>
              <a:rPr lang="en-CA" sz="2600" i="1" dirty="0" smtClean="0"/>
              <a:t> </a:t>
            </a:r>
            <a:r>
              <a:rPr lang="en-CA" sz="2600" i="1" dirty="0"/>
              <a:t>Lawyers and Fidelity to Law</a:t>
            </a:r>
            <a:r>
              <a:rPr lang="en-CA" sz="2600" dirty="0"/>
              <a:t> (Princeton: Princeton University Press, </a:t>
            </a:r>
            <a:r>
              <a:rPr lang="en-CA" sz="2600" dirty="0" smtClean="0"/>
              <a:t>2010) at 49.</a:t>
            </a:r>
            <a:endParaRPr lang="en-CA" sz="2600" dirty="0"/>
          </a:p>
        </p:txBody>
      </p:sp>
    </p:spTree>
    <p:extLst>
      <p:ext uri="{BB962C8B-B14F-4D97-AF65-F5344CB8AC3E}">
        <p14:creationId xmlns:p14="http://schemas.microsoft.com/office/powerpoint/2010/main" val="1970718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 and Fidelity to Law</a:t>
            </a:r>
          </a:p>
        </p:txBody>
      </p:sp>
      <p:sp>
        <p:nvSpPr>
          <p:cNvPr id="3" name="Text Placeholder 2"/>
          <p:cNvSpPr>
            <a:spLocks noGrp="1"/>
          </p:cNvSpPr>
          <p:nvPr>
            <p:ph type="body" idx="1"/>
          </p:nvPr>
        </p:nvSpPr>
        <p:spPr>
          <a:xfrm>
            <a:off x="1103312" y="1905000"/>
            <a:ext cx="9324365" cy="576262"/>
          </a:xfrm>
        </p:spPr>
        <p:txBody>
          <a:bodyPr/>
          <a:lstStyle/>
          <a:p>
            <a:r>
              <a:rPr lang="en-CA" b="1" dirty="0" smtClean="0"/>
              <a:t>Two examples of questions that concern social epistemology &amp; fidelity</a:t>
            </a:r>
          </a:p>
        </p:txBody>
      </p:sp>
      <p:sp>
        <p:nvSpPr>
          <p:cNvPr id="4" name="Content Placeholder 3"/>
          <p:cNvSpPr>
            <a:spLocks noGrp="1"/>
          </p:cNvSpPr>
          <p:nvPr>
            <p:ph sz="half" idx="2"/>
          </p:nvPr>
        </p:nvSpPr>
        <p:spPr>
          <a:xfrm>
            <a:off x="1103312" y="2936630"/>
            <a:ext cx="4383088" cy="3741738"/>
          </a:xfrm>
        </p:spPr>
        <p:txBody>
          <a:bodyPr>
            <a:normAutofit fontScale="92500" lnSpcReduction="10000"/>
          </a:bodyPr>
          <a:lstStyle/>
          <a:p>
            <a:pPr algn="just"/>
            <a:r>
              <a:rPr lang="en-CA" sz="2600" b="1" dirty="0" smtClean="0"/>
              <a:t>General failure </a:t>
            </a:r>
            <a:r>
              <a:rPr lang="en-CA" sz="2600" b="1" dirty="0"/>
              <a:t>to </a:t>
            </a:r>
            <a:r>
              <a:rPr lang="en-CA" sz="2600" b="1" dirty="0" smtClean="0"/>
              <a:t>disclose case: </a:t>
            </a:r>
            <a:r>
              <a:rPr lang="en-CA" sz="2600" dirty="0" smtClean="0"/>
              <a:t>A lawyer’s failure to disclose a document that s/he is legally required to disclose in a legal proceeding undermines </a:t>
            </a:r>
            <a:r>
              <a:rPr lang="en-CA" sz="2600" dirty="0"/>
              <a:t>the </a:t>
            </a:r>
            <a:r>
              <a:rPr lang="en-CA" sz="2600" dirty="0" smtClean="0"/>
              <a:t>features of the </a:t>
            </a:r>
            <a:r>
              <a:rPr lang="en-CA" sz="2600" dirty="0"/>
              <a:t>adversarial process that structure the delivery of information in the legal system.</a:t>
            </a:r>
          </a:p>
        </p:txBody>
      </p:sp>
      <p:sp>
        <p:nvSpPr>
          <p:cNvPr id="6" name="Content Placeholder 5"/>
          <p:cNvSpPr>
            <a:spLocks noGrp="1"/>
          </p:cNvSpPr>
          <p:nvPr>
            <p:ph sz="quarter" idx="4"/>
          </p:nvPr>
        </p:nvSpPr>
        <p:spPr>
          <a:xfrm>
            <a:off x="5654495" y="2936630"/>
            <a:ext cx="4396339" cy="3741738"/>
          </a:xfrm>
        </p:spPr>
        <p:txBody>
          <a:bodyPr>
            <a:normAutofit/>
          </a:bodyPr>
          <a:lstStyle/>
          <a:p>
            <a:pPr algn="just"/>
            <a:r>
              <a:rPr lang="en-CA" sz="2600" b="1" dirty="0"/>
              <a:t>Daniel Bibb</a:t>
            </a:r>
            <a:r>
              <a:rPr lang="en-CA" sz="2600" dirty="0"/>
              <a:t> </a:t>
            </a:r>
            <a:r>
              <a:rPr lang="en-CA" sz="2600" dirty="0" smtClean="0"/>
              <a:t>case study: </a:t>
            </a:r>
            <a:r>
              <a:rPr lang="en-CA" sz="2600" dirty="0"/>
              <a:t>Wendel says that </a:t>
            </a:r>
            <a:r>
              <a:rPr lang="en-CA" sz="2600" dirty="0" err="1"/>
              <a:t>Bibb’s</a:t>
            </a:r>
            <a:r>
              <a:rPr lang="en-CA" sz="2600" dirty="0"/>
              <a:t> actions ignored the “</a:t>
            </a:r>
            <a:r>
              <a:rPr lang="en-CA" sz="2600" b="1" dirty="0"/>
              <a:t>institutional decision-making process</a:t>
            </a:r>
            <a:r>
              <a:rPr lang="en-CA" sz="2600" dirty="0"/>
              <a:t>”, the chain of command.</a:t>
            </a:r>
          </a:p>
        </p:txBody>
      </p:sp>
      <p:sp>
        <p:nvSpPr>
          <p:cNvPr id="7" name="TextBox 6"/>
          <p:cNvSpPr txBox="1"/>
          <p:nvPr/>
        </p:nvSpPr>
        <p:spPr>
          <a:xfrm>
            <a:off x="1103312" y="2481262"/>
            <a:ext cx="9130934" cy="369332"/>
          </a:xfrm>
          <a:prstGeom prst="rect">
            <a:avLst/>
          </a:prstGeom>
          <a:noFill/>
        </p:spPr>
        <p:txBody>
          <a:bodyPr wrap="square" rtlCol="0">
            <a:spAutoFit/>
          </a:bodyPr>
          <a:lstStyle/>
          <a:p>
            <a:r>
              <a:rPr lang="en-CA" b="1" dirty="0" smtClean="0"/>
              <a:t>Both cases pertain to debates about fidelity to, and respect for, law</a:t>
            </a:r>
            <a:endParaRPr lang="en-CA" b="1" dirty="0"/>
          </a:p>
        </p:txBody>
      </p:sp>
    </p:spTree>
    <p:extLst>
      <p:ext uri="{BB962C8B-B14F-4D97-AF65-F5344CB8AC3E}">
        <p14:creationId xmlns:p14="http://schemas.microsoft.com/office/powerpoint/2010/main" val="707641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 and Fidelity to Law</a:t>
            </a:r>
          </a:p>
        </p:txBody>
      </p:sp>
      <p:sp>
        <p:nvSpPr>
          <p:cNvPr id="3" name="Content Placeholder 2"/>
          <p:cNvSpPr>
            <a:spLocks noGrp="1"/>
          </p:cNvSpPr>
          <p:nvPr>
            <p:ph idx="1"/>
          </p:nvPr>
        </p:nvSpPr>
        <p:spPr>
          <a:xfrm>
            <a:off x="1103312" y="2052918"/>
            <a:ext cx="8946541" cy="4517215"/>
          </a:xfrm>
        </p:spPr>
        <p:txBody>
          <a:bodyPr>
            <a:normAutofit fontScale="92500"/>
          </a:bodyPr>
          <a:lstStyle/>
          <a:p>
            <a:r>
              <a:rPr lang="en-CA" sz="2400" b="1" dirty="0" smtClean="0"/>
              <a:t>Some truth-linked standards discussed by Alvin Goldman:</a:t>
            </a:r>
          </a:p>
          <a:p>
            <a:pPr marL="457200" lvl="1" indent="0">
              <a:buNone/>
            </a:pPr>
            <a:r>
              <a:rPr lang="en-CA" sz="2400" b="1" dirty="0"/>
              <a:t>Reliability</a:t>
            </a:r>
            <a:r>
              <a:rPr lang="en-CA" sz="2400" dirty="0"/>
              <a:t> – “the </a:t>
            </a:r>
            <a:r>
              <a:rPr lang="en-CA" sz="2400" b="1" dirty="0"/>
              <a:t>ratio of truths to total number of beliefs</a:t>
            </a:r>
            <a:r>
              <a:rPr lang="en-CA" sz="2400" dirty="0"/>
              <a:t> a practice would foster”. Reliable systems help </a:t>
            </a:r>
            <a:r>
              <a:rPr lang="en-CA" sz="2400" b="1" dirty="0"/>
              <a:t>prevent error</a:t>
            </a:r>
            <a:r>
              <a:rPr lang="en-CA" sz="2400" dirty="0"/>
              <a:t>.</a:t>
            </a:r>
          </a:p>
          <a:p>
            <a:pPr marL="457200" lvl="1" indent="0">
              <a:buNone/>
            </a:pPr>
            <a:r>
              <a:rPr lang="en-CA" sz="2400" b="1" dirty="0" smtClean="0"/>
              <a:t>Power</a:t>
            </a:r>
            <a:r>
              <a:rPr lang="en-CA" sz="2400" dirty="0" smtClean="0"/>
              <a:t> </a:t>
            </a:r>
            <a:r>
              <a:rPr lang="en-CA" sz="2400" dirty="0"/>
              <a:t>– “the ability of a practice to help [people] </a:t>
            </a:r>
            <a:r>
              <a:rPr lang="en-CA" sz="2400" b="1" dirty="0"/>
              <a:t>find and believe true answers</a:t>
            </a:r>
            <a:r>
              <a:rPr lang="en-CA" sz="2400" dirty="0"/>
              <a:t> to the questions that interest them”. Powerful systems </a:t>
            </a:r>
            <a:r>
              <a:rPr lang="en-CA" sz="2400" b="1" dirty="0"/>
              <a:t>combat ignorance</a:t>
            </a:r>
            <a:r>
              <a:rPr lang="en-CA" sz="2400" dirty="0"/>
              <a:t>.</a:t>
            </a:r>
          </a:p>
          <a:p>
            <a:pPr marL="457200" lvl="1" indent="0">
              <a:buNone/>
            </a:pPr>
            <a:r>
              <a:rPr lang="en-CA" sz="2400" b="1" dirty="0"/>
              <a:t>Efficiency</a:t>
            </a:r>
            <a:r>
              <a:rPr lang="en-CA" sz="2400" dirty="0"/>
              <a:t> – The promotion of </a:t>
            </a:r>
            <a:r>
              <a:rPr lang="en-CA" sz="2400" b="1" dirty="0"/>
              <a:t>true answers at lower costs</a:t>
            </a:r>
            <a:r>
              <a:rPr lang="en-CA" sz="2400" dirty="0" smtClean="0"/>
              <a:t>.</a:t>
            </a:r>
            <a:endParaRPr lang="en-CA" sz="2400" dirty="0"/>
          </a:p>
          <a:p>
            <a:pPr marL="457200" lvl="1" indent="0">
              <a:buNone/>
            </a:pPr>
            <a:r>
              <a:rPr lang="en-CA" sz="2400" dirty="0" smtClean="0"/>
              <a:t>Alvin I. Goldman, “Social </a:t>
            </a:r>
            <a:r>
              <a:rPr lang="en-CA" sz="2400" dirty="0" err="1" smtClean="0"/>
              <a:t>Epistemics</a:t>
            </a:r>
            <a:r>
              <a:rPr lang="en-CA" sz="2400" dirty="0" smtClean="0"/>
              <a:t>”, at 128-129.</a:t>
            </a:r>
          </a:p>
          <a:p>
            <a:r>
              <a:rPr lang="en-CA" sz="2400" dirty="0" smtClean="0"/>
              <a:t>These standards can be used to assess the social institutions of the legal system for their capacity to arrive at truth in the matters before them.</a:t>
            </a:r>
            <a:endParaRPr lang="en-CA" sz="2400" dirty="0"/>
          </a:p>
        </p:txBody>
      </p:sp>
    </p:spTree>
    <p:extLst>
      <p:ext uri="{BB962C8B-B14F-4D97-AF65-F5344CB8AC3E}">
        <p14:creationId xmlns:p14="http://schemas.microsoft.com/office/powerpoint/2010/main" val="1234040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 and Fidelity to Law</a:t>
            </a:r>
          </a:p>
        </p:txBody>
      </p:sp>
      <p:sp>
        <p:nvSpPr>
          <p:cNvPr id="3" name="Content Placeholder 2"/>
          <p:cNvSpPr>
            <a:spLocks noGrp="1"/>
          </p:cNvSpPr>
          <p:nvPr>
            <p:ph idx="1"/>
          </p:nvPr>
        </p:nvSpPr>
        <p:spPr>
          <a:xfrm>
            <a:off x="909882" y="1712571"/>
            <a:ext cx="9711226" cy="4523728"/>
          </a:xfrm>
        </p:spPr>
        <p:txBody>
          <a:bodyPr>
            <a:noAutofit/>
          </a:bodyPr>
          <a:lstStyle/>
          <a:p>
            <a:pPr algn="just"/>
            <a:r>
              <a:rPr lang="en-CA" sz="1950" dirty="0" smtClean="0"/>
              <a:t>When lawyers fail to show fidelity to the laws that guide the adjudicative system by breaking them, or fail to show respect for the rules by planning around them to avoid their consequences, these lawyers fail in the performance of their role in law’s social epistemology and may undermine the ability of the legal system to arrive at true conclusions about the facts and merits of a case, thus illegitimately undermining the ability of the legal system to pursue its veritistic goals. </a:t>
            </a:r>
          </a:p>
          <a:p>
            <a:pPr algn="just"/>
            <a:r>
              <a:rPr lang="en-CA" sz="1950" dirty="0" smtClean="0"/>
              <a:t>For example, lawyers who fail to disclose documents that they are legally obligated to disclose (an example discussed two slides above) may undermine the veritistic reliability of the legal process by making it more likely that the legal process arrives at an erroneous conclusion on the facts of a matter. One might argue the same about the hotly debated case of Daniel Bibb. (Note that </a:t>
            </a:r>
            <a:r>
              <a:rPr lang="en-CA" sz="1950" dirty="0" smtClean="0"/>
              <a:t>I am not</a:t>
            </a:r>
            <a:r>
              <a:rPr lang="en-CA" sz="1950" dirty="0" smtClean="0"/>
              <a:t> raising </a:t>
            </a:r>
            <a:r>
              <a:rPr lang="en-CA" sz="1950" dirty="0" err="1" smtClean="0"/>
              <a:t>Bibb’s</a:t>
            </a:r>
            <a:r>
              <a:rPr lang="en-CA" sz="1950" dirty="0" smtClean="0"/>
              <a:t> case </a:t>
            </a:r>
            <a:r>
              <a:rPr lang="en-CA" sz="1950" dirty="0" smtClean="0"/>
              <a:t>for </a:t>
            </a:r>
            <a:r>
              <a:rPr lang="en-CA" sz="1950" dirty="0" smtClean="0"/>
              <a:t>the purpose of taking a stand on that debate, but rather to cite </a:t>
            </a:r>
            <a:r>
              <a:rPr lang="en-CA" sz="1950" dirty="0" smtClean="0"/>
              <a:t>a difficult case </a:t>
            </a:r>
            <a:r>
              <a:rPr lang="en-CA" sz="1950" dirty="0" smtClean="0"/>
              <a:t>that is a clear candidate for assessment according to the concerns just raised about fidelity to, and respect for, law).</a:t>
            </a:r>
            <a:endParaRPr lang="en-CA" sz="1950" dirty="0"/>
          </a:p>
        </p:txBody>
      </p:sp>
    </p:spTree>
    <p:extLst>
      <p:ext uri="{BB962C8B-B14F-4D97-AF65-F5344CB8AC3E}">
        <p14:creationId xmlns:p14="http://schemas.microsoft.com/office/powerpoint/2010/main" val="1526413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lnSpcReduction="10000"/>
          </a:bodyPr>
          <a:lstStyle/>
          <a:p>
            <a:r>
              <a:rPr lang="en-CA" sz="2200" dirty="0" smtClean="0"/>
              <a:t>Social epistemology is a helpful lens through which to study legal systems and the ethics of lawyering. As a descriptive matter, social epistemology is concerned with, and can explain, how a lawyer’s failure to show fidelity to, and respect for, law undermines the legal system’s ability to pursue veritistic goals (i.e. truth).</a:t>
            </a:r>
          </a:p>
          <a:p>
            <a:r>
              <a:rPr lang="en-CA" sz="2200" dirty="0" smtClean="0"/>
              <a:t>Additionally, social epistemology provides an avenue through which we can critique the behaviour of lawyers who do not show fidelity to, or respect for, law because social epistemology is concerned with the normative task of evaluating how systems of knowledge production work and how agents within those systems ought to behave.</a:t>
            </a:r>
            <a:endParaRPr lang="en-CA" sz="2200" dirty="0"/>
          </a:p>
        </p:txBody>
      </p:sp>
    </p:spTree>
    <p:extLst>
      <p:ext uri="{BB962C8B-B14F-4D97-AF65-F5344CB8AC3E}">
        <p14:creationId xmlns:p14="http://schemas.microsoft.com/office/powerpoint/2010/main" val="2028353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idx="1"/>
          </p:nvPr>
        </p:nvSpPr>
        <p:spPr/>
        <p:txBody>
          <a:bodyPr>
            <a:normAutofit/>
          </a:bodyPr>
          <a:lstStyle/>
          <a:p>
            <a:pPr algn="just"/>
            <a:r>
              <a:rPr lang="en-CA" dirty="0" smtClean="0"/>
              <a:t>I became </a:t>
            </a:r>
            <a:r>
              <a:rPr lang="en-CA" dirty="0"/>
              <a:t>interested in questions about knowledge when thinking about the </a:t>
            </a:r>
            <a:r>
              <a:rPr lang="en-CA" b="1" dirty="0"/>
              <a:t>legal theory of Lon Fuller</a:t>
            </a:r>
            <a:r>
              <a:rPr lang="en-CA" dirty="0"/>
              <a:t>, working out what it means for law to have the relationship with morality that he says it does, and what it means for lawyers to benefit from his insights about law. </a:t>
            </a:r>
            <a:r>
              <a:rPr lang="en-CA" dirty="0" smtClean="0"/>
              <a:t>Fuller had an interest </a:t>
            </a:r>
            <a:r>
              <a:rPr lang="en-CA" dirty="0"/>
              <a:t>in the social organizing role </a:t>
            </a:r>
            <a:r>
              <a:rPr lang="en-CA" dirty="0" smtClean="0"/>
              <a:t>of lawyers. </a:t>
            </a:r>
          </a:p>
          <a:p>
            <a:pPr algn="just"/>
            <a:r>
              <a:rPr lang="en-CA" b="1" dirty="0" smtClean="0"/>
              <a:t>I will not discuss </a:t>
            </a:r>
            <a:r>
              <a:rPr lang="en-CA" b="1" dirty="0"/>
              <a:t>Fuller today</a:t>
            </a:r>
            <a:r>
              <a:rPr lang="en-CA" dirty="0"/>
              <a:t>, </a:t>
            </a:r>
            <a:r>
              <a:rPr lang="en-CA" b="1" dirty="0"/>
              <a:t>but </a:t>
            </a:r>
            <a:r>
              <a:rPr lang="en-CA" b="1" dirty="0" smtClean="0"/>
              <a:t>we can better </a:t>
            </a:r>
            <a:r>
              <a:rPr lang="en-CA" b="1" dirty="0"/>
              <a:t>appreciate</a:t>
            </a:r>
            <a:r>
              <a:rPr lang="en-CA" dirty="0"/>
              <a:t> the relevance of </a:t>
            </a:r>
            <a:r>
              <a:rPr lang="en-CA" b="1" dirty="0"/>
              <a:t>Fuller’s theory</a:t>
            </a:r>
            <a:r>
              <a:rPr lang="en-CA" dirty="0"/>
              <a:t> to practicing lawyers by discussing </a:t>
            </a:r>
            <a:r>
              <a:rPr lang="en-CA" dirty="0" smtClean="0"/>
              <a:t>the role </a:t>
            </a:r>
            <a:r>
              <a:rPr lang="en-CA" dirty="0"/>
              <a:t>of lawyers in making knowledge about law available, as well as using law to produce other kinds of knowledge</a:t>
            </a:r>
            <a:r>
              <a:rPr lang="en-CA" dirty="0" smtClean="0"/>
              <a:t>.</a:t>
            </a:r>
          </a:p>
          <a:p>
            <a:pPr algn="just"/>
            <a:r>
              <a:rPr lang="en-CA" dirty="0" smtClean="0"/>
              <a:t>I will engage in this task by discussing </a:t>
            </a:r>
            <a:r>
              <a:rPr lang="en-CA" b="1" dirty="0" smtClean="0"/>
              <a:t>social epistemology</a:t>
            </a:r>
            <a:r>
              <a:rPr lang="en-CA" dirty="0" smtClean="0"/>
              <a:t>, a field that takes account of the </a:t>
            </a:r>
            <a:r>
              <a:rPr lang="en-CA" dirty="0"/>
              <a:t>degree to which </a:t>
            </a:r>
            <a:r>
              <a:rPr lang="en-CA" dirty="0" smtClean="0"/>
              <a:t>the </a:t>
            </a:r>
            <a:r>
              <a:rPr lang="en-CA" b="1" dirty="0" smtClean="0"/>
              <a:t>social </a:t>
            </a:r>
            <a:r>
              <a:rPr lang="en-CA" b="1" dirty="0"/>
              <a:t>world influences any person’s understanding</a:t>
            </a:r>
            <a:r>
              <a:rPr lang="en-CA" dirty="0"/>
              <a:t> of the world.</a:t>
            </a:r>
          </a:p>
        </p:txBody>
      </p:sp>
    </p:spTree>
    <p:extLst>
      <p:ext uri="{BB962C8B-B14F-4D97-AF65-F5344CB8AC3E}">
        <p14:creationId xmlns:p14="http://schemas.microsoft.com/office/powerpoint/2010/main" val="2689752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Epistemology/Social Theory of Knowledge</a:t>
            </a:r>
          </a:p>
        </p:txBody>
      </p:sp>
      <p:sp>
        <p:nvSpPr>
          <p:cNvPr id="3" name="Content Placeholder 2"/>
          <p:cNvSpPr>
            <a:spLocks noGrp="1"/>
          </p:cNvSpPr>
          <p:nvPr>
            <p:ph idx="1"/>
          </p:nvPr>
        </p:nvSpPr>
        <p:spPr/>
        <p:txBody>
          <a:bodyPr>
            <a:noAutofit/>
          </a:bodyPr>
          <a:lstStyle/>
          <a:p>
            <a:pPr algn="just"/>
            <a:r>
              <a:rPr lang="en-CA" sz="2100" dirty="0" smtClean="0"/>
              <a:t>The philosopher Karen </a:t>
            </a:r>
            <a:r>
              <a:rPr lang="en-CA" sz="2100" dirty="0"/>
              <a:t>Jones </a:t>
            </a:r>
            <a:r>
              <a:rPr lang="en-CA" sz="2100" dirty="0" smtClean="0"/>
              <a:t>defines “social epistemology” in </a:t>
            </a:r>
            <a:r>
              <a:rPr lang="en-CA" sz="2100" dirty="0"/>
              <a:t>the following way:</a:t>
            </a:r>
          </a:p>
          <a:p>
            <a:pPr marL="400050" lvl="1" indent="0" algn="just">
              <a:buNone/>
            </a:pPr>
            <a:r>
              <a:rPr lang="en-CA" sz="2100" dirty="0" smtClean="0"/>
              <a:t>“Social </a:t>
            </a:r>
            <a:r>
              <a:rPr lang="en-CA" sz="2100" dirty="0"/>
              <a:t>epistemology is not an epistemological theory as such, but rather a </a:t>
            </a:r>
            <a:r>
              <a:rPr lang="en-CA" sz="2100" b="1" dirty="0"/>
              <a:t>research project characterized by a commitment to understanding the role of social relations and institutions in the production of knowledge. </a:t>
            </a:r>
            <a:r>
              <a:rPr lang="en-CA" sz="2100" dirty="0"/>
              <a:t>Social epistemology is a </a:t>
            </a:r>
            <a:r>
              <a:rPr lang="en-CA" sz="2100" b="1" dirty="0"/>
              <a:t>normative </a:t>
            </a:r>
            <a:r>
              <a:rPr lang="en-CA" sz="2100" dirty="0"/>
              <a:t>and not merely a descriptive project inasmuch as it </a:t>
            </a:r>
            <a:r>
              <a:rPr lang="en-CA" sz="2100" b="1" dirty="0"/>
              <a:t>aims to evaluate and not merely describe our epistemic </a:t>
            </a:r>
            <a:r>
              <a:rPr lang="en-CA" sz="2100" b="1" dirty="0" smtClean="0"/>
              <a:t>practices</a:t>
            </a:r>
            <a:r>
              <a:rPr lang="en-CA" sz="2100" dirty="0" smtClean="0"/>
              <a:t>”.</a:t>
            </a:r>
            <a:endParaRPr lang="en-CA" sz="2100" dirty="0"/>
          </a:p>
          <a:p>
            <a:pPr marL="400050" lvl="1" indent="0" algn="just">
              <a:buNone/>
            </a:pPr>
            <a:r>
              <a:rPr lang="en-CA" sz="2100" dirty="0"/>
              <a:t>Karen Jones, “Moral Epistemology” in Frank Jackson &amp; Michael Smith, eds., </a:t>
            </a:r>
            <a:r>
              <a:rPr lang="en-CA" sz="2100" i="1" dirty="0"/>
              <a:t>The Oxford Handbook of Contemporary Philosophy</a:t>
            </a:r>
            <a:r>
              <a:rPr lang="en-CA" sz="2100" dirty="0"/>
              <a:t> (Oxford: Oxford University Press, 2005) 63 </a:t>
            </a:r>
            <a:r>
              <a:rPr lang="en-CA" sz="2100" dirty="0" smtClean="0"/>
              <a:t>at 64 [emphasis added].</a:t>
            </a:r>
            <a:endParaRPr lang="en-CA" sz="2100" dirty="0"/>
          </a:p>
        </p:txBody>
      </p:sp>
    </p:spTree>
    <p:extLst>
      <p:ext uri="{BB962C8B-B14F-4D97-AF65-F5344CB8AC3E}">
        <p14:creationId xmlns:p14="http://schemas.microsoft.com/office/powerpoint/2010/main" val="868320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Epistemology/Social Theory of Knowledge</a:t>
            </a:r>
          </a:p>
        </p:txBody>
      </p:sp>
      <p:sp>
        <p:nvSpPr>
          <p:cNvPr id="3" name="Content Placeholder 2"/>
          <p:cNvSpPr>
            <a:spLocks noGrp="1"/>
          </p:cNvSpPr>
          <p:nvPr>
            <p:ph idx="1"/>
          </p:nvPr>
        </p:nvSpPr>
        <p:spPr>
          <a:xfrm>
            <a:off x="880533" y="2052918"/>
            <a:ext cx="9388881" cy="4347882"/>
          </a:xfrm>
        </p:spPr>
        <p:txBody>
          <a:bodyPr>
            <a:normAutofit fontScale="85000" lnSpcReduction="10000"/>
          </a:bodyPr>
          <a:lstStyle/>
          <a:p>
            <a:pPr lvl="0" algn="just"/>
            <a:r>
              <a:rPr lang="en-CA" dirty="0"/>
              <a:t>Social epistemology has </a:t>
            </a:r>
            <a:r>
              <a:rPr lang="en-CA" b="1" dirty="0"/>
              <a:t>focused</a:t>
            </a:r>
            <a:r>
              <a:rPr lang="en-CA" dirty="0"/>
              <a:t> </a:t>
            </a:r>
            <a:r>
              <a:rPr lang="en-CA" b="1" dirty="0"/>
              <a:t>most prominently on the sciences</a:t>
            </a:r>
            <a:r>
              <a:rPr lang="en-CA" dirty="0"/>
              <a:t>, </a:t>
            </a:r>
            <a:r>
              <a:rPr lang="en-CA" b="1" dirty="0"/>
              <a:t>but</a:t>
            </a:r>
            <a:r>
              <a:rPr lang="en-CA" dirty="0"/>
              <a:t> social epistemologists are talking about </a:t>
            </a:r>
            <a:r>
              <a:rPr lang="en-CA" b="1" dirty="0"/>
              <a:t>law as </a:t>
            </a:r>
            <a:r>
              <a:rPr lang="en-CA" b="1" dirty="0" smtClean="0"/>
              <a:t>well</a:t>
            </a:r>
            <a:r>
              <a:rPr lang="en-CA" dirty="0"/>
              <a:t>.</a:t>
            </a:r>
            <a:r>
              <a:rPr lang="en-CA" dirty="0" smtClean="0"/>
              <a:t> The social epistemologist Alvin Goldman has </a:t>
            </a:r>
            <a:r>
              <a:rPr lang="en-CA" b="1" dirty="0" smtClean="0"/>
              <a:t>compared </a:t>
            </a:r>
            <a:r>
              <a:rPr lang="en-CA" b="1" dirty="0"/>
              <a:t>the adversarial and inquisitorial systems</a:t>
            </a:r>
            <a:r>
              <a:rPr lang="en-CA" dirty="0"/>
              <a:t> of adjudication (and their divisions of labour) along social epistemic lines. </a:t>
            </a:r>
            <a:endParaRPr lang="en-CA" dirty="0" smtClean="0"/>
          </a:p>
          <a:p>
            <a:pPr lvl="0" algn="just"/>
            <a:r>
              <a:rPr lang="en-CA" dirty="0" smtClean="0"/>
              <a:t>Some </a:t>
            </a:r>
            <a:r>
              <a:rPr lang="en-CA" dirty="0"/>
              <a:t>social epistemology has found its way into legal philosophy, but little into legal ethics.</a:t>
            </a:r>
          </a:p>
          <a:p>
            <a:pPr lvl="0" algn="just"/>
            <a:r>
              <a:rPr lang="en-CA" b="1" dirty="0" smtClean="0"/>
              <a:t>Example of social epistemology applied to law: rational </a:t>
            </a:r>
            <a:r>
              <a:rPr lang="en-CA" b="1" dirty="0"/>
              <a:t>aggregation of </a:t>
            </a:r>
            <a:r>
              <a:rPr lang="en-CA" b="1" dirty="0" smtClean="0"/>
              <a:t>beliefs</a:t>
            </a:r>
            <a:r>
              <a:rPr lang="en-CA" b="1" dirty="0"/>
              <a:t> </a:t>
            </a:r>
            <a:r>
              <a:rPr lang="en-CA" b="1" dirty="0" smtClean="0"/>
              <a:t>– </a:t>
            </a:r>
            <a:r>
              <a:rPr lang="en-CA" dirty="0"/>
              <a:t>Do particular aggregation </a:t>
            </a:r>
            <a:r>
              <a:rPr lang="en-CA" dirty="0" smtClean="0"/>
              <a:t>procedures used in judicial rulings with multiple judges hearing a case maintain “rationality </a:t>
            </a:r>
            <a:r>
              <a:rPr lang="en-CA" dirty="0"/>
              <a:t>at the group </a:t>
            </a:r>
            <a:r>
              <a:rPr lang="en-CA" dirty="0" smtClean="0"/>
              <a:t>level”? Consider: </a:t>
            </a:r>
            <a:r>
              <a:rPr lang="en-CA" dirty="0"/>
              <a:t>three judge </a:t>
            </a:r>
            <a:r>
              <a:rPr lang="en-CA" dirty="0" smtClean="0"/>
              <a:t>panel hearing a tort case. We aggregate their final decisions, not their assessments of the various elements of the tort (duty of case, causation, etc.). Social epistemology studies such aggregation procedures and asks about their merits.</a:t>
            </a:r>
          </a:p>
          <a:p>
            <a:pPr marL="352425" lvl="0" indent="0" algn="just">
              <a:buNone/>
            </a:pPr>
            <a:r>
              <a:rPr lang="en-CA" dirty="0" smtClean="0"/>
              <a:t>Alvin </a:t>
            </a:r>
            <a:r>
              <a:rPr lang="en-CA" dirty="0"/>
              <a:t>Goldman, "Social Epistemology", </a:t>
            </a:r>
            <a:r>
              <a:rPr lang="en-CA" i="1" dirty="0"/>
              <a:t>The Stanford Encyclopedia of Philosophy</a:t>
            </a:r>
            <a:r>
              <a:rPr lang="en-CA" dirty="0"/>
              <a:t> (Summer 2010), Edward N. Zalta, ed., online: Center for the Study of Language and Information, Stanford University </a:t>
            </a:r>
            <a:r>
              <a:rPr lang="en-CA" dirty="0" smtClean="0"/>
              <a:t>&lt;http</a:t>
            </a:r>
            <a:r>
              <a:rPr lang="en-CA" dirty="0"/>
              <a:t>://plato.stanford.edu/entries/epistemology-social/&gt; [Goldman, “Social Epistemology</a:t>
            </a:r>
            <a:r>
              <a:rPr lang="en-CA" dirty="0" smtClean="0"/>
              <a:t>”].</a:t>
            </a:r>
            <a:endParaRPr lang="en-CA" dirty="0"/>
          </a:p>
        </p:txBody>
      </p:sp>
    </p:spTree>
    <p:extLst>
      <p:ext uri="{BB962C8B-B14F-4D97-AF65-F5344CB8AC3E}">
        <p14:creationId xmlns:p14="http://schemas.microsoft.com/office/powerpoint/2010/main" val="223358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Epistemology/Social Theory of Knowledge</a:t>
            </a:r>
          </a:p>
        </p:txBody>
      </p:sp>
      <p:sp>
        <p:nvSpPr>
          <p:cNvPr id="3" name="Text Placeholder 2"/>
          <p:cNvSpPr>
            <a:spLocks noGrp="1"/>
          </p:cNvSpPr>
          <p:nvPr>
            <p:ph type="body" idx="1"/>
          </p:nvPr>
        </p:nvSpPr>
        <p:spPr>
          <a:xfrm>
            <a:off x="646111" y="1607662"/>
            <a:ext cx="8947521" cy="576262"/>
          </a:xfrm>
        </p:spPr>
        <p:txBody>
          <a:bodyPr/>
          <a:lstStyle/>
          <a:p>
            <a:r>
              <a:rPr lang="en-CA" b="1" dirty="0"/>
              <a:t>Two mains schools of social epistemology</a:t>
            </a:r>
            <a:endParaRPr lang="en-CA" dirty="0"/>
          </a:p>
        </p:txBody>
      </p:sp>
      <p:sp>
        <p:nvSpPr>
          <p:cNvPr id="4" name="Content Placeholder 3"/>
          <p:cNvSpPr>
            <a:spLocks noGrp="1"/>
          </p:cNvSpPr>
          <p:nvPr>
            <p:ph sz="half" idx="2"/>
          </p:nvPr>
        </p:nvSpPr>
        <p:spPr>
          <a:xfrm>
            <a:off x="952133" y="2192391"/>
            <a:ext cx="4587021" cy="3741738"/>
          </a:xfrm>
        </p:spPr>
        <p:txBody>
          <a:bodyPr>
            <a:normAutofit/>
          </a:bodyPr>
          <a:lstStyle/>
          <a:p>
            <a:pPr algn="just"/>
            <a:r>
              <a:rPr lang="en-CA" sz="2400" dirty="0" smtClean="0"/>
              <a:t>The </a:t>
            </a:r>
            <a:r>
              <a:rPr lang="en-CA" sz="2400" b="1" dirty="0" smtClean="0"/>
              <a:t>“classical approach” </a:t>
            </a:r>
            <a:r>
              <a:rPr lang="en-CA" sz="2400" dirty="0"/>
              <a:t>is interested in evaluating social practices </a:t>
            </a:r>
            <a:r>
              <a:rPr lang="en-CA" sz="2400" dirty="0" smtClean="0"/>
              <a:t>in relation to the goal of arriving a beliefs that are </a:t>
            </a:r>
            <a:r>
              <a:rPr lang="en-CA" sz="2400" b="1" dirty="0" smtClean="0"/>
              <a:t>true </a:t>
            </a:r>
            <a:r>
              <a:rPr lang="en-CA" sz="2400" b="1" dirty="0"/>
              <a:t>and justification</a:t>
            </a:r>
            <a:r>
              <a:rPr lang="en-CA" sz="2400" dirty="0" smtClean="0"/>
              <a:t>. Alvin Goldman is with this approach.</a:t>
            </a:r>
            <a:endParaRPr lang="en-CA" sz="2400" dirty="0"/>
          </a:p>
        </p:txBody>
      </p:sp>
      <p:sp>
        <p:nvSpPr>
          <p:cNvPr id="6" name="Content Placeholder 5"/>
          <p:cNvSpPr>
            <a:spLocks noGrp="1"/>
          </p:cNvSpPr>
          <p:nvPr>
            <p:ph sz="quarter" idx="4"/>
          </p:nvPr>
        </p:nvSpPr>
        <p:spPr>
          <a:xfrm>
            <a:off x="5869944" y="2174982"/>
            <a:ext cx="4927010" cy="2600218"/>
          </a:xfrm>
        </p:spPr>
        <p:txBody>
          <a:bodyPr>
            <a:normAutofit/>
          </a:bodyPr>
          <a:lstStyle/>
          <a:p>
            <a:pPr algn="just"/>
            <a:r>
              <a:rPr lang="en-CA" sz="2200" dirty="0"/>
              <a:t>The </a:t>
            </a:r>
            <a:r>
              <a:rPr lang="en-CA" sz="2200" b="1" dirty="0" smtClean="0"/>
              <a:t>“anti-classical approach” </a:t>
            </a:r>
            <a:r>
              <a:rPr lang="en-CA" sz="2200" dirty="0"/>
              <a:t>is concerned more with engaging in </a:t>
            </a:r>
            <a:r>
              <a:rPr lang="en-CA" sz="2200" b="1" dirty="0"/>
              <a:t>sociological or psychological investigations</a:t>
            </a:r>
            <a:r>
              <a:rPr lang="en-CA" sz="2200" dirty="0"/>
              <a:t> that explain the way in which groups influence individual belief systems. Steve Fuller has done </a:t>
            </a:r>
            <a:r>
              <a:rPr lang="en-CA" sz="2200" dirty="0" smtClean="0"/>
              <a:t>such work.</a:t>
            </a:r>
            <a:endParaRPr lang="en-CA" sz="2200" dirty="0"/>
          </a:p>
        </p:txBody>
      </p:sp>
      <p:sp>
        <p:nvSpPr>
          <p:cNvPr id="5" name="TextBox 4"/>
          <p:cNvSpPr txBox="1"/>
          <p:nvPr/>
        </p:nvSpPr>
        <p:spPr>
          <a:xfrm>
            <a:off x="928871" y="5096934"/>
            <a:ext cx="8382000" cy="369332"/>
          </a:xfrm>
          <a:prstGeom prst="rect">
            <a:avLst/>
          </a:prstGeom>
          <a:noFill/>
        </p:spPr>
        <p:txBody>
          <a:bodyPr wrap="square" rtlCol="0">
            <a:spAutoFit/>
          </a:bodyPr>
          <a:lstStyle/>
          <a:p>
            <a:r>
              <a:rPr lang="en-CA" dirty="0"/>
              <a:t>Goldman, “Social Epistemology</a:t>
            </a:r>
            <a:r>
              <a:rPr lang="en-CA" dirty="0" smtClean="0"/>
              <a:t>”.</a:t>
            </a:r>
            <a:endParaRPr lang="en-CA" dirty="0"/>
          </a:p>
        </p:txBody>
      </p:sp>
    </p:spTree>
    <p:extLst>
      <p:ext uri="{BB962C8B-B14F-4D97-AF65-F5344CB8AC3E}">
        <p14:creationId xmlns:p14="http://schemas.microsoft.com/office/powerpoint/2010/main" val="2507567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Epistemology/Social Theory of Knowledge</a:t>
            </a:r>
          </a:p>
        </p:txBody>
      </p:sp>
      <p:sp>
        <p:nvSpPr>
          <p:cNvPr id="3" name="Content Placeholder 2"/>
          <p:cNvSpPr>
            <a:spLocks noGrp="1"/>
          </p:cNvSpPr>
          <p:nvPr>
            <p:ph idx="1"/>
          </p:nvPr>
        </p:nvSpPr>
        <p:spPr>
          <a:xfrm>
            <a:off x="1103311" y="2052919"/>
            <a:ext cx="9447457" cy="4435804"/>
          </a:xfrm>
        </p:spPr>
        <p:txBody>
          <a:bodyPr>
            <a:normAutofit fontScale="92500" lnSpcReduction="20000"/>
          </a:bodyPr>
          <a:lstStyle/>
          <a:p>
            <a:pPr algn="just"/>
            <a:r>
              <a:rPr lang="en-CA" b="1" dirty="0" smtClean="0"/>
              <a:t>My interest </a:t>
            </a:r>
            <a:r>
              <a:rPr lang="en-CA" dirty="0" smtClean="0"/>
              <a:t>is primarily in the </a:t>
            </a:r>
            <a:r>
              <a:rPr lang="en-CA" b="1" dirty="0" smtClean="0"/>
              <a:t>classical approach </a:t>
            </a:r>
            <a:r>
              <a:rPr lang="en-CA" dirty="0" smtClean="0"/>
              <a:t>to epistemology and social epistemology.</a:t>
            </a:r>
          </a:p>
          <a:p>
            <a:pPr algn="just"/>
            <a:r>
              <a:rPr lang="en-CA" dirty="0" smtClean="0"/>
              <a:t>I am interested in the theory of truth-oriented </a:t>
            </a:r>
            <a:r>
              <a:rPr lang="en-CA" dirty="0"/>
              <a:t>social </a:t>
            </a:r>
            <a:r>
              <a:rPr lang="en-CA" dirty="0" smtClean="0"/>
              <a:t>epistemology that Alvin Goldman calls </a:t>
            </a:r>
            <a:r>
              <a:rPr lang="en-CA" b="1" dirty="0" smtClean="0"/>
              <a:t>“veritism”</a:t>
            </a:r>
            <a:r>
              <a:rPr lang="en-CA" dirty="0" smtClean="0"/>
              <a:t>.</a:t>
            </a:r>
            <a:r>
              <a:rPr lang="en-CA" b="1" dirty="0" smtClean="0"/>
              <a:t> Goldman argues that the</a:t>
            </a:r>
            <a:r>
              <a:rPr lang="en-CA" dirty="0" smtClean="0"/>
              <a:t> production of true belief, rather than </a:t>
            </a:r>
            <a:r>
              <a:rPr lang="en-CA" b="1" dirty="0" smtClean="0"/>
              <a:t>consensus</a:t>
            </a:r>
            <a:r>
              <a:rPr lang="en-CA" b="1" dirty="0"/>
              <a:t>, pragmatism, </a:t>
            </a:r>
            <a:r>
              <a:rPr lang="en-CA" b="1" dirty="0" smtClean="0"/>
              <a:t>expertism, is the correct basis of epistemic evaluation.</a:t>
            </a:r>
            <a:endParaRPr lang="en-CA" dirty="0" smtClean="0"/>
          </a:p>
          <a:p>
            <a:pPr marL="400050" lvl="1" indent="0" algn="just">
              <a:buNone/>
            </a:pPr>
            <a:r>
              <a:rPr lang="en-CA" sz="2000" dirty="0" smtClean="0"/>
              <a:t>Alvin </a:t>
            </a:r>
            <a:r>
              <a:rPr lang="en-CA" sz="2000" dirty="0"/>
              <a:t>I. Goldman, “Foundations of Social </a:t>
            </a:r>
            <a:r>
              <a:rPr lang="en-CA" sz="2000" dirty="0" err="1"/>
              <a:t>Epistemics</a:t>
            </a:r>
            <a:r>
              <a:rPr lang="en-CA" sz="2000" dirty="0"/>
              <a:t>” (1987) 73 </a:t>
            </a:r>
            <a:r>
              <a:rPr lang="en-CA" sz="2000" dirty="0" err="1"/>
              <a:t>Synthese</a:t>
            </a:r>
            <a:r>
              <a:rPr lang="en-CA" sz="2000" dirty="0"/>
              <a:t> </a:t>
            </a:r>
            <a:r>
              <a:rPr lang="en-CA" sz="2000" dirty="0" smtClean="0"/>
              <a:t>109 [Goldman, “Social </a:t>
            </a:r>
            <a:r>
              <a:rPr lang="en-CA" sz="2000" dirty="0" err="1" smtClean="0"/>
              <a:t>Epistemics</a:t>
            </a:r>
            <a:r>
              <a:rPr lang="en-CA" sz="2000" dirty="0" smtClean="0"/>
              <a:t>”].</a:t>
            </a:r>
            <a:endParaRPr lang="en-CA" sz="2000" dirty="0"/>
          </a:p>
          <a:p>
            <a:pPr algn="just"/>
            <a:r>
              <a:rPr lang="en-CA" dirty="0" smtClean="0"/>
              <a:t>Veritism </a:t>
            </a:r>
            <a:r>
              <a:rPr lang="en-CA" dirty="0"/>
              <a:t>is an approach to epistemology “that </a:t>
            </a:r>
            <a:r>
              <a:rPr lang="en-CA" b="1" dirty="0"/>
              <a:t>rates true belief as the ultimate epistemic aim</a:t>
            </a:r>
            <a:r>
              <a:rPr lang="en-CA" dirty="0" smtClean="0"/>
              <a:t>”, Goldman, “Social </a:t>
            </a:r>
            <a:r>
              <a:rPr lang="en-CA" dirty="0" err="1" smtClean="0"/>
              <a:t>Epistemics</a:t>
            </a:r>
            <a:r>
              <a:rPr lang="en-CA" dirty="0" smtClean="0"/>
              <a:t>” at 122 [emphasis added].</a:t>
            </a:r>
            <a:endParaRPr lang="en-CA" dirty="0"/>
          </a:p>
          <a:p>
            <a:pPr algn="just"/>
            <a:r>
              <a:rPr lang="en-CA" dirty="0" smtClean="0"/>
              <a:t>“</a:t>
            </a:r>
            <a:r>
              <a:rPr lang="en-CA" dirty="0"/>
              <a:t>Value is placed on having true beliefs rather than false beliefs or no opinion”. Asks whether a </a:t>
            </a:r>
            <a:r>
              <a:rPr lang="en-CA" b="1" dirty="0"/>
              <a:t>social practice “make positive or negative contributions</a:t>
            </a:r>
            <a:r>
              <a:rPr lang="en-CA" dirty="0"/>
              <a:t> toward increasing veritistic value”, i.e. the capacity of a social practice to arrive at true beliefs, how to choose between expert opinions on veritistic grounds, </a:t>
            </a:r>
            <a:r>
              <a:rPr lang="en-CA" dirty="0" err="1" smtClean="0"/>
              <a:t>etc</a:t>
            </a:r>
            <a:r>
              <a:rPr lang="en-CA" dirty="0"/>
              <a:t>, </a:t>
            </a:r>
            <a:r>
              <a:rPr lang="en-CA" dirty="0" smtClean="0"/>
              <a:t>Goldman</a:t>
            </a:r>
            <a:r>
              <a:rPr lang="en-CA" dirty="0"/>
              <a:t>, “Social Epistemology</a:t>
            </a:r>
            <a:r>
              <a:rPr lang="en-CA" dirty="0" smtClean="0"/>
              <a:t>” [emphasis added].</a:t>
            </a:r>
            <a:endParaRPr lang="en-CA" dirty="0"/>
          </a:p>
          <a:p>
            <a:endParaRPr lang="en-CA" dirty="0"/>
          </a:p>
        </p:txBody>
      </p:sp>
    </p:spTree>
    <p:extLst>
      <p:ext uri="{BB962C8B-B14F-4D97-AF65-F5344CB8AC3E}">
        <p14:creationId xmlns:p14="http://schemas.microsoft.com/office/powerpoint/2010/main" val="714344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Epistemology/Social Theory of Knowledge</a:t>
            </a:r>
          </a:p>
        </p:txBody>
      </p:sp>
      <p:sp>
        <p:nvSpPr>
          <p:cNvPr id="3" name="Content Placeholder 2"/>
          <p:cNvSpPr>
            <a:spLocks noGrp="1"/>
          </p:cNvSpPr>
          <p:nvPr>
            <p:ph idx="1"/>
          </p:nvPr>
        </p:nvSpPr>
        <p:spPr>
          <a:xfrm>
            <a:off x="1103312" y="2052918"/>
            <a:ext cx="9605719" cy="4347881"/>
          </a:xfrm>
        </p:spPr>
        <p:txBody>
          <a:bodyPr>
            <a:noAutofit/>
          </a:bodyPr>
          <a:lstStyle/>
          <a:p>
            <a:pPr algn="just"/>
            <a:r>
              <a:rPr lang="en-CA" sz="1700" b="1" dirty="0" smtClean="0"/>
              <a:t>By knowledge, I mean justified true belief (the JTB Theory). </a:t>
            </a:r>
            <a:r>
              <a:rPr lang="en-CA" sz="1700" dirty="0" smtClean="0"/>
              <a:t>As put by Goldman, for a person to have knowledge about something, s/he </a:t>
            </a:r>
            <a:r>
              <a:rPr lang="en-CA" sz="1700" dirty="0"/>
              <a:t>“must believe it, it must be true, and the belief in it must be justified or rationally </a:t>
            </a:r>
            <a:r>
              <a:rPr lang="en-CA" sz="1700" dirty="0" smtClean="0"/>
              <a:t>warranted”, </a:t>
            </a:r>
            <a:r>
              <a:rPr lang="en-CA" sz="1800" dirty="0"/>
              <a:t>Goldman, “Social Epistemology</a:t>
            </a:r>
            <a:r>
              <a:rPr lang="en-CA" sz="1800" dirty="0" smtClean="0"/>
              <a:t>”.</a:t>
            </a:r>
            <a:endParaRPr lang="en-CA" sz="1700" dirty="0"/>
          </a:p>
          <a:p>
            <a:pPr lvl="0" algn="just"/>
            <a:r>
              <a:rPr lang="en-CA" sz="1700" b="1" dirty="0"/>
              <a:t>Social epistemology has a truth aim and a justification aim.</a:t>
            </a:r>
            <a:endParaRPr lang="en-CA" sz="1700" dirty="0"/>
          </a:p>
          <a:p>
            <a:pPr lvl="0" algn="just"/>
            <a:r>
              <a:rPr lang="en-CA" sz="1700" dirty="0" smtClean="0"/>
              <a:t>I endorse the </a:t>
            </a:r>
            <a:r>
              <a:rPr lang="en-CA" sz="1700" b="1" dirty="0" smtClean="0"/>
              <a:t>correspondence theory </a:t>
            </a:r>
            <a:r>
              <a:rPr lang="en-CA" sz="1700" b="1" dirty="0"/>
              <a:t>of </a:t>
            </a:r>
            <a:r>
              <a:rPr lang="en-CA" sz="1700" b="1" dirty="0" smtClean="0"/>
              <a:t>truth </a:t>
            </a:r>
            <a:r>
              <a:rPr lang="en-CA" sz="1700" dirty="0" smtClean="0"/>
              <a:t>(as </a:t>
            </a:r>
            <a:r>
              <a:rPr lang="en-CA" sz="1700" dirty="0"/>
              <a:t>opposed to other options </a:t>
            </a:r>
            <a:r>
              <a:rPr lang="en-CA" sz="1700" dirty="0" smtClean="0"/>
              <a:t>like the </a:t>
            </a:r>
            <a:r>
              <a:rPr lang="en-CA" sz="1700" dirty="0"/>
              <a:t>coherence theory of </a:t>
            </a:r>
            <a:r>
              <a:rPr lang="en-CA" sz="1700" dirty="0" smtClean="0"/>
              <a:t>truth) when it comes to the truth aim of social epistemology (including as social epistemology applies to law). According to the correspondence theory</a:t>
            </a:r>
            <a:r>
              <a:rPr lang="en-CA" sz="1700" dirty="0"/>
              <a:t>, </a:t>
            </a:r>
            <a:r>
              <a:rPr lang="en-CA" sz="1700" dirty="0" smtClean="0"/>
              <a:t>“</a:t>
            </a:r>
            <a:r>
              <a:rPr lang="en-CA" sz="1700" b="1" dirty="0" smtClean="0"/>
              <a:t>truth </a:t>
            </a:r>
            <a:r>
              <a:rPr lang="en-CA" sz="1700" b="1" dirty="0"/>
              <a:t>consists in a</a:t>
            </a:r>
            <a:r>
              <a:rPr lang="en-CA" sz="1700" dirty="0"/>
              <a:t> </a:t>
            </a:r>
            <a:r>
              <a:rPr lang="en-CA" sz="1700" b="1" dirty="0"/>
              <a:t>relation to </a:t>
            </a:r>
            <a:r>
              <a:rPr lang="en-CA" sz="1700" b="1" dirty="0" smtClean="0"/>
              <a:t>reality</a:t>
            </a:r>
            <a:r>
              <a:rPr lang="en-CA" sz="1700" dirty="0" smtClean="0"/>
              <a:t>” or “</a:t>
            </a:r>
            <a:r>
              <a:rPr lang="en-CA" sz="1700" b="1" dirty="0" smtClean="0"/>
              <a:t>is correspondence to a fact</a:t>
            </a:r>
            <a:r>
              <a:rPr lang="en-CA" sz="1700" dirty="0" smtClean="0"/>
              <a:t>”. </a:t>
            </a:r>
          </a:p>
          <a:p>
            <a:pPr marL="352425" lvl="0" indent="0" algn="just">
              <a:buNone/>
            </a:pPr>
            <a:r>
              <a:rPr lang="en-CA" sz="1700" dirty="0" smtClean="0">
                <a:ea typeface="Calibri" panose="020F0502020204030204" pitchFamily="34" charset="0"/>
                <a:cs typeface="Times New Roman" panose="02020603050405020304" pitchFamily="18" charset="0"/>
              </a:rPr>
              <a:t>Marian </a:t>
            </a:r>
            <a:r>
              <a:rPr lang="en-CA" sz="1700" dirty="0">
                <a:ea typeface="Calibri" panose="020F0502020204030204" pitchFamily="34" charset="0"/>
                <a:cs typeface="Times New Roman" panose="02020603050405020304" pitchFamily="18" charset="0"/>
              </a:rPr>
              <a:t>David, "The Correspondence Theory of Truth", </a:t>
            </a:r>
            <a:r>
              <a:rPr lang="en-CA" sz="1700" i="1" dirty="0">
                <a:ea typeface="Calibri" panose="020F0502020204030204" pitchFamily="34" charset="0"/>
                <a:cs typeface="Times New Roman" panose="02020603050405020304" pitchFamily="18" charset="0"/>
              </a:rPr>
              <a:t>The Stanford Encyclopedia of Philosophy</a:t>
            </a:r>
            <a:r>
              <a:rPr lang="en-CA" sz="1700" dirty="0">
                <a:ea typeface="Calibri" panose="020F0502020204030204" pitchFamily="34" charset="0"/>
                <a:cs typeface="Times New Roman" panose="02020603050405020304" pitchFamily="18" charset="0"/>
              </a:rPr>
              <a:t> (Fall 2013), Edward N. Zalta, ed., online: Center for the Study of Language and Information, Stanford University &lt;http://plato.stanford.edu/entries/truth-correspondence/&gt; [David, “Correspondence Theory</a:t>
            </a:r>
            <a:r>
              <a:rPr lang="en-CA" sz="1700" dirty="0" smtClean="0">
                <a:ea typeface="Calibri" panose="020F0502020204030204" pitchFamily="34" charset="0"/>
                <a:cs typeface="Times New Roman" panose="02020603050405020304" pitchFamily="18" charset="0"/>
              </a:rPr>
              <a:t>”] [emphasis added].</a:t>
            </a:r>
            <a:endParaRPr lang="en-CA" sz="1700" dirty="0" smtClean="0"/>
          </a:p>
          <a:p>
            <a:pPr lvl="0" algn="just"/>
            <a:r>
              <a:rPr lang="en-CA" sz="1700" dirty="0" smtClean="0"/>
              <a:t>I do not endorse a particular theory of epistemic justification for beliefs in this presentation.</a:t>
            </a:r>
            <a:endParaRPr lang="en-CA" sz="1700" dirty="0"/>
          </a:p>
        </p:txBody>
      </p:sp>
    </p:spTree>
    <p:extLst>
      <p:ext uri="{BB962C8B-B14F-4D97-AF65-F5344CB8AC3E}">
        <p14:creationId xmlns:p14="http://schemas.microsoft.com/office/powerpoint/2010/main" val="3421509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 and Fidelity to Law</a:t>
            </a:r>
          </a:p>
        </p:txBody>
      </p:sp>
      <p:sp>
        <p:nvSpPr>
          <p:cNvPr id="3" name="Content Placeholder 2"/>
          <p:cNvSpPr>
            <a:spLocks noGrp="1"/>
          </p:cNvSpPr>
          <p:nvPr>
            <p:ph idx="1"/>
          </p:nvPr>
        </p:nvSpPr>
        <p:spPr>
          <a:xfrm>
            <a:off x="1104293" y="1853248"/>
            <a:ext cx="8946541" cy="4466415"/>
          </a:xfrm>
        </p:spPr>
        <p:txBody>
          <a:bodyPr>
            <a:normAutofit lnSpcReduction="10000"/>
          </a:bodyPr>
          <a:lstStyle/>
          <a:p>
            <a:pPr lvl="0" algn="just"/>
            <a:r>
              <a:rPr lang="en-CA" b="1" dirty="0"/>
              <a:t>Social epistemology</a:t>
            </a:r>
            <a:r>
              <a:rPr lang="en-CA" dirty="0"/>
              <a:t> concerns in </a:t>
            </a:r>
            <a:r>
              <a:rPr lang="en-CA" b="1" dirty="0"/>
              <a:t>many lawyering contexts</a:t>
            </a:r>
            <a:r>
              <a:rPr lang="en-CA" dirty="0"/>
              <a:t>: advising, litigation, pretrial evidence-handling, etc</a:t>
            </a:r>
            <a:r>
              <a:rPr lang="en-CA" dirty="0" smtClean="0"/>
              <a:t>.</a:t>
            </a:r>
          </a:p>
          <a:p>
            <a:pPr algn="just"/>
            <a:r>
              <a:rPr lang="en-CA" dirty="0" smtClean="0"/>
              <a:t>While not explicitly discussing epistemology, </a:t>
            </a:r>
            <a:r>
              <a:rPr lang="en-CA" b="1" dirty="0" err="1" smtClean="0"/>
              <a:t>Luban</a:t>
            </a:r>
            <a:r>
              <a:rPr lang="en-CA" dirty="0" smtClean="0"/>
              <a:t> summarizes what I think is the primary reason why epistemology is an important topic for lawyering. He says:</a:t>
            </a:r>
          </a:p>
          <a:p>
            <a:pPr marL="800100" lvl="2" indent="0" algn="just">
              <a:buNone/>
            </a:pPr>
            <a:r>
              <a:rPr lang="en-CA" sz="2000" dirty="0" smtClean="0"/>
              <a:t>“</a:t>
            </a:r>
            <a:r>
              <a:rPr lang="en-CA" sz="2000" b="1" dirty="0"/>
              <a:t>Legal reasoning is not rocket science</a:t>
            </a:r>
            <a:r>
              <a:rPr lang="en-CA" sz="2000" dirty="0"/>
              <a:t>, nor is it an arcane glass bead game played among adepts. Its distinctive methods are </a:t>
            </a:r>
            <a:r>
              <a:rPr lang="en-CA" sz="2000" b="1" dirty="0"/>
              <a:t>continuous with other forms of reasoning</a:t>
            </a:r>
            <a:r>
              <a:rPr lang="en-CA" sz="2000" dirty="0"/>
              <a:t>; </a:t>
            </a:r>
            <a:r>
              <a:rPr lang="en-CA" sz="2000" b="1" dirty="0"/>
              <a:t>but they are specialized enough</a:t>
            </a:r>
            <a:r>
              <a:rPr lang="en-CA" sz="2000" dirty="0"/>
              <a:t>, and require enough background knowledge, that </a:t>
            </a:r>
            <a:r>
              <a:rPr lang="en-CA" sz="2000" b="1" dirty="0"/>
              <a:t>lawyers’ arguments rather than lay arguments</a:t>
            </a:r>
            <a:r>
              <a:rPr lang="en-CA" sz="2000" dirty="0"/>
              <a:t> form the central case of the internal point of view”. </a:t>
            </a:r>
            <a:endParaRPr lang="en-CA" sz="2000" dirty="0" smtClean="0"/>
          </a:p>
          <a:p>
            <a:pPr marL="800100" lvl="2" indent="0" algn="just">
              <a:buNone/>
            </a:pPr>
            <a:r>
              <a:rPr lang="en-CA" sz="2000" dirty="0" smtClean="0"/>
              <a:t>David </a:t>
            </a:r>
            <a:r>
              <a:rPr lang="en-CA" sz="2000" dirty="0" err="1"/>
              <a:t>Luban</a:t>
            </a:r>
            <a:r>
              <a:rPr lang="en-CA" sz="2000" dirty="0"/>
              <a:t>, </a:t>
            </a:r>
            <a:r>
              <a:rPr lang="en-CA" sz="2000" i="1" dirty="0"/>
              <a:t>Legal Ethics and Human Dignity </a:t>
            </a:r>
            <a:r>
              <a:rPr lang="en-CA" sz="2000" dirty="0"/>
              <a:t>(New York: Cambridge University Press, 2007) [</a:t>
            </a:r>
            <a:r>
              <a:rPr lang="en-CA" sz="2000" dirty="0" err="1"/>
              <a:t>Luban</a:t>
            </a:r>
            <a:r>
              <a:rPr lang="en-CA" sz="2000" dirty="0"/>
              <a:t>, </a:t>
            </a:r>
            <a:r>
              <a:rPr lang="en-CA" sz="2000" i="1" dirty="0"/>
              <a:t>Legal Ethics</a:t>
            </a:r>
            <a:r>
              <a:rPr lang="en-CA" sz="2000" dirty="0"/>
              <a:t>] at </a:t>
            </a:r>
            <a:r>
              <a:rPr lang="en-CA" sz="2000" dirty="0" smtClean="0"/>
              <a:t>142 [emphasis added].</a:t>
            </a:r>
            <a:endParaRPr lang="en-CA" sz="2000" dirty="0"/>
          </a:p>
        </p:txBody>
      </p:sp>
    </p:spTree>
    <p:extLst>
      <p:ext uri="{BB962C8B-B14F-4D97-AF65-F5344CB8AC3E}">
        <p14:creationId xmlns:p14="http://schemas.microsoft.com/office/powerpoint/2010/main" val="3449201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Epistemology and Fidelity to Law</a:t>
            </a:r>
          </a:p>
        </p:txBody>
      </p:sp>
      <p:sp>
        <p:nvSpPr>
          <p:cNvPr id="3" name="Content Placeholder 2"/>
          <p:cNvSpPr>
            <a:spLocks noGrp="1"/>
          </p:cNvSpPr>
          <p:nvPr>
            <p:ph idx="1"/>
          </p:nvPr>
        </p:nvSpPr>
        <p:spPr/>
        <p:txBody>
          <a:bodyPr>
            <a:normAutofit fontScale="77500" lnSpcReduction="20000"/>
          </a:bodyPr>
          <a:lstStyle/>
          <a:p>
            <a:pPr lvl="0" algn="just"/>
            <a:r>
              <a:rPr lang="en-CA" sz="2800" b="1" dirty="0" smtClean="0"/>
              <a:t>Pluralism and the epistemology of law and lawyering:</a:t>
            </a:r>
            <a:r>
              <a:rPr lang="en-CA" sz="2800" dirty="0" smtClean="0"/>
              <a:t> </a:t>
            </a:r>
            <a:r>
              <a:rPr lang="en-CA" sz="2800" dirty="0"/>
              <a:t>We can recognize </a:t>
            </a:r>
            <a:r>
              <a:rPr lang="en-CA" sz="2800" b="1" dirty="0"/>
              <a:t>various goals in legal norms</a:t>
            </a:r>
            <a:r>
              <a:rPr lang="en-CA" sz="2800" dirty="0"/>
              <a:t>. Some of </a:t>
            </a:r>
            <a:r>
              <a:rPr lang="en-CA" sz="2800" dirty="0" smtClean="0"/>
              <a:t>them, veritistic goals, </a:t>
            </a:r>
            <a:r>
              <a:rPr lang="en-CA" sz="2800" dirty="0"/>
              <a:t>indeed aim at the </a:t>
            </a:r>
            <a:r>
              <a:rPr lang="en-CA" sz="2800" b="1" dirty="0"/>
              <a:t>discovery of</a:t>
            </a:r>
            <a:r>
              <a:rPr lang="en-CA" sz="2800" dirty="0"/>
              <a:t> </a:t>
            </a:r>
            <a:r>
              <a:rPr lang="en-CA" sz="2800" b="1" dirty="0"/>
              <a:t>truth</a:t>
            </a:r>
            <a:r>
              <a:rPr lang="en-CA" sz="2800" dirty="0"/>
              <a:t>, of the true facts. </a:t>
            </a:r>
            <a:r>
              <a:rPr lang="en-CA" sz="2800" dirty="0" smtClean="0"/>
              <a:t>Some, </a:t>
            </a:r>
            <a:r>
              <a:rPr lang="en-CA" sz="2800" dirty="0" err="1" smtClean="0"/>
              <a:t>extraveritistic</a:t>
            </a:r>
            <a:r>
              <a:rPr lang="en-CA" sz="2800" dirty="0" smtClean="0"/>
              <a:t> goals, </a:t>
            </a:r>
            <a:r>
              <a:rPr lang="en-CA" sz="2800" dirty="0"/>
              <a:t>may also, or instead, aim to </a:t>
            </a:r>
            <a:r>
              <a:rPr lang="en-CA" sz="2800" b="1" dirty="0"/>
              <a:t>protect values</a:t>
            </a:r>
            <a:r>
              <a:rPr lang="en-CA" sz="2800" dirty="0"/>
              <a:t> such as respect, privacy, and a myriad of civil liberties. E.g. freedom of speech may </a:t>
            </a:r>
            <a:r>
              <a:rPr lang="en-CA" sz="2800" dirty="0" smtClean="0"/>
              <a:t>promote truth and protect values, </a:t>
            </a:r>
            <a:r>
              <a:rPr lang="en-CA" sz="2800" dirty="0"/>
              <a:t>while exclusionary rules of evidence protect values over the court’s interest in discovering </a:t>
            </a:r>
            <a:r>
              <a:rPr lang="en-CA" sz="2800" dirty="0" smtClean="0"/>
              <a:t>the facts of a case.</a:t>
            </a:r>
          </a:p>
          <a:p>
            <a:pPr marL="352425" lvl="0" indent="0" algn="just">
              <a:buNone/>
            </a:pPr>
            <a:r>
              <a:rPr lang="en-CA" sz="2800" dirty="0" smtClean="0"/>
              <a:t>Alvin </a:t>
            </a:r>
            <a:r>
              <a:rPr lang="en-CA" sz="2800" dirty="0"/>
              <a:t>I. Goldman, </a:t>
            </a:r>
            <a:r>
              <a:rPr lang="en-CA" sz="2800" i="1" dirty="0"/>
              <a:t>Knowledge in a Social World</a:t>
            </a:r>
            <a:r>
              <a:rPr lang="en-CA" sz="2800" dirty="0"/>
              <a:t> (Oxford: Clarendon Press, 1999</a:t>
            </a:r>
            <a:r>
              <a:rPr lang="en-CA" sz="2800" dirty="0" smtClean="0"/>
              <a:t>) at 292-293.</a:t>
            </a:r>
          </a:p>
          <a:p>
            <a:pPr lvl="0" algn="just"/>
            <a:r>
              <a:rPr lang="en-CA" sz="2800" dirty="0" smtClean="0"/>
              <a:t>Lawyers deal with these various goals. Lawyers’ actions affect the ability of the legal system to achieve, and even effectively pursue, these goals.</a:t>
            </a:r>
            <a:endParaRPr lang="en-CA" sz="2800" dirty="0"/>
          </a:p>
          <a:p>
            <a:endParaRPr lang="en-CA" dirty="0"/>
          </a:p>
        </p:txBody>
      </p:sp>
    </p:spTree>
    <p:extLst>
      <p:ext uri="{BB962C8B-B14F-4D97-AF65-F5344CB8AC3E}">
        <p14:creationId xmlns:p14="http://schemas.microsoft.com/office/powerpoint/2010/main" val="27377138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1907</TotalTime>
  <Words>1809</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Times New Roman</vt:lpstr>
      <vt:lpstr>Wingdings 3</vt:lpstr>
      <vt:lpstr>Ion</vt:lpstr>
      <vt:lpstr>Knowledge and Fidelity</vt:lpstr>
      <vt:lpstr>Introduction</vt:lpstr>
      <vt:lpstr>Social Epistemology/Social Theory of Knowledge</vt:lpstr>
      <vt:lpstr>Social Epistemology/Social Theory of Knowledge</vt:lpstr>
      <vt:lpstr>Social Epistemology/Social Theory of Knowledge</vt:lpstr>
      <vt:lpstr>Social Epistemology/Social Theory of Knowledge</vt:lpstr>
      <vt:lpstr>Social Epistemology/Social Theory of Knowledge</vt:lpstr>
      <vt:lpstr>Social Epistemology and Fidelity to Law</vt:lpstr>
      <vt:lpstr>Social Epistemology and Fidelity to Law</vt:lpstr>
      <vt:lpstr>Social Epistemology and Fidelity to Law</vt:lpstr>
      <vt:lpstr>Social Epistemology and Fidelity to Law</vt:lpstr>
      <vt:lpstr>Social Epistemology and Fidelity to Law</vt:lpstr>
      <vt:lpstr>Social Epistemology and Fidelity to Law</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and Fidelity</dc:title>
  <dc:creator>Emanuel Raul Tucsa</dc:creator>
  <cp:lastModifiedBy>Emanuel Raul Tucsa</cp:lastModifiedBy>
  <cp:revision>86</cp:revision>
  <dcterms:created xsi:type="dcterms:W3CDTF">2014-08-09T05:49:52Z</dcterms:created>
  <dcterms:modified xsi:type="dcterms:W3CDTF">2014-08-26T02:11:44Z</dcterms:modified>
</cp:coreProperties>
</file>