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2" r:id="rId6"/>
    <p:sldId id="273" r:id="rId7"/>
    <p:sldId id="274" r:id="rId8"/>
    <p:sldId id="275" r:id="rId9"/>
    <p:sldId id="266" r:id="rId10"/>
    <p:sldId id="267" r:id="rId11"/>
    <p:sldId id="262" r:id="rId12"/>
    <p:sldId id="263" r:id="rId13"/>
    <p:sldId id="271" r:id="rId14"/>
    <p:sldId id="264" r:id="rId15"/>
    <p:sldId id="276"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8D179E2-50C8-4C9D-91BF-4C3E246A2C52}"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25E7-C3B9-4965-97BA-F837480C9E99}" type="datetimeFigureOut">
              <a:rPr lang="en-CA" smtClean="0"/>
              <a:pPr/>
              <a:t>25/07/2012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E8D179E2-50C8-4C9D-91BF-4C3E246A2C52}"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5325E7-C3B9-4965-97BA-F837480C9E99}" type="datetimeFigureOut">
              <a:rPr lang="en-CA" smtClean="0"/>
              <a:pPr/>
              <a:t>25/07/2012</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D179E2-50C8-4C9D-91BF-4C3E246A2C52}"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851648" cy="838200"/>
          </a:xfrm>
        </p:spPr>
        <p:txBody>
          <a:bodyPr>
            <a:noAutofit/>
          </a:bodyPr>
          <a:lstStyle/>
          <a:p>
            <a:pPr algn="ctr"/>
            <a:r>
              <a:rPr lang="en-US" sz="2200" u="sng" dirty="0" smtClean="0"/>
              <a:t>Lawyering against Legality: A Consideration of the OLC “Torture Memos” Through the Lens of the Legal Theory of Lon Fuller</a:t>
            </a:r>
            <a:endParaRPr lang="en-CA" sz="2200" dirty="0"/>
          </a:p>
        </p:txBody>
      </p:sp>
      <p:sp>
        <p:nvSpPr>
          <p:cNvPr id="3" name="Subtitle 2"/>
          <p:cNvSpPr>
            <a:spLocks noGrp="1"/>
          </p:cNvSpPr>
          <p:nvPr>
            <p:ph type="subTitle" idx="1"/>
          </p:nvPr>
        </p:nvSpPr>
        <p:spPr>
          <a:xfrm>
            <a:off x="533400" y="3228536"/>
            <a:ext cx="7854696" cy="2867464"/>
          </a:xfrm>
        </p:spPr>
        <p:txBody>
          <a:bodyPr>
            <a:normAutofit fontScale="70000" lnSpcReduction="20000"/>
          </a:bodyPr>
          <a:lstStyle/>
          <a:p>
            <a:pPr algn="ctr"/>
            <a:endParaRPr lang="en-US" dirty="0" smtClean="0">
              <a:latin typeface="+mj-lt"/>
            </a:endParaRPr>
          </a:p>
          <a:p>
            <a:pPr algn="ctr"/>
            <a:r>
              <a:rPr lang="en-US" sz="2900" dirty="0" smtClean="0">
                <a:latin typeface="+mj-lt"/>
              </a:rPr>
              <a:t>Emanuel </a:t>
            </a:r>
            <a:r>
              <a:rPr lang="en-US" sz="2900" dirty="0" smtClean="0">
                <a:latin typeface="+mj-lt"/>
              </a:rPr>
              <a:t>Tucsa, LLM Candidate </a:t>
            </a:r>
            <a:r>
              <a:rPr lang="en-US" sz="3400" dirty="0" smtClean="0">
                <a:latin typeface="+mj-lt"/>
              </a:rPr>
              <a:t>2012</a:t>
            </a:r>
          </a:p>
          <a:p>
            <a:pPr algn="ctr"/>
            <a:r>
              <a:rPr lang="en-US" sz="2900" dirty="0" smtClean="0">
                <a:latin typeface="+mj-lt"/>
              </a:rPr>
              <a:t> Osgoode Hall Law School</a:t>
            </a:r>
          </a:p>
          <a:p>
            <a:pPr algn="ctr"/>
            <a:endParaRPr lang="en-US" sz="2900" dirty="0" smtClean="0">
              <a:latin typeface="+mj-lt"/>
            </a:endParaRPr>
          </a:p>
          <a:p>
            <a:pPr algn="ctr"/>
            <a:r>
              <a:rPr lang="en-US" dirty="0" smtClean="0">
                <a:latin typeface="+mj-lt"/>
              </a:rPr>
              <a:t>Presented at ILEC</a:t>
            </a:r>
            <a:r>
              <a:rPr lang="en-US" sz="2900" dirty="0" smtClean="0">
                <a:latin typeface="+mj-lt"/>
              </a:rPr>
              <a:t> </a:t>
            </a:r>
            <a:r>
              <a:rPr lang="en-US" sz="2500" dirty="0" smtClean="0">
                <a:latin typeface="+mj-lt"/>
              </a:rPr>
              <a:t>5</a:t>
            </a:r>
            <a:r>
              <a:rPr lang="en-US" sz="2900" dirty="0" smtClean="0">
                <a:latin typeface="+mj-lt"/>
              </a:rPr>
              <a:t> </a:t>
            </a:r>
          </a:p>
          <a:p>
            <a:pPr algn="ctr"/>
            <a:r>
              <a:rPr lang="en-US" dirty="0" smtClean="0">
                <a:latin typeface="+mj-lt"/>
              </a:rPr>
              <a:t>July 13, 2012</a:t>
            </a:r>
          </a:p>
          <a:p>
            <a:pPr algn="ctr"/>
            <a:r>
              <a:rPr lang="en-US" dirty="0" smtClean="0">
                <a:latin typeface="+mj-lt"/>
              </a:rPr>
              <a:t>Banff, Alberta, Canada</a:t>
            </a:r>
            <a:endParaRPr lang="en-US" dirty="0" smtClean="0">
              <a:latin typeface="+mj-lt"/>
            </a:endParaRPr>
          </a:p>
          <a:p>
            <a:pPr algn="ctr"/>
            <a:endParaRPr lang="en-US" dirty="0" smtClean="0">
              <a:latin typeface="+mj-lt"/>
            </a:endParaRPr>
          </a:p>
          <a:p>
            <a:pPr algn="ctr"/>
            <a:r>
              <a:rPr lang="en-US" sz="2000" dirty="0" smtClean="0">
                <a:latin typeface="+mj-lt"/>
              </a:rPr>
              <a:t>These </a:t>
            </a:r>
            <a:r>
              <a:rPr lang="en-US" sz="2000" dirty="0" err="1" smtClean="0">
                <a:latin typeface="+mj-lt"/>
              </a:rPr>
              <a:t>Powerpoint</a:t>
            </a:r>
            <a:r>
              <a:rPr lang="en-US" sz="2000" dirty="0" smtClean="0">
                <a:latin typeface="+mj-lt"/>
              </a:rPr>
              <a:t> slides did not end up being used during </a:t>
            </a:r>
            <a:r>
              <a:rPr lang="en-US" sz="2000" smtClean="0">
                <a:latin typeface="+mj-lt"/>
              </a:rPr>
              <a:t>my presentation </a:t>
            </a:r>
            <a:r>
              <a:rPr lang="en-US" sz="2000" dirty="0" smtClean="0">
                <a:latin typeface="+mj-lt"/>
              </a:rPr>
              <a:t>but they were created in preparation for the presentation and summarize what I said.</a:t>
            </a:r>
            <a:endParaRPr lang="en-CA" sz="2000"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Autofit/>
          </a:bodyPr>
          <a:lstStyle/>
          <a:p>
            <a:r>
              <a:rPr lang="en-CA" sz="4000" dirty="0" smtClean="0"/>
              <a:t>3) Some Ethical Evaluation of Procedural Naturalist Lawyerly Fidelity</a:t>
            </a:r>
          </a:p>
        </p:txBody>
      </p:sp>
      <p:sp>
        <p:nvSpPr>
          <p:cNvPr id="3" name="Content Placeholder 2"/>
          <p:cNvSpPr>
            <a:spLocks noGrp="1"/>
          </p:cNvSpPr>
          <p:nvPr>
            <p:ph idx="1"/>
          </p:nvPr>
        </p:nvSpPr>
        <p:spPr/>
        <p:txBody>
          <a:bodyPr>
            <a:normAutofit/>
          </a:bodyPr>
          <a:lstStyle/>
          <a:p>
            <a:r>
              <a:rPr lang="en-US" dirty="0" smtClean="0"/>
              <a:t>Hutchinson criticizes Wendel concerned only with the </a:t>
            </a:r>
            <a:r>
              <a:rPr lang="en-US" i="1" dirty="0" smtClean="0"/>
              <a:t>legal</a:t>
            </a:r>
            <a:r>
              <a:rPr lang="en-US" dirty="0" smtClean="0"/>
              <a:t> justice. My theory does not suffer this problem because one must do a  rule of law evaluation (i.e. an assessment of the internal morality of law) before one can discuss the client’s </a:t>
            </a:r>
            <a:r>
              <a:rPr lang="en-US" i="1" dirty="0" smtClean="0"/>
              <a:t>legal justice</a:t>
            </a:r>
            <a:r>
              <a:rPr lang="en-US" dirty="0" smtClean="0"/>
              <a:t>.</a:t>
            </a:r>
          </a:p>
          <a:p>
            <a:r>
              <a:rPr lang="en-US" dirty="0" smtClean="0"/>
              <a:t>Hutchinson’s three levels of moral analysis: moral sensitivity, moral judgment and moral conviction. I am presently providing a theory of moral judgment.</a:t>
            </a:r>
            <a:endParaRPr lang="en-CA" dirty="0" smtClean="0"/>
          </a:p>
          <a:p>
            <a:pPr>
              <a:buNone/>
            </a:pP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a:bodyPr>
          <a:lstStyle/>
          <a:p>
            <a:pPr algn="ctr"/>
            <a:r>
              <a:rPr lang="en-CA" sz="4000" dirty="0" smtClean="0"/>
              <a:t>4) Facts and Law: “The Torture” Memos</a:t>
            </a:r>
            <a:endParaRPr lang="en-CA" sz="4000" dirty="0"/>
          </a:p>
        </p:txBody>
      </p:sp>
      <p:sp>
        <p:nvSpPr>
          <p:cNvPr id="3" name="Content Placeholder 2"/>
          <p:cNvSpPr>
            <a:spLocks noGrp="1"/>
          </p:cNvSpPr>
          <p:nvPr>
            <p:ph idx="1"/>
          </p:nvPr>
        </p:nvSpPr>
        <p:spPr/>
        <p:txBody>
          <a:bodyPr/>
          <a:lstStyle/>
          <a:p>
            <a:r>
              <a:rPr lang="en-US" dirty="0" smtClean="0"/>
              <a:t>January 9</a:t>
            </a:r>
            <a:r>
              <a:rPr lang="en-US" baseline="30000" dirty="0" smtClean="0"/>
              <a:t>th</a:t>
            </a:r>
            <a:r>
              <a:rPr lang="en-US" dirty="0" smtClean="0"/>
              <a:t> Memo about status of enemy combatants under Geneva Conventions.</a:t>
            </a:r>
            <a:endParaRPr lang="en-CA" dirty="0" smtClean="0"/>
          </a:p>
          <a:p>
            <a:r>
              <a:rPr lang="en-US" dirty="0" smtClean="0"/>
              <a:t>August 1</a:t>
            </a:r>
            <a:r>
              <a:rPr lang="en-US" baseline="30000" dirty="0" smtClean="0"/>
              <a:t>st</a:t>
            </a:r>
            <a:r>
              <a:rPr lang="en-US" dirty="0" smtClean="0"/>
              <a:t> Memo about “severe pain” and also necessity argument.</a:t>
            </a:r>
            <a:endParaRPr lang="en-CA" dirty="0" smtClean="0"/>
          </a:p>
          <a:p>
            <a:r>
              <a:rPr lang="en-US" dirty="0" smtClean="0"/>
              <a:t>Yoo, </a:t>
            </a:r>
            <a:r>
              <a:rPr lang="en-US" i="1" dirty="0" smtClean="0"/>
              <a:t>Frontline Interview</a:t>
            </a:r>
            <a:r>
              <a:rPr lang="en-US" dirty="0" smtClean="0"/>
              <a:t>: keep moral analysis out of legal analysis. This separation makes legal advice more accurate and credible. Ironically, Yoo, did not take his own advice.</a:t>
            </a:r>
            <a:endParaRPr lang="en-CA" dirty="0" smtClean="0"/>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sz="4000" dirty="0" smtClean="0"/>
              <a:t>5) Legal Ethics and the “Torture Memos”</a:t>
            </a:r>
            <a:endParaRPr lang="en-CA" sz="4000" dirty="0"/>
          </a:p>
        </p:txBody>
      </p:sp>
      <p:sp>
        <p:nvSpPr>
          <p:cNvPr id="3" name="Content Placeholder 2"/>
          <p:cNvSpPr>
            <a:spLocks noGrp="1"/>
          </p:cNvSpPr>
          <p:nvPr>
            <p:ph idx="1"/>
          </p:nvPr>
        </p:nvSpPr>
        <p:spPr/>
        <p:txBody>
          <a:bodyPr>
            <a:normAutofit fontScale="92500" lnSpcReduction="10000"/>
          </a:bodyPr>
          <a:lstStyle/>
          <a:p>
            <a:r>
              <a:rPr lang="en-US" b="1" u="sng" dirty="0" smtClean="0"/>
              <a:t>A) Doctrinal Legal Ethics</a:t>
            </a:r>
            <a:endParaRPr lang="en-CA" dirty="0" smtClean="0"/>
          </a:p>
          <a:p>
            <a:r>
              <a:rPr lang="en-US" dirty="0" smtClean="0"/>
              <a:t>Legal ethicists have discussed problems with the “torture memos”. </a:t>
            </a:r>
          </a:p>
          <a:p>
            <a:r>
              <a:rPr lang="en-US" dirty="0" smtClean="0"/>
              <a:t>Two levels of failure: (1) badly mistaken legal analysis and (2) defects of the approaches taken in writing the memos (including political and contextual exigencies, pressure to be “forward leaning”, failure to describe idiosyncratic nature of opinion contained in memos, no mention of negative feedback received from lawyers in other executive branch departments, advocacy approach rather than advising approach, problem “Lock-in”/advise after the fact: George Harris applying Harold </a:t>
            </a:r>
            <a:r>
              <a:rPr lang="en-US" dirty="0" err="1" smtClean="0"/>
              <a:t>Koh</a:t>
            </a:r>
            <a:r>
              <a:rPr lang="en-US" dirty="0" smtClean="0"/>
              <a:t>.</a:t>
            </a:r>
            <a:endParaRPr lang="en-CA" dirty="0" smtClean="0"/>
          </a:p>
          <a:p>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sz="4000" dirty="0" smtClean="0"/>
              <a:t>5) Legal Ethics and the “Torture Memos”</a:t>
            </a:r>
            <a:endParaRPr lang="en-CA" sz="4000" dirty="0"/>
          </a:p>
        </p:txBody>
      </p:sp>
      <p:sp>
        <p:nvSpPr>
          <p:cNvPr id="3" name="Content Placeholder 2"/>
          <p:cNvSpPr>
            <a:spLocks noGrp="1"/>
          </p:cNvSpPr>
          <p:nvPr>
            <p:ph idx="1"/>
          </p:nvPr>
        </p:nvSpPr>
        <p:spPr/>
        <p:txBody>
          <a:bodyPr>
            <a:normAutofit fontScale="85000" lnSpcReduction="20000"/>
          </a:bodyPr>
          <a:lstStyle/>
          <a:p>
            <a:r>
              <a:rPr lang="en-US" b="1" u="sng" dirty="0" smtClean="0"/>
              <a:t>B) Philosophical Legal Ethics</a:t>
            </a:r>
            <a:endParaRPr lang="en-CA" dirty="0" smtClean="0"/>
          </a:p>
          <a:p>
            <a:r>
              <a:rPr lang="en-US" dirty="0" smtClean="0"/>
              <a:t>Legal philosophers and philosophical legal ethicists have also discussed the issues with the “torture memos”.</a:t>
            </a:r>
            <a:endParaRPr lang="en-CA" dirty="0" smtClean="0"/>
          </a:p>
          <a:p>
            <a:r>
              <a:rPr lang="en-CA" b="1" dirty="0" smtClean="0"/>
              <a:t>Jeremy Waldron</a:t>
            </a:r>
            <a:r>
              <a:rPr lang="en-CA" dirty="0" smtClean="0"/>
              <a:t> argues against the “torture memos” on the basis of the idea that they violate a legal archetype against torture.</a:t>
            </a:r>
          </a:p>
          <a:p>
            <a:r>
              <a:rPr lang="en-CA" b="1" dirty="0" smtClean="0"/>
              <a:t>Bradley Wendel</a:t>
            </a:r>
            <a:r>
              <a:rPr lang="en-CA" dirty="0" smtClean="0"/>
              <a:t> argues that the memos are an example of ethical solipsism because  of their failure to treat the positively stated law as a Razian peremptory norm.</a:t>
            </a:r>
          </a:p>
          <a:p>
            <a:r>
              <a:rPr lang="en-CA" dirty="0" smtClean="0"/>
              <a:t>But, remember Simmonds’ argument about Razian reasons. This means that Wendel’s argument cannot be applied until a Fullerian analysis is undertaken and until the legal norms’ status relative to the functional/moral condition of the rule of law is satisfied.</a:t>
            </a:r>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Autofit/>
          </a:bodyPr>
          <a:lstStyle/>
          <a:p>
            <a:pPr algn="ctr"/>
            <a:r>
              <a:rPr lang="en-CA" sz="3200" dirty="0" smtClean="0"/>
              <a:t>6) Fullerian Lawyering and the “Torture Memos”</a:t>
            </a:r>
            <a:endParaRPr lang="en-CA" sz="3200" dirty="0"/>
          </a:p>
        </p:txBody>
      </p:sp>
      <p:sp>
        <p:nvSpPr>
          <p:cNvPr id="3" name="Content Placeholder 2"/>
          <p:cNvSpPr>
            <a:spLocks noGrp="1"/>
          </p:cNvSpPr>
          <p:nvPr>
            <p:ph idx="1"/>
          </p:nvPr>
        </p:nvSpPr>
        <p:spPr/>
        <p:txBody>
          <a:bodyPr/>
          <a:lstStyle/>
          <a:p>
            <a:pPr>
              <a:buNone/>
            </a:pPr>
            <a:r>
              <a:rPr lang="en-US" b="1" dirty="0" smtClean="0"/>
              <a:t>How would a Fullerian Critique the Memos?</a:t>
            </a:r>
          </a:p>
          <a:p>
            <a:pPr>
              <a:buNone/>
            </a:pPr>
            <a:r>
              <a:rPr lang="en-US" dirty="0" smtClean="0"/>
              <a:t>(1)  Under a Fullerian Theory of Law</a:t>
            </a:r>
          </a:p>
          <a:p>
            <a:r>
              <a:rPr lang="en-US" dirty="0" smtClean="0"/>
              <a:t>The “torture memos” actively undermined the rule of law and thus go directly against Fuller’s own theory -  violation of desiderata such as prospectivity and congruence.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Autofit/>
          </a:bodyPr>
          <a:lstStyle/>
          <a:p>
            <a:pPr algn="ctr"/>
            <a:r>
              <a:rPr lang="en-CA" sz="3200" dirty="0" smtClean="0"/>
              <a:t>6) Fullerian Lawyering and the “Torture Memos”</a:t>
            </a:r>
            <a:endParaRPr lang="en-CA" sz="3200"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How would a Fullerian Critique the Memos?</a:t>
            </a:r>
          </a:p>
          <a:p>
            <a:pPr>
              <a:buNone/>
            </a:pPr>
            <a:r>
              <a:rPr lang="en-US" dirty="0" smtClean="0"/>
              <a:t>(2) Under a Fullerian Account of Lawyering </a:t>
            </a:r>
          </a:p>
          <a:p>
            <a:r>
              <a:rPr lang="en-US" dirty="0" smtClean="0"/>
              <a:t>(</a:t>
            </a:r>
            <a:r>
              <a:rPr lang="en-US" dirty="0" err="1" smtClean="0"/>
              <a:t>i</a:t>
            </a:r>
            <a:r>
              <a:rPr lang="en-US" dirty="0" smtClean="0"/>
              <a:t>) The memos break my  First Principle  of Fullerian Lawyering by failing to recognize the morality that has been incorporated into law.</a:t>
            </a:r>
          </a:p>
          <a:p>
            <a:r>
              <a:rPr lang="en-US" dirty="0" smtClean="0"/>
              <a:t>(ii) The memos breach my Second Principle of Fullerian Lawyering because they do not do not show evidence of the OLC lawyers regarding the law as tending away from evil.</a:t>
            </a:r>
            <a:r>
              <a:rPr lang="en-CA" dirty="0" smtClean="0"/>
              <a:t> The OLC lawyers were obliged to treat the positive law on torture as such after what was a clear fundamental level analysis in favour of the alignment between the procedural aspects of the norms on torture and the requirements of the rule of law. E.g. </a:t>
            </a:r>
            <a:r>
              <a:rPr lang="en-CA" dirty="0" err="1" smtClean="0"/>
              <a:t>Yoo’s</a:t>
            </a:r>
            <a:r>
              <a:rPr lang="en-CA" dirty="0" smtClean="0"/>
              <a:t> ticking time-bomb reasoning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Autofit/>
          </a:bodyPr>
          <a:lstStyle/>
          <a:p>
            <a:pPr algn="ctr"/>
            <a:r>
              <a:rPr lang="en-CA" sz="3200" dirty="0" smtClean="0"/>
              <a:t>Conclusion</a:t>
            </a:r>
            <a:endParaRPr lang="en-CA" sz="3200" dirty="0"/>
          </a:p>
        </p:txBody>
      </p:sp>
      <p:sp>
        <p:nvSpPr>
          <p:cNvPr id="3" name="Content Placeholder 2"/>
          <p:cNvSpPr>
            <a:spLocks noGrp="1"/>
          </p:cNvSpPr>
          <p:nvPr>
            <p:ph idx="1"/>
          </p:nvPr>
        </p:nvSpPr>
        <p:spPr/>
        <p:txBody>
          <a:bodyPr>
            <a:normAutofit/>
          </a:bodyPr>
          <a:lstStyle/>
          <a:p>
            <a:r>
              <a:rPr lang="en-US" dirty="0" smtClean="0"/>
              <a:t>Merit of Fuller’s legal theory.</a:t>
            </a:r>
          </a:p>
          <a:p>
            <a:r>
              <a:rPr lang="en-US" dirty="0" smtClean="0"/>
              <a:t>Rich ethical thesis.</a:t>
            </a:r>
          </a:p>
          <a:p>
            <a:r>
              <a:rPr lang="en-US" dirty="0" smtClean="0"/>
              <a:t>Theory is ripe for further consideration by legal ethicists.</a:t>
            </a:r>
            <a:endParaRPr lang="en-CA" dirty="0" smtClean="0"/>
          </a:p>
          <a:p>
            <a:endParaRPr lang="en-CA"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CA" dirty="0"/>
          </a:p>
        </p:txBody>
      </p:sp>
      <p:sp>
        <p:nvSpPr>
          <p:cNvPr id="3" name="Content Placeholder 2"/>
          <p:cNvSpPr>
            <a:spLocks noGrp="1"/>
          </p:cNvSpPr>
          <p:nvPr>
            <p:ph idx="1"/>
          </p:nvPr>
        </p:nvSpPr>
        <p:spPr/>
        <p:txBody>
          <a:bodyPr/>
          <a:lstStyle/>
          <a:p>
            <a:r>
              <a:rPr lang="en-US" dirty="0" smtClean="0"/>
              <a:t>Legal ethicists interested in legal philosophy.</a:t>
            </a:r>
            <a:endParaRPr lang="en-CA" dirty="0" smtClean="0"/>
          </a:p>
          <a:p>
            <a:r>
              <a:rPr lang="en-US" dirty="0" smtClean="0"/>
              <a:t>Fuller overlooked as legal philosopher in legal philosophy and legal ethics.</a:t>
            </a:r>
            <a:endParaRPr lang="en-CA" dirty="0" smtClean="0"/>
          </a:p>
          <a:p>
            <a:r>
              <a:rPr lang="en-US" dirty="0" smtClean="0"/>
              <a:t>Fuller’s thesis has much merit as a legal theory and especially as a theory of lawyering.</a:t>
            </a:r>
            <a:endParaRPr lang="en-CA" dirty="0" smtClean="0"/>
          </a:p>
          <a:p>
            <a:r>
              <a:rPr lang="en-US" dirty="0" smtClean="0"/>
              <a:t>My theory is Fuller-inspired, not Fuller’s own </a:t>
            </a:r>
            <a:r>
              <a:rPr lang="en-US" dirty="0" smtClean="0"/>
              <a:t>account of lawyering.</a:t>
            </a:r>
            <a:endParaRPr lang="en-CA"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CA" dirty="0"/>
          </a:p>
        </p:txBody>
      </p:sp>
      <p:sp>
        <p:nvSpPr>
          <p:cNvPr id="3" name="Content Placeholder 2"/>
          <p:cNvSpPr>
            <a:spLocks noGrp="1"/>
          </p:cNvSpPr>
          <p:nvPr>
            <p:ph idx="1"/>
          </p:nvPr>
        </p:nvSpPr>
        <p:spPr/>
        <p:txBody>
          <a:bodyPr/>
          <a:lstStyle/>
          <a:p>
            <a:r>
              <a:rPr lang="en-CA" dirty="0" smtClean="0"/>
              <a:t>1) Fuller and the Rule of </a:t>
            </a:r>
            <a:r>
              <a:rPr lang="en-CA" dirty="0" smtClean="0"/>
              <a:t>Law.</a:t>
            </a:r>
            <a:endParaRPr lang="en-CA" dirty="0" smtClean="0"/>
          </a:p>
          <a:p>
            <a:r>
              <a:rPr lang="en-CA" dirty="0" smtClean="0"/>
              <a:t>2) Principles of Fullerian </a:t>
            </a:r>
            <a:r>
              <a:rPr lang="en-CA" dirty="0" smtClean="0"/>
              <a:t>Lawyering.</a:t>
            </a:r>
            <a:endParaRPr lang="en-CA" dirty="0" smtClean="0"/>
          </a:p>
          <a:p>
            <a:r>
              <a:rPr lang="en-CA" dirty="0" smtClean="0"/>
              <a:t>3) Some Ethical Evaluation of Procedural Naturalist Lawyerly </a:t>
            </a:r>
            <a:r>
              <a:rPr lang="en-CA" dirty="0" smtClean="0"/>
              <a:t>Fidelity.</a:t>
            </a:r>
            <a:endParaRPr lang="en-CA" dirty="0" smtClean="0"/>
          </a:p>
          <a:p>
            <a:r>
              <a:rPr lang="en-CA" dirty="0" smtClean="0"/>
              <a:t>4) Facts and Law: </a:t>
            </a:r>
            <a:r>
              <a:rPr lang="en-CA" dirty="0" smtClean="0"/>
              <a:t>The “Torture Memos”.</a:t>
            </a:r>
            <a:endParaRPr lang="en-CA" dirty="0" smtClean="0"/>
          </a:p>
          <a:p>
            <a:r>
              <a:rPr lang="en-CA" dirty="0" smtClean="0"/>
              <a:t>5) Legal Ethics and the “Torture Memos</a:t>
            </a:r>
            <a:r>
              <a:rPr lang="en-CA" dirty="0" smtClean="0"/>
              <a:t>”.</a:t>
            </a:r>
            <a:endParaRPr lang="en-CA" dirty="0" smtClean="0"/>
          </a:p>
          <a:p>
            <a:r>
              <a:rPr lang="en-CA" dirty="0" smtClean="0"/>
              <a:t>6) Fullerian Lawyering and the “Torture Memos</a:t>
            </a:r>
            <a:r>
              <a:rPr lang="en-CA" dirty="0" smtClean="0"/>
              <a:t>”.</a:t>
            </a:r>
            <a:endParaRPr lang="en-CA" dirty="0" smtClean="0"/>
          </a:p>
          <a:p>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1) Fuller and the Rule of Law</a:t>
            </a:r>
            <a:endParaRPr lang="en-CA" dirty="0"/>
          </a:p>
        </p:txBody>
      </p:sp>
      <p:sp>
        <p:nvSpPr>
          <p:cNvPr id="3" name="Content Placeholder 2"/>
          <p:cNvSpPr>
            <a:spLocks noGrp="1"/>
          </p:cNvSpPr>
          <p:nvPr>
            <p:ph idx="1"/>
          </p:nvPr>
        </p:nvSpPr>
        <p:spPr/>
        <p:txBody>
          <a:bodyPr>
            <a:normAutofit/>
          </a:bodyPr>
          <a:lstStyle/>
          <a:p>
            <a:r>
              <a:rPr lang="en-US" dirty="0" smtClean="0"/>
              <a:t>Fuller’s view is a Natural law thesis. Necessary connection between law and morality. Law prevents certain evils, achieves certain moral virtues and law tends away from evil.</a:t>
            </a:r>
            <a:endParaRPr lang="en-CA" dirty="0" smtClean="0"/>
          </a:p>
          <a:p>
            <a:r>
              <a:rPr lang="en-US" dirty="0" smtClean="0"/>
              <a:t>Distinction Waldron: Contingent moral significance/Noncontingent moral significance. Fuller’s theory posits non-contingent moral significance.</a:t>
            </a:r>
          </a:p>
          <a:p>
            <a:endParaRPr lang="en-CA" dirty="0" smtClean="0"/>
          </a:p>
          <a:p>
            <a:pPr>
              <a:buNone/>
            </a:pP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1) Fuller and the Rule of Law</a:t>
            </a:r>
            <a:endParaRPr lang="en-CA" dirty="0"/>
          </a:p>
        </p:txBody>
      </p:sp>
      <p:sp>
        <p:nvSpPr>
          <p:cNvPr id="3" name="Content Placeholder 2"/>
          <p:cNvSpPr>
            <a:spLocks noGrp="1"/>
          </p:cNvSpPr>
          <p:nvPr>
            <p:ph idx="1"/>
          </p:nvPr>
        </p:nvSpPr>
        <p:spPr/>
        <p:txBody>
          <a:bodyPr>
            <a:normAutofit/>
          </a:bodyPr>
          <a:lstStyle/>
          <a:p>
            <a:r>
              <a:rPr lang="en-US" dirty="0" smtClean="0"/>
              <a:t>A contemporary view of Fuller: N.E. Simmonds. The non-contingent moral value of the rule of law: (a) Self-determination Also  Luban/Waldron</a:t>
            </a:r>
            <a:r>
              <a:rPr lang="en-US" i="1" dirty="0" smtClean="0"/>
              <a:t> (b) Adjudication and Morality Through a Necessary Connection to Justice/</a:t>
            </a:r>
            <a:r>
              <a:rPr lang="en-US" dirty="0" smtClean="0"/>
              <a:t>Less interpretive guidance the further they depart. </a:t>
            </a:r>
            <a:endParaRPr lang="en-CA" dirty="0" smtClean="0"/>
          </a:p>
          <a:p>
            <a:r>
              <a:rPr lang="en-US" dirty="0" smtClean="0"/>
              <a:t>Simmonds Shows How This is Doubly Troubling for Raz. The necessity of the rule of law proceeds even Razian reason-giving (borrowing a phrase from the legal philosopher Michael S. Moore).</a:t>
            </a:r>
            <a:endParaRPr lang="en-CA" dirty="0" smtClean="0"/>
          </a:p>
          <a:p>
            <a:endParaRPr lang="en-CA" dirty="0" smtClean="0"/>
          </a:p>
          <a:p>
            <a:pPr>
              <a:buNone/>
            </a:pP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2) Principles of Fullerian Lawyering</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b="1" u="sng" dirty="0" smtClean="0"/>
              <a:t>A) First Principle of Fullerian Lawyering – The Internal Morality Thesis</a:t>
            </a:r>
            <a:endParaRPr lang="en-CA" dirty="0" smtClean="0"/>
          </a:p>
          <a:p>
            <a:r>
              <a:rPr lang="en-US" dirty="0" smtClean="0"/>
              <a:t>First Principle of Fullerian Lawyering – The Internal Morality Thesis:</a:t>
            </a:r>
            <a:endParaRPr lang="en-CA" dirty="0" smtClean="0"/>
          </a:p>
          <a:p>
            <a:endParaRPr lang="en-US" dirty="0" smtClean="0"/>
          </a:p>
          <a:p>
            <a:pPr>
              <a:buNone/>
            </a:pPr>
            <a:r>
              <a:rPr lang="en-US" dirty="0" smtClean="0"/>
              <a:t>	Because the internal morality of law and its principles of legality are necessary conditions for the existence of law, law cannot disclaim at least this incorporation of morality. Nor can lawyers and judges, when engaging in legal interpretation, disclaim to know the moral truths that are necessarily incorporated into the law by the internal morality of law.</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2) Principles of Fullerian Lawyering</a:t>
            </a:r>
            <a:endParaRPr lang="en-CA" dirty="0"/>
          </a:p>
        </p:txBody>
      </p:sp>
      <p:sp>
        <p:nvSpPr>
          <p:cNvPr id="3" name="Content Placeholder 2"/>
          <p:cNvSpPr>
            <a:spLocks noGrp="1"/>
          </p:cNvSpPr>
          <p:nvPr>
            <p:ph idx="1"/>
          </p:nvPr>
        </p:nvSpPr>
        <p:spPr/>
        <p:txBody>
          <a:bodyPr>
            <a:normAutofit/>
          </a:bodyPr>
          <a:lstStyle/>
          <a:p>
            <a:r>
              <a:rPr lang="en-US" dirty="0" smtClean="0"/>
              <a:t>	</a:t>
            </a:r>
            <a:r>
              <a:rPr lang="en-US" b="1" u="sng" dirty="0" smtClean="0"/>
              <a:t>B) Second Principle of Fullerian Lawyering – The Moral Orientation Thesis</a:t>
            </a:r>
            <a:endParaRPr lang="en-CA" dirty="0" smtClean="0"/>
          </a:p>
          <a:p>
            <a:r>
              <a:rPr lang="en-US" dirty="0" smtClean="0"/>
              <a:t>Second Principle of Fullerian Lawyering – The Moral Orientation Thesis: </a:t>
            </a:r>
          </a:p>
          <a:p>
            <a:pPr>
              <a:buNone/>
            </a:pPr>
            <a:r>
              <a:rPr lang="en-US" dirty="0" smtClean="0"/>
              <a:t>	</a:t>
            </a:r>
          </a:p>
          <a:p>
            <a:pPr>
              <a:buNone/>
            </a:pPr>
            <a:r>
              <a:rPr lang="en-US" dirty="0" smtClean="0"/>
              <a:t>	When the legal system and the law on a particular field abides by the rule of law, a lawyer has a duty, from the perspective of legal ethics, to treat and interpret the law as tending away from evil. </a:t>
            </a:r>
            <a:endParaRPr lang="en-CA" dirty="0" smtClean="0"/>
          </a:p>
          <a:p>
            <a:pPr>
              <a:buNone/>
            </a:pPr>
            <a:r>
              <a:rPr lang="en-US" dirty="0" smtClean="0"/>
              <a:t>	</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2) Principles of Fullerian Lawyering</a:t>
            </a:r>
            <a:endParaRPr lang="en-CA" dirty="0"/>
          </a:p>
        </p:txBody>
      </p:sp>
      <p:sp>
        <p:nvSpPr>
          <p:cNvPr id="3" name="Content Placeholder 2"/>
          <p:cNvSpPr>
            <a:spLocks noGrp="1"/>
          </p:cNvSpPr>
          <p:nvPr>
            <p:ph idx="1"/>
          </p:nvPr>
        </p:nvSpPr>
        <p:spPr/>
        <p:txBody>
          <a:bodyPr>
            <a:normAutofit fontScale="70000" lnSpcReduction="20000"/>
          </a:bodyPr>
          <a:lstStyle/>
          <a:p>
            <a:r>
              <a:rPr lang="en-US" dirty="0" smtClean="0"/>
              <a:t>	</a:t>
            </a:r>
            <a:r>
              <a:rPr lang="en-US" b="1" dirty="0" smtClean="0"/>
              <a:t>Two Level Analysis of the Moral Orientation Thesis: </a:t>
            </a:r>
            <a:endParaRPr lang="en-CA" dirty="0" smtClean="0"/>
          </a:p>
          <a:p>
            <a:r>
              <a:rPr lang="en-US" b="1" dirty="0" smtClean="0"/>
              <a:t>	</a:t>
            </a:r>
            <a:endParaRPr lang="en-CA" dirty="0" smtClean="0"/>
          </a:p>
          <a:p>
            <a:r>
              <a:rPr lang="en-US" b="1" dirty="0" smtClean="0"/>
              <a:t>	(1) Fundamental Level: </a:t>
            </a:r>
            <a:r>
              <a:rPr lang="en-US" dirty="0" smtClean="0"/>
              <a:t>The lawyer must assess whether the legal system, the law on the particular field and perhaps the individual legal sources that are relevant to the case at hand, comply with the principles of legality.</a:t>
            </a:r>
            <a:endParaRPr lang="en-CA" dirty="0" smtClean="0"/>
          </a:p>
          <a:p>
            <a:r>
              <a:rPr lang="en-US" dirty="0" smtClean="0"/>
              <a:t>		</a:t>
            </a:r>
            <a:endParaRPr lang="en-CA" dirty="0" smtClean="0"/>
          </a:p>
          <a:p>
            <a:r>
              <a:rPr lang="en-US" dirty="0" smtClean="0"/>
              <a:t>	</a:t>
            </a:r>
            <a:r>
              <a:rPr lang="en-US" b="1" dirty="0" smtClean="0"/>
              <a:t>(2) Doctrinal Level: </a:t>
            </a:r>
            <a:r>
              <a:rPr lang="en-US" dirty="0" smtClean="0"/>
              <a:t> If the law on the relevant case does comply with the principles of  legality, the lawyer should treat the law on the subject as if it tends away from evil. Treating the law as tending away from evil means:</a:t>
            </a:r>
            <a:endParaRPr lang="en-CA" dirty="0" smtClean="0"/>
          </a:p>
          <a:p>
            <a:endParaRPr lang="en-CA" dirty="0" smtClean="0"/>
          </a:p>
          <a:p>
            <a:pPr>
              <a:buNone/>
            </a:pPr>
            <a:r>
              <a:rPr lang="en-US" i="1" dirty="0" smtClean="0"/>
              <a:t>	First</a:t>
            </a:r>
            <a:r>
              <a:rPr lang="en-US" dirty="0" smtClean="0"/>
              <a:t>, the lawyer must show sufficient deference to the positively stated law. </a:t>
            </a:r>
            <a:r>
              <a:rPr lang="en-US" i="1" dirty="0" smtClean="0"/>
              <a:t>Second</a:t>
            </a:r>
            <a:r>
              <a:rPr lang="en-US" dirty="0" smtClean="0"/>
              <a:t>, interpreting the details of the positively stated law means reading them to make the best moral case and justification for law insofar as it pertains to the principles of legality.</a:t>
            </a:r>
            <a:endParaRPr lang="en-CA" dirty="0" smtClean="0"/>
          </a:p>
          <a:p>
            <a:pPr>
              <a:buNone/>
            </a:pPr>
            <a:r>
              <a:rPr lang="en-US" dirty="0" smtClean="0"/>
              <a:t>	</a:t>
            </a:r>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fontScale="90000"/>
          </a:bodyPr>
          <a:lstStyle/>
          <a:p>
            <a:pPr algn="ctr"/>
            <a:r>
              <a:rPr lang="en-CA" dirty="0" smtClean="0"/>
              <a:t>2) Principles of Fullerian Lawyering</a:t>
            </a:r>
            <a:endParaRPr lang="en-CA" dirty="0"/>
          </a:p>
        </p:txBody>
      </p:sp>
      <p:sp>
        <p:nvSpPr>
          <p:cNvPr id="3" name="Content Placeholder 2"/>
          <p:cNvSpPr>
            <a:spLocks noGrp="1"/>
          </p:cNvSpPr>
          <p:nvPr>
            <p:ph idx="1"/>
          </p:nvPr>
        </p:nvSpPr>
        <p:spPr/>
        <p:txBody>
          <a:bodyPr>
            <a:normAutofit/>
          </a:bodyPr>
          <a:lstStyle/>
          <a:p>
            <a:pPr lvl="1"/>
            <a:r>
              <a:rPr lang="en-US" b="1" u="sng" dirty="0" smtClean="0"/>
              <a:t>C) The Shape of Lawyerly Fidelity</a:t>
            </a:r>
            <a:endParaRPr lang="en-CA" b="1" u="sng" dirty="0" smtClean="0"/>
          </a:p>
          <a:p>
            <a:r>
              <a:rPr lang="en-US" dirty="0" smtClean="0"/>
              <a:t>The lawyer’s duty of fidelity to law tracks legality.</a:t>
            </a:r>
          </a:p>
          <a:p>
            <a:r>
              <a:rPr lang="en-US" dirty="0" smtClean="0"/>
              <a:t>This is ethically deepened by the realization that, to an extent, legality tracks the legal system’s adherence to specific moral principles. Simmonds tells us that as law becomes less legal, it loses its interpretive guidance.</a:t>
            </a:r>
            <a:endParaRPr lang="en-CA" dirty="0" smtClean="0"/>
          </a:p>
          <a:p>
            <a:pPr>
              <a:buNone/>
            </a:pPr>
            <a:endParaRPr lang="en-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520</TotalTime>
  <Words>1011</Words>
  <Application>Microsoft Office PowerPoint</Application>
  <PresentationFormat>On-screen Show (4:3)</PresentationFormat>
  <Paragraphs>82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Lawyering against Legality: A Consideration of the OLC “Torture Memos” Through the Lens of the Legal Theory of Lon Fuller</vt:lpstr>
      <vt:lpstr>Introduction</vt:lpstr>
      <vt:lpstr>Outline</vt:lpstr>
      <vt:lpstr>1) Fuller and the Rule of Law</vt:lpstr>
      <vt:lpstr>1) Fuller and the Rule of Law</vt:lpstr>
      <vt:lpstr>2) Principles of Fullerian Lawyering</vt:lpstr>
      <vt:lpstr>2) Principles of Fullerian Lawyering</vt:lpstr>
      <vt:lpstr>2) Principles of Fullerian Lawyering</vt:lpstr>
      <vt:lpstr>2) Principles of Fullerian Lawyering</vt:lpstr>
      <vt:lpstr>3) Some Ethical Evaluation of Procedural Naturalist Lawyerly Fidelity</vt:lpstr>
      <vt:lpstr>4) Facts and Law: “The Torture” Memos</vt:lpstr>
      <vt:lpstr>5) Legal Ethics and the “Torture Memos”</vt:lpstr>
      <vt:lpstr>5) Legal Ethics and the “Torture Memos”</vt:lpstr>
      <vt:lpstr>6) Fullerian Lawyering and the “Torture Memos”</vt:lpstr>
      <vt:lpstr>6) Fullerian Lawyering and the “Torture Memos”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 against Legality: A Consideration of the OLC “Torture Memos” Through the Lens of the Legal Theory of Lon Fuller</dc:title>
  <dc:creator>Tucsaema</dc:creator>
  <cp:lastModifiedBy>Tucsaema</cp:lastModifiedBy>
  <cp:revision>47</cp:revision>
  <dcterms:created xsi:type="dcterms:W3CDTF">2012-06-30T03:49:09Z</dcterms:created>
  <dcterms:modified xsi:type="dcterms:W3CDTF">2012-07-25T23:52:02Z</dcterms:modified>
</cp:coreProperties>
</file>