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94650" autoAdjust="0"/>
  </p:normalViewPr>
  <p:slideViewPr>
    <p:cSldViewPr>
      <p:cViewPr>
        <p:scale>
          <a:sx n="100" d="100"/>
          <a:sy n="100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21/03/2014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Insert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The Depths of Dialogue: </a:t>
            </a:r>
            <a:br>
              <a:rPr lang="en-GB" sz="3200" b="1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</a:rPr>
              <a:t>Ethics, Interests and the Behavioural </a:t>
            </a:r>
            <a:r>
              <a:rPr lang="en-GB" sz="3200" b="1" dirty="0" smtClean="0">
                <a:solidFill>
                  <a:schemeClr val="tx1"/>
                </a:solidFill>
              </a:rPr>
              <a:t>Economics </a:t>
            </a:r>
            <a:r>
              <a:rPr lang="en-GB" sz="3200" b="1" dirty="0">
                <a:solidFill>
                  <a:schemeClr val="tx1"/>
                </a:solidFill>
              </a:rPr>
              <a:t>of ‘Collaborative’ </a:t>
            </a:r>
            <a:r>
              <a:rPr lang="en-GB" sz="3200" b="1" dirty="0" smtClean="0">
                <a:solidFill>
                  <a:schemeClr val="tx1"/>
                </a:solidFill>
              </a:rPr>
              <a:t>Lawyering</a:t>
            </a:r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Philip </a:t>
            </a:r>
            <a:r>
              <a:rPr lang="en-GB" sz="1800" dirty="0">
                <a:solidFill>
                  <a:schemeClr val="tx1"/>
                </a:solidFill>
              </a:rPr>
              <a:t>Drake &amp; Stuart </a:t>
            </a:r>
            <a:r>
              <a:rPr lang="en-GB" sz="1800" dirty="0" err="1">
                <a:solidFill>
                  <a:schemeClr val="tx1"/>
                </a:solidFill>
              </a:rPr>
              <a:t>Toddington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1" dirty="0"/>
              <a:t>“The type of reform needed that will uphold the rule of law by enabling justice to be delivered fairly and impartially in the fundamentally changed financial circumstances requires fundamental re-thinking of our processes and procedures”.</a:t>
            </a:r>
          </a:p>
          <a:p>
            <a:endParaRPr lang="en-GB" sz="2000" i="1" dirty="0"/>
          </a:p>
          <a:p>
            <a:r>
              <a:rPr lang="en-GB" sz="2000" i="1" dirty="0"/>
              <a:t>“... serious consideration should be given to introducing a more inquisitorial form of processing civil proceedings where both or at least one party is unrepresented”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1600" dirty="0"/>
              <a:t>The Lord Chief Justice of England and Wales, the Right Hon The Lord Thomas of </a:t>
            </a:r>
            <a:r>
              <a:rPr lang="en-GB" sz="1600" dirty="0" err="1"/>
              <a:t>Cwmgiedd</a:t>
            </a:r>
            <a:r>
              <a:rPr lang="en-GB" sz="1600" dirty="0"/>
              <a:t>. </a:t>
            </a:r>
            <a:r>
              <a:rPr lang="en-GB" sz="1600" i="1" dirty="0"/>
              <a:t>Reshaping Justice. </a:t>
            </a:r>
            <a:r>
              <a:rPr lang="en-GB" sz="1600" dirty="0"/>
              <a:t>3 March 2014. Delivered to the organisation “Justice</a:t>
            </a:r>
            <a:r>
              <a:rPr lang="en-GB" sz="1600" dirty="0" smtClean="0"/>
              <a:t>”.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44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For the profession</a:t>
            </a:r>
          </a:p>
          <a:p>
            <a:r>
              <a:rPr lang="en-GB" sz="1600" dirty="0"/>
              <a:t>Fixed fees?</a:t>
            </a:r>
          </a:p>
          <a:p>
            <a:r>
              <a:rPr lang="en-GB" sz="1600" dirty="0"/>
              <a:t>Wise Counsel v Hired Gun?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b="1" dirty="0"/>
              <a:t>For legal education</a:t>
            </a:r>
          </a:p>
          <a:p>
            <a:r>
              <a:rPr lang="en-GB" sz="1600" dirty="0"/>
              <a:t>Apprenticeships</a:t>
            </a:r>
          </a:p>
          <a:p>
            <a:r>
              <a:rPr lang="en-GB" sz="1600" dirty="0"/>
              <a:t>LETR</a:t>
            </a:r>
          </a:p>
          <a:p>
            <a:r>
              <a:rPr lang="en-GB" sz="1600" dirty="0"/>
              <a:t>Do we need to reconsider how we deliver legal education:</a:t>
            </a:r>
          </a:p>
          <a:p>
            <a:pPr lvl="1"/>
            <a:r>
              <a:rPr lang="en-GB" sz="1200" dirty="0"/>
              <a:t>Autonomy?</a:t>
            </a:r>
          </a:p>
          <a:p>
            <a:pPr lvl="1"/>
            <a:r>
              <a:rPr lang="en-GB" sz="1200" dirty="0"/>
              <a:t>Real life practice or simulation?</a:t>
            </a:r>
          </a:p>
          <a:p>
            <a:pPr lvl="1"/>
            <a:r>
              <a:rPr lang="en-GB" sz="1200" dirty="0"/>
              <a:t>Learn lessons from medicine, social work and other areas?</a:t>
            </a:r>
          </a:p>
          <a:p>
            <a:pPr lvl="1"/>
            <a:r>
              <a:rPr lang="en-GB" sz="1200" dirty="0"/>
              <a:t>Training v Facilitated </a:t>
            </a:r>
            <a:r>
              <a:rPr lang="en-GB" sz="1200" dirty="0" smtClean="0"/>
              <a:t>learning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4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What we have been doing...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Developing autonomous learners.</a:t>
            </a:r>
          </a:p>
          <a:p>
            <a:r>
              <a:rPr lang="en-GB" dirty="0"/>
              <a:t>Taking responsibility for own learning</a:t>
            </a:r>
          </a:p>
          <a:p>
            <a:r>
              <a:rPr lang="en-GB" dirty="0"/>
              <a:t>Ethical outlook, with professionalism and legal values.</a:t>
            </a:r>
          </a:p>
          <a:p>
            <a:r>
              <a:rPr lang="en-GB" dirty="0"/>
              <a:t>Reflection</a:t>
            </a:r>
          </a:p>
          <a:p>
            <a:r>
              <a:rPr lang="en-GB" dirty="0"/>
              <a:t>Understanding law’s role in society and the importance of access to justice.</a:t>
            </a:r>
          </a:p>
          <a:p>
            <a:r>
              <a:rPr lang="en-GB" dirty="0"/>
              <a:t>Holistic Approach to the </a:t>
            </a:r>
            <a:r>
              <a:rPr lang="en-GB" dirty="0" smtClean="0"/>
              <a:t>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6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What next...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CPD for Sols?</a:t>
            </a:r>
          </a:p>
          <a:p>
            <a:r>
              <a:rPr lang="en-GB" dirty="0"/>
              <a:t>Can the solicitors learn from the students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1082005"/>
          </a:xfrm>
        </p:spPr>
        <p:txBody>
          <a:bodyPr/>
          <a:lstStyle/>
          <a:p>
            <a:r>
              <a:rPr lang="en-GB" b="1" dirty="0"/>
              <a:t>Our Jurisprudential &amp; </a:t>
            </a:r>
            <a:br>
              <a:rPr lang="en-GB" b="1" dirty="0"/>
            </a:br>
            <a:r>
              <a:rPr lang="en-GB" b="1" dirty="0"/>
              <a:t>Philosophical Foundations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social justice model of legal professionalism.</a:t>
            </a:r>
          </a:p>
          <a:p>
            <a:r>
              <a:rPr lang="en-GB" dirty="0"/>
              <a:t>A non-linear ethical dimension to legal skills </a:t>
            </a:r>
          </a:p>
          <a:p>
            <a:r>
              <a:rPr lang="en-GB" dirty="0" err="1"/>
              <a:t>Habermas</a:t>
            </a:r>
            <a:r>
              <a:rPr lang="en-GB" dirty="0"/>
              <a:t>’ communicative ethics</a:t>
            </a:r>
          </a:p>
          <a:p>
            <a:r>
              <a:rPr lang="en-GB" dirty="0"/>
              <a:t>The denial of access to justice and constitutional rights.</a:t>
            </a:r>
          </a:p>
          <a:p>
            <a:r>
              <a:rPr lang="en-GB" dirty="0"/>
              <a:t>Refashioning the relationship between lawyer and the citizen.</a:t>
            </a:r>
          </a:p>
          <a:p>
            <a:r>
              <a:rPr lang="en-GB" dirty="0"/>
              <a:t>Dialogical and collaborative interaction.</a:t>
            </a:r>
          </a:p>
          <a:p>
            <a:r>
              <a:rPr lang="en-GB" dirty="0"/>
              <a:t>Behavioural economics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082005"/>
          </a:xfrm>
        </p:spPr>
        <p:txBody>
          <a:bodyPr/>
          <a:lstStyle/>
          <a:p>
            <a:r>
              <a:rPr lang="en-GB" dirty="0"/>
              <a:t>Normative and psychological </a:t>
            </a:r>
            <a:br>
              <a:rPr lang="en-GB" dirty="0"/>
            </a:br>
            <a:r>
              <a:rPr lang="en-GB" dirty="0"/>
              <a:t>obstacles to client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Introduction to Behavioural Economics.</a:t>
            </a:r>
          </a:p>
          <a:p>
            <a:r>
              <a:rPr lang="en-GB" sz="2000" dirty="0"/>
              <a:t>Exercise:</a:t>
            </a:r>
          </a:p>
          <a:p>
            <a:pPr lvl="1"/>
            <a:r>
              <a:rPr lang="en-GB" sz="1600" i="1" dirty="0"/>
              <a:t>“A bat and ball cost £1.10 in total. The bat costs £1 more than the ball. How much does the ball cost?” </a:t>
            </a:r>
          </a:p>
          <a:p>
            <a:r>
              <a:rPr lang="en-GB" sz="2000" dirty="0"/>
              <a:t>System 1 thinking</a:t>
            </a:r>
          </a:p>
          <a:p>
            <a:pPr lvl="1"/>
            <a:r>
              <a:rPr lang="en-GB" sz="1600" dirty="0"/>
              <a:t>Quick, intuitive, requires little mental effort and is often based on affect i.e. how options make people feel</a:t>
            </a:r>
          </a:p>
          <a:p>
            <a:r>
              <a:rPr lang="en-GB" sz="2000" dirty="0"/>
              <a:t>System 2 thinking</a:t>
            </a:r>
          </a:p>
          <a:p>
            <a:pPr lvl="1"/>
            <a:r>
              <a:rPr lang="en-GB" sz="1600" dirty="0"/>
              <a:t>Analytical, deliberative and requires a good deal of mental effort to implement.</a:t>
            </a:r>
          </a:p>
          <a:p>
            <a:pPr marL="0" indent="0">
              <a:buNone/>
            </a:pPr>
            <a:r>
              <a:rPr lang="en-GB" sz="2000" dirty="0"/>
              <a:t>(Maule 2013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4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Framing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Exercise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When thinking in terms of losses, more likely to take risky actions.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When thinking in terms of gains, more likely to be risk averse.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As lawyers we can influence a decision without even realising this!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/>
              <a:t>Maule 2013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5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Motivated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Motives and processing information in biased ways.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Attempt to rationally justify the irrational.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Adverse consequences:</a:t>
            </a:r>
          </a:p>
          <a:p>
            <a:pPr lvl="1"/>
            <a:r>
              <a:rPr lang="en-GB" sz="1600" dirty="0"/>
              <a:t>Short term desire for punishment; and </a:t>
            </a:r>
          </a:p>
          <a:p>
            <a:pPr lvl="1"/>
            <a:r>
              <a:rPr lang="en-GB" sz="1600" dirty="0"/>
              <a:t>Ignoring longer term consequences</a:t>
            </a:r>
            <a:r>
              <a:rPr lang="en-GB" dirty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000" dirty="0"/>
              <a:t>Unrealistic positive views &amp; </a:t>
            </a:r>
            <a:r>
              <a:rPr lang="en-GB" sz="2000" dirty="0" smtClean="0"/>
              <a:t>over </a:t>
            </a:r>
            <a:r>
              <a:rPr lang="en-GB" sz="2000" dirty="0"/>
              <a:t>optimism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29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Simulation heuristic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a mental simulation to predict likely outcomes.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Biased in favour of positive outcomes.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Unrealistic optimism and over confidence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Reflective Practice?</a:t>
            </a:r>
          </a:p>
        </p:txBody>
      </p:sp>
    </p:spTree>
    <p:extLst>
      <p:ext uri="{BB962C8B-B14F-4D97-AF65-F5344CB8AC3E}">
        <p14:creationId xmlns:p14="http://schemas.microsoft.com/office/powerpoint/2010/main" val="36757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Endowment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Loss aversion.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Once something is owned, it is valued higher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Incidental Emotions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Emotions based on appraisal mechanism, assessing progress against achieving key goals.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Six key dimensions:</a:t>
            </a:r>
          </a:p>
          <a:p>
            <a:pPr lvl="1"/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Certainty; pleasantness; </a:t>
            </a:r>
            <a:r>
              <a:rPr lang="en-GB" kern="1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attentional</a:t>
            </a:r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activity; Control; anticipated effort; and responsibility</a:t>
            </a:r>
            <a:r>
              <a:rPr lang="en-GB" kern="12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Anger is associated with belief that one can influence situation and cope with it.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Sadness is associated with a feeling of low personal control over events</a:t>
            </a:r>
            <a:r>
              <a:rPr lang="en-GB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  <a:endParaRPr lang="en-GB" kern="1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Decision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option, rather than the best option(s)?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Structures to identify and determine options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Wise counsel. </a:t>
            </a:r>
          </a:p>
        </p:txBody>
      </p:sp>
    </p:spTree>
    <p:extLst>
      <p:ext uri="{BB962C8B-B14F-4D97-AF65-F5344CB8AC3E}">
        <p14:creationId xmlns:p14="http://schemas.microsoft.com/office/powerpoint/2010/main" val="1201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1017</TotalTime>
  <Words>557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Insert title here</vt:lpstr>
      <vt:lpstr>Our Jurisprudential &amp;  Philosophical Foundations</vt:lpstr>
      <vt:lpstr>Normative and psychological  obstacles to client decision making</vt:lpstr>
      <vt:lpstr>Framing</vt:lpstr>
      <vt:lpstr>Motivated Reasoning</vt:lpstr>
      <vt:lpstr>Simulation heuristic</vt:lpstr>
      <vt:lpstr>Endowment Effect</vt:lpstr>
      <vt:lpstr>Incidental Emotions</vt:lpstr>
      <vt:lpstr>Decision Strategies</vt:lpstr>
      <vt:lpstr>PowerPoint Presentation</vt:lpstr>
      <vt:lpstr>The Future?</vt:lpstr>
      <vt:lpstr>What we have been doing...</vt:lpstr>
      <vt:lpstr>What next...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Philip</cp:lastModifiedBy>
  <cp:revision>31</cp:revision>
  <dcterms:created xsi:type="dcterms:W3CDTF">2012-10-10T08:25:01Z</dcterms:created>
  <dcterms:modified xsi:type="dcterms:W3CDTF">2014-03-21T17:30:00Z</dcterms:modified>
</cp:coreProperties>
</file>