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8" r:id="rId2"/>
    <p:sldId id="260" r:id="rId3"/>
    <p:sldId id="264" r:id="rId4"/>
    <p:sldId id="265" r:id="rId5"/>
    <p:sldId id="267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FF00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1542" y="13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D440D-FE1D-49E6-8A1D-EFAE908A44E3}" type="datetimeFigureOut">
              <a:rPr lang="en-US" smtClean="0"/>
              <a:pPr/>
              <a:t>9/4/2013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16938-37CF-431A-A7FD-6E99B86ECF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7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and qs star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258" y="1977006"/>
            <a:ext cx="6171483" cy="1524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221088"/>
            <a:ext cx="2448272" cy="139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5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260" y="2666998"/>
            <a:ext cx="6171479" cy="1524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and qs stars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258" y="1977006"/>
            <a:ext cx="6171483" cy="1524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221088"/>
            <a:ext cx="2448272" cy="139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728000"/>
            <a:ext cx="7740000" cy="1440000"/>
          </a:xfrm>
        </p:spPr>
        <p:txBody>
          <a:bodyPr/>
          <a:lstStyle>
            <a:lvl1pPr algn="l"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7740000" cy="25200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01600" y="6210000"/>
            <a:ext cx="872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</a:rPr>
              <a:t>www.le.ac.uk</a:t>
            </a:r>
            <a:endParaRPr lang="en-GB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6" descr="Final PC logo black tex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buClr>
                <a:schemeClr val="accent1"/>
              </a:buClr>
              <a:defRPr>
                <a:solidFill>
                  <a:srgbClr val="000000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4" name="Picture 3" descr="Final PC logo black tex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pic>
        <p:nvPicPr>
          <p:cNvPr id="3" name="Picture 2" descr="Final PC logo black tex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nal PC logo black tex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 logos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258" y="2666998"/>
            <a:ext cx="6171483" cy="15240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al PC logo white text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80000" y="180000"/>
            <a:ext cx="1800000" cy="42870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78025"/>
            <a:ext cx="82296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6" r:id="rId4"/>
    <p:sldLayoutId id="2147483654" r:id="rId5"/>
    <p:sldLayoutId id="2147483658" r:id="rId6"/>
    <p:sldLayoutId id="2147483655" r:id="rId7"/>
    <p:sldLayoutId id="2147483659" r:id="rId8"/>
    <p:sldLayoutId id="2147483660" r:id="rId9"/>
    <p:sldLayoutId id="2147483662" r:id="rId10"/>
    <p:sldLayoutId id="2147483661" r:id="rId11"/>
    <p:sldLayoutId id="214748366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Trebuchet MS" pitchFamily="34" charset="0"/>
        <a:buChar char="•"/>
        <a:defRPr sz="28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bg1"/>
          </a:solidFill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bg1"/>
          </a:solidFill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 smtClean="0"/>
              <a:t>Learning </a:t>
            </a:r>
            <a:r>
              <a:rPr lang="en-GB" sz="4400" dirty="0"/>
              <a:t>to take a stand through </a:t>
            </a:r>
            <a:r>
              <a:rPr lang="en-GB" sz="4400" dirty="0" smtClean="0"/>
              <a:t>storytelling</a:t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2400" dirty="0" smtClean="0"/>
          </a:p>
          <a:p>
            <a:r>
              <a:rPr lang="en-GB" sz="2400" dirty="0" smtClean="0"/>
              <a:t>Dawn Watkins, Senior Lecturer in Law, University of Leicester.  Email dawn.watkins@le.ac.uk </a:t>
            </a:r>
          </a:p>
          <a:p>
            <a:endParaRPr lang="en-GB" sz="2400" dirty="0" smtClean="0"/>
          </a:p>
          <a:p>
            <a:r>
              <a:rPr lang="en-GB" sz="2400" dirty="0" smtClean="0"/>
              <a:t>Alison Davies, Author and Professional Storyteller. </a:t>
            </a:r>
          </a:p>
          <a:p>
            <a:r>
              <a:rPr lang="en-GB" sz="2400" dirty="0" smtClean="0"/>
              <a:t>Email alrdavies.writer@hotmail.co.uk</a:t>
            </a:r>
            <a:r>
              <a:rPr lang="en-GB" dirty="0"/>
              <a:t/>
            </a:r>
            <a:br>
              <a:rPr lang="en-GB" dirty="0"/>
            </a:b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brief history…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‘Storytelling as a tool for Creative Teaching &amp; Learning’ </a:t>
            </a:r>
            <a:r>
              <a:rPr lang="en-GB" dirty="0" smtClean="0"/>
              <a:t>Nov </a:t>
            </a:r>
            <a:r>
              <a:rPr lang="en-GB" dirty="0"/>
              <a:t>2008 and </a:t>
            </a:r>
            <a:r>
              <a:rPr lang="en-GB" dirty="0" smtClean="0"/>
              <a:t>Jan </a:t>
            </a:r>
            <a:r>
              <a:rPr lang="en-GB" dirty="0"/>
              <a:t>2009</a:t>
            </a:r>
          </a:p>
          <a:p>
            <a:r>
              <a:rPr lang="en-GB" dirty="0"/>
              <a:t>'Exhuming Human Remains from Case Law: The Role of Narrative Research in Legal Education' [2009] 3 Web </a:t>
            </a:r>
            <a:r>
              <a:rPr lang="en-GB" dirty="0" smtClean="0"/>
              <a:t>JCLI</a:t>
            </a:r>
          </a:p>
          <a:p>
            <a:r>
              <a:rPr lang="en-GB" dirty="0" smtClean="0"/>
              <a:t>‘</a:t>
            </a:r>
            <a:r>
              <a:rPr lang="en-GB" dirty="0"/>
              <a:t>Narrative Research Project’ funded by the University of Leicester’s New Teaching Initiatives </a:t>
            </a:r>
            <a:r>
              <a:rPr lang="en-GB" dirty="0" smtClean="0"/>
              <a:t>Fund 2009-11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 of the Narrative Research project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18000"/>
          </a:xfrm>
        </p:spPr>
        <p:txBody>
          <a:bodyPr/>
          <a:lstStyle/>
          <a:p>
            <a:r>
              <a:rPr lang="en-US" dirty="0" smtClean="0"/>
              <a:t>“A </a:t>
            </a:r>
            <a:r>
              <a:rPr lang="en-US" dirty="0"/>
              <a:t>notable theme in the participants’ accounts is that they had enjoyed participating in the story-telling seminars and reported that this had increased their confidence with public speaking</a:t>
            </a:r>
            <a:r>
              <a:rPr lang="en-US" dirty="0" smtClean="0"/>
              <a:t>.”  </a:t>
            </a:r>
          </a:p>
          <a:p>
            <a:r>
              <a:rPr lang="en-US" dirty="0" smtClean="0"/>
              <a:t>“On </a:t>
            </a:r>
            <a:r>
              <a:rPr lang="en-US" dirty="0"/>
              <a:t>this basis it is arguable that seminars of this nature have a ‘stand-alone’ benefit that is worthy of consideration</a:t>
            </a:r>
            <a:r>
              <a:rPr lang="en-US" dirty="0" smtClean="0"/>
              <a:t>.”  </a:t>
            </a:r>
            <a:endParaRPr lang="en-GB" dirty="0"/>
          </a:p>
          <a:p>
            <a:r>
              <a:rPr lang="en-GB" sz="2000" dirty="0" smtClean="0"/>
              <a:t>Watkins</a:t>
            </a:r>
            <a:r>
              <a:rPr lang="en-GB" sz="2000" dirty="0"/>
              <a:t>, D. (</a:t>
            </a:r>
            <a:r>
              <a:rPr lang="en-GB" sz="2000" dirty="0" smtClean="0"/>
              <a:t>2011) ‘The </a:t>
            </a:r>
            <a:r>
              <a:rPr lang="en-GB" sz="2000" dirty="0"/>
              <a:t>Role of Narratives in Legal </a:t>
            </a:r>
            <a:r>
              <a:rPr lang="en-GB" sz="2000" dirty="0" smtClean="0"/>
              <a:t>Education’ </a:t>
            </a:r>
            <a:r>
              <a:rPr lang="en-GB" sz="2000" i="1" dirty="0"/>
              <a:t>Liverpool Law Review</a:t>
            </a:r>
            <a:r>
              <a:rPr lang="en-GB" sz="2000" dirty="0"/>
              <a:t>, </a:t>
            </a:r>
            <a:r>
              <a:rPr lang="en-GB" sz="2000" i="1" dirty="0"/>
              <a:t>32</a:t>
            </a:r>
            <a:r>
              <a:rPr lang="en-GB" sz="2000" dirty="0"/>
              <a:t>(2), </a:t>
            </a:r>
            <a:r>
              <a:rPr lang="en-GB" sz="2000" dirty="0" smtClean="0"/>
              <a:t>113-133, at 128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8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Taking a stand in this workshop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i="1" dirty="0" smtClean="0"/>
              <a:t>Literally</a:t>
            </a:r>
            <a:r>
              <a:rPr lang="en-GB" sz="3200" dirty="0" smtClean="0"/>
              <a:t> – you will be asked to rewrite the story from the perspective of any character or object in the story</a:t>
            </a:r>
          </a:p>
          <a:p>
            <a:endParaRPr lang="en-GB" sz="3200" dirty="0"/>
          </a:p>
          <a:p>
            <a:r>
              <a:rPr lang="en-GB" sz="3200" i="1" dirty="0" smtClean="0"/>
              <a:t>Physically</a:t>
            </a:r>
            <a:r>
              <a:rPr lang="en-GB" sz="3200" dirty="0" smtClean="0"/>
              <a:t> – you will have the opportunity to stand and present your story to the group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2525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39"/>
            <a:ext cx="8219256" cy="918200"/>
          </a:xfrm>
        </p:spPr>
        <p:txBody>
          <a:bodyPr anchor="b" anchorCtr="0">
            <a:spAutoFit/>
          </a:bodyPr>
          <a:lstStyle/>
          <a:p>
            <a:pPr marL="0" indent="0">
              <a:buNone/>
            </a:pPr>
            <a:r>
              <a:rPr lang="en-GB" dirty="0" smtClean="0"/>
              <a:t>‘The Miller, His Son and Their Ass’ </a:t>
            </a:r>
          </a:p>
          <a:p>
            <a:pPr marL="0" indent="0">
              <a:buNone/>
            </a:pPr>
            <a:r>
              <a:rPr lang="en-GB" sz="1400" i="1" dirty="0" smtClean="0"/>
              <a:t>Aesop’s </a:t>
            </a:r>
            <a:r>
              <a:rPr lang="en-GB" sz="1400" i="1" dirty="0"/>
              <a:t>Fables </a:t>
            </a:r>
            <a:r>
              <a:rPr lang="en-GB" sz="1400" dirty="0" smtClean="0"/>
              <a:t>(Wordsworth Classics, 1994), p.130</a:t>
            </a:r>
            <a:endParaRPr lang="en-GB" sz="1400" dirty="0"/>
          </a:p>
        </p:txBody>
      </p:sp>
      <p:pic>
        <p:nvPicPr>
          <p:cNvPr id="1027" name="Picture 3" descr="C:\Users\Dawn\AppData\Local\Microsoft\Windows\Temporary Internet Files\Content.IE5\YASYK0TF\MP9000499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196752"/>
            <a:ext cx="2630040" cy="3984909"/>
          </a:xfrm>
          <a:prstGeom prst="rect">
            <a:avLst/>
          </a:prstGeom>
          <a:noFill/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 smtClean="0"/>
              <a:t>13:45 Introduction and story</a:t>
            </a:r>
          </a:p>
          <a:p>
            <a:r>
              <a:rPr lang="en-GB" sz="3600" dirty="0" smtClean="0"/>
              <a:t>13:55 Story writing</a:t>
            </a:r>
          </a:p>
          <a:p>
            <a:r>
              <a:rPr lang="en-GB" sz="3600" dirty="0" smtClean="0"/>
              <a:t>14:10 Story telling</a:t>
            </a:r>
          </a:p>
          <a:p>
            <a:r>
              <a:rPr lang="en-GB" sz="3600" dirty="0" smtClean="0"/>
              <a:t>14:45  Feedback</a:t>
            </a:r>
          </a:p>
          <a:p>
            <a:r>
              <a:rPr lang="en-GB" sz="3600" dirty="0" smtClean="0"/>
              <a:t>15:00  End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268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8">
      <a:dk1>
        <a:srgbClr val="243062"/>
      </a:dk1>
      <a:lt1>
        <a:srgbClr val="FFFFFF"/>
      </a:lt1>
      <a:dk2>
        <a:srgbClr val="6067A8"/>
      </a:dk2>
      <a:lt2>
        <a:srgbClr val="F2F3F8"/>
      </a:lt2>
      <a:accent1>
        <a:srgbClr val="F95207"/>
      </a:accent1>
      <a:accent2>
        <a:srgbClr val="FF9966"/>
      </a:accent2>
      <a:accent3>
        <a:srgbClr val="FFBC9B"/>
      </a:accent3>
      <a:accent4>
        <a:srgbClr val="6067A8"/>
      </a:accent4>
      <a:accent5>
        <a:srgbClr val="ABAFD1"/>
      </a:accent5>
      <a:accent6>
        <a:srgbClr val="CED0E4"/>
      </a:accent6>
      <a:hlink>
        <a:srgbClr val="FFFFFF"/>
      </a:hlink>
      <a:folHlink>
        <a:srgbClr val="8086BA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230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Learning to take a stand through storytelling    </vt:lpstr>
      <vt:lpstr>A brief history…</vt:lpstr>
      <vt:lpstr>Findings of the Narrative Research project</vt:lpstr>
      <vt:lpstr>Taking a stand in this workshop</vt:lpstr>
      <vt:lpstr>The Story</vt:lpstr>
      <vt:lpstr>Timings</vt:lpstr>
    </vt:vector>
  </TitlesOfParts>
  <Company>University of Leicester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syst33</dc:creator>
  <cp:lastModifiedBy>Duncan, Nigel</cp:lastModifiedBy>
  <cp:revision>55</cp:revision>
  <dcterms:created xsi:type="dcterms:W3CDTF">2008-02-22T15:40:42Z</dcterms:created>
  <dcterms:modified xsi:type="dcterms:W3CDTF">2013-09-04T16:12:04Z</dcterms:modified>
</cp:coreProperties>
</file>