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60" r:id="rId5"/>
    <p:sldId id="262" r:id="rId6"/>
    <p:sldId id="261" r:id="rId7"/>
    <p:sldId id="259" r:id="rId8"/>
    <p:sldId id="263" r:id="rId9"/>
    <p:sldId id="264" r:id="rId10"/>
    <p:sldId id="266" r:id="rId11"/>
    <p:sldId id="267" r:id="rId12"/>
    <p:sldId id="265" r:id="rId13"/>
    <p:sldId id="268" r:id="rId14"/>
    <p:sldId id="269" r:id="rId15"/>
    <p:sldId id="270" r:id="rId16"/>
    <p:sldId id="271" r:id="rId17"/>
    <p:sldId id="272" r:id="rId18"/>
    <p:sldId id="273" r:id="rId19"/>
    <p:sldId id="274" r:id="rId20"/>
    <p:sldId id="276" r:id="rId21"/>
    <p:sldId id="275" r:id="rId22"/>
    <p:sldId id="277" r:id="rId23"/>
    <p:sldId id="278" r:id="rId24"/>
    <p:sldId id="282" r:id="rId25"/>
    <p:sldId id="283" r:id="rId26"/>
    <p:sldId id="284" r:id="rId27"/>
    <p:sldId id="285" r:id="rId28"/>
    <p:sldId id="286" r:id="rId29"/>
    <p:sldId id="287" r:id="rId30"/>
    <p:sldId id="279" r:id="rId31"/>
    <p:sldId id="281" r:id="rId32"/>
    <p:sldId id="288" r:id="rId33"/>
    <p:sldId id="289" r:id="rId34"/>
    <p:sldId id="280" r:id="rId35"/>
    <p:sldId id="291" r:id="rId36"/>
    <p:sldId id="29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24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207F94B-B38F-4013-87E8-B8864199073C}" type="datetimeFigureOut">
              <a:rPr lang="en-GB" smtClean="0"/>
              <a:t>23/03/2014</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979BB96-F9DF-4B34-858C-907F0693AA0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07F94B-B38F-4013-87E8-B8864199073C}" type="datetimeFigureOut">
              <a:rPr lang="en-GB" smtClean="0"/>
              <a:t>23/03/2014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979BB96-F9DF-4B34-858C-907F0693AA0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07F94B-B38F-4013-87E8-B8864199073C}" type="datetimeFigureOut">
              <a:rPr lang="en-GB" smtClean="0"/>
              <a:t>23/03/2014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979BB96-F9DF-4B34-858C-907F0693AA0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07F94B-B38F-4013-87E8-B8864199073C}" type="datetimeFigureOut">
              <a:rPr lang="en-GB" smtClean="0"/>
              <a:t>23/03/2014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979BB96-F9DF-4B34-858C-907F0693AA01}"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207F94B-B38F-4013-87E8-B8864199073C}" type="datetimeFigureOut">
              <a:rPr lang="en-GB" smtClean="0"/>
              <a:t>23/03/2014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979BB96-F9DF-4B34-858C-907F0693AA01}"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207F94B-B38F-4013-87E8-B8864199073C}" type="datetimeFigureOut">
              <a:rPr lang="en-GB" smtClean="0"/>
              <a:t>23/03/2014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E979BB96-F9DF-4B34-858C-907F0693AA01}"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207F94B-B38F-4013-87E8-B8864199073C}" type="datetimeFigureOut">
              <a:rPr lang="en-GB" smtClean="0"/>
              <a:t>23/03/2014</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E979BB96-F9DF-4B34-858C-907F0693AA0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207F94B-B38F-4013-87E8-B8864199073C}" type="datetimeFigureOut">
              <a:rPr lang="en-GB" smtClean="0"/>
              <a:t>23/03/2014</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E979BB96-F9DF-4B34-858C-907F0693AA01}"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207F94B-B38F-4013-87E8-B8864199073C}" type="datetimeFigureOut">
              <a:rPr lang="en-GB" smtClean="0"/>
              <a:t>23/03/2014</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E979BB96-F9DF-4B34-858C-907F0693AA0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207F94B-B38F-4013-87E8-B8864199073C}" type="datetimeFigureOut">
              <a:rPr lang="en-GB" smtClean="0"/>
              <a:t>23/03/2014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E979BB96-F9DF-4B34-858C-907F0693AA0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207F94B-B38F-4013-87E8-B8864199073C}" type="datetimeFigureOut">
              <a:rPr lang="en-GB" smtClean="0"/>
              <a:t>23/03/2014</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979BB96-F9DF-4B34-858C-907F0693AA01}"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207F94B-B38F-4013-87E8-B8864199073C}" type="datetimeFigureOut">
              <a:rPr lang="en-GB" smtClean="0"/>
              <a:t>23/03/2014</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979BB96-F9DF-4B34-858C-907F0693AA0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8"/>
            <a:ext cx="7772400" cy="2619723"/>
          </a:xfrm>
        </p:spPr>
        <p:txBody>
          <a:bodyPr>
            <a:normAutofit/>
          </a:bodyPr>
          <a:lstStyle/>
          <a:p>
            <a:r>
              <a:rPr lang="en-GB" sz="3600" dirty="0" smtClean="0"/>
              <a:t>Moral Philosophy and Moral Reasoning – A Suitable Basis for legal Ethics Teaching at the Academic Stage</a:t>
            </a:r>
            <a:endParaRPr lang="en-GB" sz="3600" dirty="0"/>
          </a:p>
        </p:txBody>
      </p:sp>
      <p:sp>
        <p:nvSpPr>
          <p:cNvPr id="3" name="Subtitle 2"/>
          <p:cNvSpPr>
            <a:spLocks noGrp="1"/>
          </p:cNvSpPr>
          <p:nvPr>
            <p:ph type="subTitle" idx="1"/>
          </p:nvPr>
        </p:nvSpPr>
        <p:spPr/>
        <p:txBody>
          <a:bodyPr/>
          <a:lstStyle/>
          <a:p>
            <a:r>
              <a:rPr lang="en-GB" dirty="0" smtClean="0"/>
              <a:t>Eleanor Curran, Kent Law School</a:t>
            </a:r>
            <a:endParaRPr lang="en-GB" dirty="0"/>
          </a:p>
        </p:txBody>
      </p:sp>
    </p:spTree>
    <p:extLst>
      <p:ext uri="{BB962C8B-B14F-4D97-AF65-F5344CB8AC3E}">
        <p14:creationId xmlns:p14="http://schemas.microsoft.com/office/powerpoint/2010/main" val="2144385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Students learn:</a:t>
            </a:r>
          </a:p>
          <a:p>
            <a:pPr marL="624078" indent="-514350">
              <a:buFont typeface="+mj-lt"/>
              <a:buAutoNum type="arabicPeriod"/>
            </a:pPr>
            <a:r>
              <a:rPr lang="en-GB" dirty="0" smtClean="0"/>
              <a:t>Three ways to locate and explain morality, crudely</a:t>
            </a:r>
          </a:p>
          <a:p>
            <a:r>
              <a:rPr lang="en-GB" dirty="0" smtClean="0"/>
              <a:t>Actions themselves as right or wrong (as determined by rational principles/rules)</a:t>
            </a:r>
          </a:p>
          <a:p>
            <a:r>
              <a:rPr lang="en-GB" dirty="0" smtClean="0"/>
              <a:t>The (good) outcomes of actions as determining the morally right</a:t>
            </a:r>
          </a:p>
          <a:p>
            <a:r>
              <a:rPr lang="en-GB" dirty="0" smtClean="0"/>
              <a:t>Morality located in the person and her virtues and the morally right action determined according to those virtues applied rationally</a:t>
            </a:r>
            <a:endParaRPr lang="en-GB" dirty="0"/>
          </a:p>
        </p:txBody>
      </p:sp>
      <p:sp>
        <p:nvSpPr>
          <p:cNvPr id="3" name="Title 2"/>
          <p:cNvSpPr>
            <a:spLocks noGrp="1"/>
          </p:cNvSpPr>
          <p:nvPr>
            <p:ph type="title"/>
          </p:nvPr>
        </p:nvSpPr>
        <p:spPr/>
        <p:txBody>
          <a:bodyPr/>
          <a:lstStyle/>
          <a:p>
            <a:endParaRPr lang="en-GB" dirty="0"/>
          </a:p>
        </p:txBody>
      </p:sp>
    </p:spTree>
    <p:extLst>
      <p:ext uri="{BB962C8B-B14F-4D97-AF65-F5344CB8AC3E}">
        <p14:creationId xmlns:p14="http://schemas.microsoft.com/office/powerpoint/2010/main" val="2848893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2. The oppositional relationship between deontology and consequentialism (the use of ethical dilemmas such as the planting of a terrorist bomb and the question – can torturing the terrorist suspect’s four year old daughter be justified to try and save thousands of lives) to bring out the sense in which these theories are opposed.</a:t>
            </a:r>
          </a:p>
          <a:p>
            <a:pPr marL="109728" indent="0">
              <a:buNone/>
            </a:pPr>
            <a:endParaRPr lang="en-GB" dirty="0" smtClean="0"/>
          </a:p>
          <a:p>
            <a:pPr marL="109728" indent="0">
              <a:buNone/>
            </a:pP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1449954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Question - </a:t>
            </a:r>
            <a:r>
              <a:rPr lang="en-GB" dirty="0"/>
              <a:t>– is our view of legal ethics determined by our legal theory (as well as our moral theory)? </a:t>
            </a:r>
            <a:endParaRPr lang="en-GB" dirty="0" smtClean="0"/>
          </a:p>
          <a:p>
            <a:endParaRPr lang="en-GB" dirty="0" smtClean="0"/>
          </a:p>
          <a:p>
            <a:r>
              <a:rPr lang="en-GB" dirty="0" err="1" smtClean="0"/>
              <a:t>Luban</a:t>
            </a:r>
            <a:r>
              <a:rPr lang="en-GB" dirty="0" smtClean="0"/>
              <a:t> - </a:t>
            </a:r>
            <a:r>
              <a:rPr lang="en-GB" dirty="0"/>
              <a:t>‘Natural Law as Professional Ethics: a Reading of Fuller</a:t>
            </a:r>
            <a:r>
              <a:rPr lang="en-GB" dirty="0" smtClean="0"/>
              <a:t>’</a:t>
            </a:r>
          </a:p>
          <a:p>
            <a:endParaRPr lang="en-GB" dirty="0"/>
          </a:p>
          <a:p>
            <a:r>
              <a:rPr lang="en-GB" dirty="0" smtClean="0"/>
              <a:t>In his book ‘Legal Ethics and Human Dignity’ (CUP 2007) </a:t>
            </a:r>
            <a:r>
              <a:rPr lang="en-GB" dirty="0" err="1" smtClean="0"/>
              <a:t>Luban</a:t>
            </a:r>
            <a:r>
              <a:rPr lang="en-GB" dirty="0" smtClean="0"/>
              <a:t> argues:</a:t>
            </a:r>
          </a:p>
          <a:p>
            <a:endParaRPr lang="en-GB" dirty="0"/>
          </a:p>
        </p:txBody>
      </p:sp>
      <p:sp>
        <p:nvSpPr>
          <p:cNvPr id="3" name="Title 2"/>
          <p:cNvSpPr>
            <a:spLocks noGrp="1"/>
          </p:cNvSpPr>
          <p:nvPr>
            <p:ph type="title"/>
          </p:nvPr>
        </p:nvSpPr>
        <p:spPr/>
        <p:txBody>
          <a:bodyPr>
            <a:normAutofit/>
          </a:bodyPr>
          <a:lstStyle/>
          <a:p>
            <a:pPr algn="ctr"/>
            <a:r>
              <a:rPr lang="en-GB" sz="2400" dirty="0" smtClean="0"/>
              <a:t>David </a:t>
            </a:r>
            <a:r>
              <a:rPr lang="en-GB" sz="2400" dirty="0" err="1" smtClean="0"/>
              <a:t>Luban’s</a:t>
            </a:r>
            <a:r>
              <a:rPr lang="en-GB" sz="2400" dirty="0" smtClean="0"/>
              <a:t> Thesis – Lawyers Should </a:t>
            </a:r>
            <a:r>
              <a:rPr lang="en-GB" sz="2400" dirty="0"/>
              <a:t>U</a:t>
            </a:r>
            <a:r>
              <a:rPr lang="en-GB" sz="2400" dirty="0" smtClean="0"/>
              <a:t>phold </a:t>
            </a:r>
            <a:r>
              <a:rPr lang="en-GB" sz="2400" dirty="0"/>
              <a:t>H</a:t>
            </a:r>
            <a:r>
              <a:rPr lang="en-GB" sz="2400" dirty="0" smtClean="0"/>
              <a:t>uman </a:t>
            </a:r>
            <a:r>
              <a:rPr lang="en-GB" sz="2400" dirty="0"/>
              <a:t>D</a:t>
            </a:r>
            <a:r>
              <a:rPr lang="en-GB" sz="2400" dirty="0" smtClean="0"/>
              <a:t>ignity</a:t>
            </a:r>
            <a:endParaRPr lang="en-GB" sz="2400" dirty="0"/>
          </a:p>
        </p:txBody>
      </p:sp>
    </p:spTree>
    <p:extLst>
      <p:ext uri="{BB962C8B-B14F-4D97-AF65-F5344CB8AC3E}">
        <p14:creationId xmlns:p14="http://schemas.microsoft.com/office/powerpoint/2010/main" val="3335878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lstStyle/>
          <a:p>
            <a:r>
              <a:rPr lang="en-GB" dirty="0" err="1"/>
              <a:t>Luban</a:t>
            </a:r>
            <a:r>
              <a:rPr lang="en-GB" dirty="0"/>
              <a:t> thinks that Fuller’s account of natural law makes the claim that it is </a:t>
            </a:r>
            <a:r>
              <a:rPr lang="en-GB" dirty="0" err="1"/>
              <a:t>lawmaking</a:t>
            </a:r>
            <a:r>
              <a:rPr lang="en-GB" dirty="0"/>
              <a:t> and lawgiving that is a moral activity rather than the claim that law’s content is necessarily moral. </a:t>
            </a:r>
            <a:endParaRPr lang="en-GB" dirty="0" smtClean="0"/>
          </a:p>
          <a:p>
            <a:endParaRPr lang="en-GB" dirty="0"/>
          </a:p>
          <a:p>
            <a:r>
              <a:rPr lang="en-GB" dirty="0" smtClean="0"/>
              <a:t>This</a:t>
            </a:r>
            <a:r>
              <a:rPr lang="en-GB" dirty="0"/>
              <a:t>, says </a:t>
            </a:r>
            <a:r>
              <a:rPr lang="en-GB" dirty="0" err="1"/>
              <a:t>Luban</a:t>
            </a:r>
            <a:r>
              <a:rPr lang="en-GB" dirty="0"/>
              <a:t>, amounts to the claim that </a:t>
            </a:r>
            <a:r>
              <a:rPr lang="en-GB" b="1" dirty="0"/>
              <a:t>law’s morality lies in the professional ethics of the lawyer rather than in the propositional content of the laws</a:t>
            </a:r>
            <a:r>
              <a:rPr lang="en-GB" dirty="0"/>
              <a:t>. </a:t>
            </a:r>
          </a:p>
        </p:txBody>
      </p:sp>
      <p:sp>
        <p:nvSpPr>
          <p:cNvPr id="3" name="Title 2"/>
          <p:cNvSpPr>
            <a:spLocks noGrp="1"/>
          </p:cNvSpPr>
          <p:nvPr>
            <p:ph type="title"/>
          </p:nvPr>
        </p:nvSpPr>
        <p:spPr>
          <a:xfrm>
            <a:off x="457200" y="274638"/>
            <a:ext cx="8229600" cy="418058"/>
          </a:xfrm>
        </p:spPr>
        <p:txBody>
          <a:bodyPr>
            <a:normAutofit fontScale="90000"/>
          </a:bodyPr>
          <a:lstStyle/>
          <a:p>
            <a:endParaRPr lang="en-GB" dirty="0"/>
          </a:p>
        </p:txBody>
      </p:sp>
    </p:spTree>
    <p:extLst>
      <p:ext uri="{BB962C8B-B14F-4D97-AF65-F5344CB8AC3E}">
        <p14:creationId xmlns:p14="http://schemas.microsoft.com/office/powerpoint/2010/main" val="3353308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760640"/>
          </a:xfrm>
        </p:spPr>
        <p:txBody>
          <a:bodyPr>
            <a:normAutofit lnSpcReduction="10000"/>
          </a:bodyPr>
          <a:lstStyle/>
          <a:p>
            <a:r>
              <a:rPr lang="en-GB" dirty="0" smtClean="0"/>
              <a:t>According to </a:t>
            </a:r>
            <a:r>
              <a:rPr lang="en-GB" dirty="0" err="1" smtClean="0"/>
              <a:t>Luban</a:t>
            </a:r>
            <a:r>
              <a:rPr lang="en-GB" dirty="0" smtClean="0"/>
              <a:t> - the </a:t>
            </a:r>
            <a:r>
              <a:rPr lang="en-GB" dirty="0"/>
              <a:t>natural law character of </a:t>
            </a:r>
            <a:r>
              <a:rPr lang="en-GB" dirty="0">
                <a:cs typeface="Arial" panose="020B0604020202020204" pitchFamily="34" charset="0"/>
              </a:rPr>
              <a:t>Fuller’s</a:t>
            </a:r>
            <a:r>
              <a:rPr lang="en-GB" dirty="0"/>
              <a:t> theory is to be found in the functions of the lawyer as virtues</a:t>
            </a:r>
          </a:p>
          <a:p>
            <a:pPr marL="109728" indent="0">
              <a:buNone/>
            </a:pPr>
            <a:r>
              <a:rPr lang="en-GB" dirty="0"/>
              <a:t> </a:t>
            </a:r>
          </a:p>
          <a:p>
            <a:r>
              <a:rPr lang="en-GB" dirty="0"/>
              <a:t>“Virtues are functional excellences, and a professional role is defined by its functions; take away enough of the professional virtues, and the result is simply not recognisable as the professional role” (107</a:t>
            </a:r>
            <a:r>
              <a:rPr lang="en-GB" dirty="0" smtClean="0"/>
              <a:t>)</a:t>
            </a:r>
          </a:p>
          <a:p>
            <a:endParaRPr lang="en-GB" dirty="0" smtClean="0"/>
          </a:p>
          <a:p>
            <a:r>
              <a:rPr lang="en-GB" dirty="0"/>
              <a:t>“If a lawyer is not doing any of the things a good lawyer does, she is not merely practicing law badly. She is not practicing law at all.” (107)</a:t>
            </a:r>
          </a:p>
          <a:p>
            <a:endParaRPr lang="en-GB" dirty="0"/>
          </a:p>
          <a:p>
            <a:endParaRPr lang="en-GB" dirty="0"/>
          </a:p>
        </p:txBody>
      </p:sp>
      <p:sp>
        <p:nvSpPr>
          <p:cNvPr id="3" name="Title 2"/>
          <p:cNvSpPr>
            <a:spLocks noGrp="1"/>
          </p:cNvSpPr>
          <p:nvPr>
            <p:ph type="title"/>
          </p:nvPr>
        </p:nvSpPr>
        <p:spPr>
          <a:xfrm>
            <a:off x="457200" y="274638"/>
            <a:ext cx="8229600" cy="274042"/>
          </a:xfrm>
        </p:spPr>
        <p:txBody>
          <a:bodyPr>
            <a:normAutofit fontScale="90000"/>
          </a:bodyPr>
          <a:lstStyle/>
          <a:p>
            <a:endParaRPr lang="en-GB" dirty="0"/>
          </a:p>
        </p:txBody>
      </p:sp>
    </p:spTree>
    <p:extLst>
      <p:ext uri="{BB962C8B-B14F-4D97-AF65-F5344CB8AC3E}">
        <p14:creationId xmlns:p14="http://schemas.microsoft.com/office/powerpoint/2010/main" val="3027561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4704"/>
            <a:ext cx="8229600" cy="5242587"/>
          </a:xfrm>
        </p:spPr>
        <p:txBody>
          <a:bodyPr>
            <a:normAutofit fontScale="92500" lnSpcReduction="20000"/>
          </a:bodyPr>
          <a:lstStyle/>
          <a:p>
            <a:r>
              <a:rPr lang="en-GB" dirty="0" err="1" smtClean="0">
                <a:cs typeface="Arial" panose="020B0604020202020204" pitchFamily="34" charset="0"/>
              </a:rPr>
              <a:t>Luban</a:t>
            </a:r>
            <a:r>
              <a:rPr lang="en-GB" dirty="0" smtClean="0">
                <a:cs typeface="Arial" panose="020B0604020202020204" pitchFamily="34" charset="0"/>
              </a:rPr>
              <a:t> makes grand claims for legal ethics!</a:t>
            </a:r>
          </a:p>
          <a:p>
            <a:endParaRPr lang="en-GB" dirty="0">
              <a:cs typeface="Arial" panose="020B0604020202020204" pitchFamily="34" charset="0"/>
            </a:endParaRPr>
          </a:p>
          <a:p>
            <a:r>
              <a:rPr lang="en-GB" dirty="0">
                <a:cs typeface="Arial" panose="020B0604020202020204" pitchFamily="34" charset="0"/>
              </a:rPr>
              <a:t>He claims (</a:t>
            </a:r>
            <a:r>
              <a:rPr lang="en-GB" dirty="0" err="1">
                <a:cs typeface="Arial" panose="020B0604020202020204" pitchFamily="34" charset="0"/>
              </a:rPr>
              <a:t>Ch</a:t>
            </a:r>
            <a:r>
              <a:rPr lang="en-GB" dirty="0">
                <a:cs typeface="Arial" panose="020B0604020202020204" pitchFamily="34" charset="0"/>
              </a:rPr>
              <a:t> 4) that jurisprudence has been obsessed with the judicial process – what courts do and how judges reason in deciding cases (particularly relevant in the US because of the dominance of legal realism)  – but –he says</a:t>
            </a:r>
          </a:p>
          <a:p>
            <a:r>
              <a:rPr lang="en-GB" dirty="0">
                <a:cs typeface="Arial" panose="020B0604020202020204" pitchFamily="34" charset="0"/>
              </a:rPr>
              <a:t> </a:t>
            </a:r>
          </a:p>
          <a:p>
            <a:r>
              <a:rPr lang="en-GB" dirty="0">
                <a:cs typeface="Arial" panose="020B0604020202020204" pitchFamily="34" charset="0"/>
              </a:rPr>
              <a:t>“I want to explore the hypothesis that a better standpoint for jurisprudence is that of the lawyer, not the judge. If so, </a:t>
            </a:r>
            <a:r>
              <a:rPr lang="en-GB" b="1" dirty="0">
                <a:cs typeface="Arial" panose="020B0604020202020204" pitchFamily="34" charset="0"/>
              </a:rPr>
              <a:t>I suggest, legal ethics – regarded by some as a minor and trivial subject – undergoes a remarkable, </a:t>
            </a:r>
            <a:r>
              <a:rPr lang="en-GB" b="1" dirty="0" err="1">
                <a:cs typeface="Arial" panose="020B0604020202020204" pitchFamily="34" charset="0"/>
              </a:rPr>
              <a:t>Cindarella</a:t>
            </a:r>
            <a:r>
              <a:rPr lang="en-GB" b="1" dirty="0">
                <a:cs typeface="Arial" panose="020B0604020202020204" pitchFamily="34" charset="0"/>
              </a:rPr>
              <a:t>-like transformation to a central spot in how we understand law.”</a:t>
            </a:r>
            <a:r>
              <a:rPr lang="en-GB" dirty="0">
                <a:cs typeface="Arial" panose="020B0604020202020204" pitchFamily="34" charset="0"/>
              </a:rPr>
              <a:t> (131)</a:t>
            </a:r>
          </a:p>
          <a:p>
            <a:endParaRPr lang="en-GB" dirty="0"/>
          </a:p>
        </p:txBody>
      </p:sp>
      <p:sp>
        <p:nvSpPr>
          <p:cNvPr id="3" name="Title 2"/>
          <p:cNvSpPr>
            <a:spLocks noGrp="1"/>
          </p:cNvSpPr>
          <p:nvPr>
            <p:ph type="title"/>
          </p:nvPr>
        </p:nvSpPr>
        <p:spPr>
          <a:xfrm>
            <a:off x="457200" y="274638"/>
            <a:ext cx="8229600" cy="130026"/>
          </a:xfrm>
        </p:spPr>
        <p:txBody>
          <a:bodyPr>
            <a:normAutofit fontScale="90000"/>
          </a:bodyPr>
          <a:lstStyle/>
          <a:p>
            <a:endParaRPr lang="en-GB" dirty="0"/>
          </a:p>
        </p:txBody>
      </p:sp>
    </p:spTree>
    <p:extLst>
      <p:ext uri="{BB962C8B-B14F-4D97-AF65-F5344CB8AC3E}">
        <p14:creationId xmlns:p14="http://schemas.microsoft.com/office/powerpoint/2010/main" val="471996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5400600"/>
          </a:xfrm>
        </p:spPr>
        <p:txBody>
          <a:bodyPr>
            <a:normAutofit fontScale="92500" lnSpcReduction="20000"/>
          </a:bodyPr>
          <a:lstStyle/>
          <a:p>
            <a:r>
              <a:rPr lang="en-GB" dirty="0" smtClean="0">
                <a:cs typeface="Times New Roman" panose="02020603050405020304" pitchFamily="18" charset="0"/>
              </a:rPr>
              <a:t>On the rule of law</a:t>
            </a:r>
          </a:p>
          <a:p>
            <a:endParaRPr lang="en-GB" dirty="0">
              <a:cs typeface="Times New Roman" panose="02020603050405020304" pitchFamily="18" charset="0"/>
            </a:endParaRPr>
          </a:p>
          <a:p>
            <a:r>
              <a:rPr lang="en-GB" dirty="0" smtClean="0">
                <a:cs typeface="Times New Roman" panose="02020603050405020304" pitchFamily="18" charset="0"/>
              </a:rPr>
              <a:t>‘What </a:t>
            </a:r>
            <a:r>
              <a:rPr lang="en-GB" dirty="0">
                <a:cs typeface="Times New Roman" panose="02020603050405020304" pitchFamily="18" charset="0"/>
              </a:rPr>
              <a:t>if the rule of law establishes a moral relationship between those who govern and those whom they govern? Furthermore, what if sustaining this relationship requires moral attitudes and virtues on the part of the governors that are not simply disinterested forbearance and not simply the attitudes and virtues required of everyone?’ (ibid.) </a:t>
            </a:r>
          </a:p>
          <a:p>
            <a:r>
              <a:rPr lang="en-GB" dirty="0">
                <a:cs typeface="Times New Roman" panose="02020603050405020304" pitchFamily="18" charset="0"/>
              </a:rPr>
              <a:t> </a:t>
            </a:r>
          </a:p>
          <a:p>
            <a:r>
              <a:rPr lang="en-GB" dirty="0">
                <a:cs typeface="Times New Roman" panose="02020603050405020304" pitchFamily="18" charset="0"/>
              </a:rPr>
              <a:t>And he goes on, ‘In that case, the rule of law would turn out to rely on the specifically professional ethics of the lawmakers.’ (Ibid., 100).</a:t>
            </a:r>
          </a:p>
          <a:p>
            <a:r>
              <a:rPr lang="en-GB" dirty="0">
                <a:cs typeface="Times New Roman" panose="02020603050405020304" pitchFamily="18" charset="0"/>
              </a:rPr>
              <a:t> </a:t>
            </a:r>
          </a:p>
          <a:p>
            <a:endParaRPr lang="en-GB" dirty="0"/>
          </a:p>
        </p:txBody>
      </p:sp>
      <p:sp>
        <p:nvSpPr>
          <p:cNvPr id="3" name="Title 2"/>
          <p:cNvSpPr>
            <a:spLocks noGrp="1"/>
          </p:cNvSpPr>
          <p:nvPr>
            <p:ph type="title"/>
          </p:nvPr>
        </p:nvSpPr>
        <p:spPr>
          <a:xfrm>
            <a:off x="457200" y="274638"/>
            <a:ext cx="8229600" cy="850106"/>
          </a:xfrm>
        </p:spPr>
        <p:txBody>
          <a:bodyPr>
            <a:normAutofit/>
          </a:bodyPr>
          <a:lstStyle/>
          <a:p>
            <a:r>
              <a:rPr lang="en-GB" sz="2800" dirty="0" smtClean="0"/>
              <a:t>It gets better . . .</a:t>
            </a:r>
            <a:endParaRPr lang="en-GB" sz="2800" dirty="0"/>
          </a:p>
        </p:txBody>
      </p:sp>
    </p:spTree>
    <p:extLst>
      <p:ext uri="{BB962C8B-B14F-4D97-AF65-F5344CB8AC3E}">
        <p14:creationId xmlns:p14="http://schemas.microsoft.com/office/powerpoint/2010/main" val="2970673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a:t>He then says ‘Finally, what if the professional ethics of lawyer-lawmakers – the moral relationship and attitudes and virtues required by the rule of law – cohere better with laws enhancing human dignity than with laws assaulting it . . .? Then we could assert that the rule of law morally constrains the content of laws. Which sounds like a natural law theory. And, if we understood it as a theory of the </a:t>
            </a:r>
            <a:r>
              <a:rPr lang="en-GB" b="1" dirty="0"/>
              <a:t>morality of lawmakers</a:t>
            </a:r>
            <a:r>
              <a:rPr lang="en-GB" dirty="0"/>
              <a:t> rather than the morality of law, then we would have a theory of natural law as professional </a:t>
            </a:r>
            <a:r>
              <a:rPr lang="en-GB" dirty="0" smtClean="0"/>
              <a:t>ethics’. (ibid.) </a:t>
            </a:r>
            <a:endParaRPr lang="en-GB" dirty="0"/>
          </a:p>
          <a:p>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2855733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170579"/>
          </a:xfrm>
        </p:spPr>
        <p:txBody>
          <a:bodyPr>
            <a:normAutofit/>
          </a:bodyPr>
          <a:lstStyle/>
          <a:p>
            <a:r>
              <a:rPr lang="en-GB" dirty="0" err="1" smtClean="0"/>
              <a:t>Luban</a:t>
            </a:r>
            <a:r>
              <a:rPr lang="en-GB" dirty="0" smtClean="0"/>
              <a:t> </a:t>
            </a:r>
            <a:r>
              <a:rPr lang="en-GB" dirty="0"/>
              <a:t>is saying that legal ethics, rather than being merely a set of principles and codes of behaviour that a lawyer should follow in order to be an ethical lawyer, is something much more integral to the nature of lawyering. In other words, he wants to argue against the idea that you could just be a lawyer or you could be an ethical lawyer. Rather, his argument is that in order to be a lawyer, in order to practice law at all, you must practice law in a particular way.</a:t>
            </a:r>
          </a:p>
          <a:p>
            <a:r>
              <a:rPr lang="en-GB" dirty="0"/>
              <a:t> </a:t>
            </a:r>
          </a:p>
        </p:txBody>
      </p:sp>
      <p:sp>
        <p:nvSpPr>
          <p:cNvPr id="3" name="Title 2"/>
          <p:cNvSpPr>
            <a:spLocks noGrp="1"/>
          </p:cNvSpPr>
          <p:nvPr>
            <p:ph type="title"/>
          </p:nvPr>
        </p:nvSpPr>
        <p:spPr>
          <a:xfrm>
            <a:off x="457200" y="274638"/>
            <a:ext cx="8229600" cy="58018"/>
          </a:xfrm>
        </p:spPr>
        <p:txBody>
          <a:bodyPr>
            <a:normAutofit fontScale="90000"/>
          </a:bodyPr>
          <a:lstStyle/>
          <a:p>
            <a:endParaRPr lang="en-GB" dirty="0"/>
          </a:p>
        </p:txBody>
      </p:sp>
    </p:spTree>
    <p:extLst>
      <p:ext uri="{BB962C8B-B14F-4D97-AF65-F5344CB8AC3E}">
        <p14:creationId xmlns:p14="http://schemas.microsoft.com/office/powerpoint/2010/main" val="2415230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904656"/>
          </a:xfrm>
        </p:spPr>
        <p:txBody>
          <a:bodyPr/>
          <a:lstStyle/>
          <a:p>
            <a:r>
              <a:rPr lang="en-GB" dirty="0" smtClean="0"/>
              <a:t>This is highfalutin stuff! And gives students an  example of legal ethics at its most rarefied – which they can then respond to negatively or positively</a:t>
            </a:r>
          </a:p>
          <a:p>
            <a:endParaRPr lang="en-GB" dirty="0"/>
          </a:p>
          <a:p>
            <a:r>
              <a:rPr lang="en-GB" dirty="0" smtClean="0"/>
              <a:t>That concludes the ‘theory’ block</a:t>
            </a:r>
          </a:p>
          <a:p>
            <a:endParaRPr lang="en-GB" dirty="0" smtClean="0"/>
          </a:p>
          <a:p>
            <a:r>
              <a:rPr lang="en-GB" b="1" dirty="0" smtClean="0"/>
              <a:t>Next – A Case Study – ‘The Washington Torture Lawyers’</a:t>
            </a:r>
          </a:p>
          <a:p>
            <a:r>
              <a:rPr lang="en-GB" dirty="0" err="1" smtClean="0"/>
              <a:t>Luban’s</a:t>
            </a:r>
            <a:r>
              <a:rPr lang="en-GB" dirty="0" smtClean="0"/>
              <a:t> argument,</a:t>
            </a:r>
          </a:p>
          <a:p>
            <a:r>
              <a:rPr lang="en-GB" dirty="0"/>
              <a:t>‘this chapter will provide </a:t>
            </a:r>
            <a:r>
              <a:rPr lang="en-GB" b="1" dirty="0"/>
              <a:t>a case study of moral failure’</a:t>
            </a:r>
            <a:r>
              <a:rPr lang="en-GB" dirty="0"/>
              <a:t> (</a:t>
            </a:r>
            <a:r>
              <a:rPr lang="en-GB" dirty="0" err="1"/>
              <a:t>Luban</a:t>
            </a:r>
            <a:r>
              <a:rPr lang="en-GB" dirty="0"/>
              <a:t>, 163).</a:t>
            </a:r>
          </a:p>
          <a:p>
            <a:endParaRPr lang="en-GB" dirty="0"/>
          </a:p>
        </p:txBody>
      </p:sp>
      <p:sp>
        <p:nvSpPr>
          <p:cNvPr id="3" name="Title 2"/>
          <p:cNvSpPr>
            <a:spLocks noGrp="1"/>
          </p:cNvSpPr>
          <p:nvPr>
            <p:ph type="title"/>
          </p:nvPr>
        </p:nvSpPr>
        <p:spPr>
          <a:xfrm>
            <a:off x="457200" y="274638"/>
            <a:ext cx="8229600" cy="490066"/>
          </a:xfrm>
        </p:spPr>
        <p:txBody>
          <a:bodyPr>
            <a:normAutofit fontScale="90000"/>
          </a:bodyPr>
          <a:lstStyle/>
          <a:p>
            <a:endParaRPr lang="en-GB" dirty="0"/>
          </a:p>
        </p:txBody>
      </p:sp>
    </p:spTree>
    <p:extLst>
      <p:ext uri="{BB962C8B-B14F-4D97-AF65-F5344CB8AC3E}">
        <p14:creationId xmlns:p14="http://schemas.microsoft.com/office/powerpoint/2010/main" val="1420324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0848"/>
            <a:ext cx="8229600" cy="4065315"/>
          </a:xfrm>
        </p:spPr>
        <p:txBody>
          <a:bodyPr/>
          <a:lstStyle/>
          <a:p>
            <a:r>
              <a:rPr lang="en-GB" dirty="0" smtClean="0"/>
              <a:t>Introducing moral philosophy/moral theory</a:t>
            </a:r>
          </a:p>
          <a:p>
            <a:endParaRPr lang="en-GB" dirty="0" smtClean="0"/>
          </a:p>
          <a:p>
            <a:r>
              <a:rPr lang="en-GB" dirty="0" smtClean="0"/>
              <a:t>Using a text book with a theoretical approach</a:t>
            </a:r>
          </a:p>
          <a:p>
            <a:endParaRPr lang="en-GB" dirty="0" smtClean="0"/>
          </a:p>
          <a:p>
            <a:r>
              <a:rPr lang="en-GB" dirty="0" smtClean="0"/>
              <a:t>Discussion of case studies and topics in legal ethics</a:t>
            </a:r>
          </a:p>
          <a:p>
            <a:endParaRPr lang="en-GB" dirty="0" smtClean="0"/>
          </a:p>
          <a:p>
            <a:endParaRPr lang="en-GB" dirty="0"/>
          </a:p>
        </p:txBody>
      </p:sp>
      <p:sp>
        <p:nvSpPr>
          <p:cNvPr id="2" name="Title 1"/>
          <p:cNvSpPr>
            <a:spLocks noGrp="1"/>
          </p:cNvSpPr>
          <p:nvPr>
            <p:ph type="title"/>
          </p:nvPr>
        </p:nvSpPr>
        <p:spPr/>
        <p:txBody>
          <a:bodyPr>
            <a:normAutofit fontScale="90000"/>
          </a:bodyPr>
          <a:lstStyle/>
          <a:p>
            <a:pPr algn="ctr"/>
            <a:r>
              <a:rPr lang="en-GB" dirty="0" smtClean="0"/>
              <a:t>A Case Study - Teaching Legal Ethics at the Academic Stage</a:t>
            </a:r>
            <a:endParaRPr lang="en-GB" dirty="0"/>
          </a:p>
        </p:txBody>
      </p:sp>
    </p:spTree>
    <p:extLst>
      <p:ext uri="{BB962C8B-B14F-4D97-AF65-F5344CB8AC3E}">
        <p14:creationId xmlns:p14="http://schemas.microsoft.com/office/powerpoint/2010/main" val="38350152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555"/>
          </a:xfrm>
        </p:spPr>
        <p:txBody>
          <a:bodyPr/>
          <a:lstStyle/>
          <a:p>
            <a:endParaRPr lang="en-GB" dirty="0" smtClean="0"/>
          </a:p>
          <a:p>
            <a:r>
              <a:rPr lang="en-GB" dirty="0" smtClean="0"/>
              <a:t>the </a:t>
            </a:r>
            <a:r>
              <a:rPr lang="en-GB" dirty="0"/>
              <a:t>notorious ‘torture memos’ of the US Administration lawyers in the wake of 9/11 that pronounced severe interrogation methods (usually categorised as torture) and including waterboarding, to be legal. </a:t>
            </a:r>
          </a:p>
        </p:txBody>
      </p:sp>
      <p:sp>
        <p:nvSpPr>
          <p:cNvPr id="3" name="Title 2"/>
          <p:cNvSpPr>
            <a:spLocks noGrp="1"/>
          </p:cNvSpPr>
          <p:nvPr>
            <p:ph type="title"/>
          </p:nvPr>
        </p:nvSpPr>
        <p:spPr>
          <a:xfrm>
            <a:off x="457200" y="274638"/>
            <a:ext cx="8229600" cy="490066"/>
          </a:xfrm>
        </p:spPr>
        <p:txBody>
          <a:bodyPr>
            <a:normAutofit fontScale="90000"/>
          </a:bodyPr>
          <a:lstStyle/>
          <a:p>
            <a:endParaRPr lang="en-GB" dirty="0"/>
          </a:p>
        </p:txBody>
      </p:sp>
    </p:spTree>
    <p:extLst>
      <p:ext uri="{BB962C8B-B14F-4D97-AF65-F5344CB8AC3E}">
        <p14:creationId xmlns:p14="http://schemas.microsoft.com/office/powerpoint/2010/main" val="2275799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5544616"/>
          </a:xfrm>
        </p:spPr>
        <p:txBody>
          <a:bodyPr>
            <a:normAutofit fontScale="92500" lnSpcReduction="10000"/>
          </a:bodyPr>
          <a:lstStyle/>
          <a:p>
            <a:r>
              <a:rPr lang="en-GB" dirty="0" err="1"/>
              <a:t>Luban</a:t>
            </a:r>
            <a:r>
              <a:rPr lang="en-GB" dirty="0"/>
              <a:t> contends that in the case of the torture memos the law was clear. </a:t>
            </a:r>
            <a:endParaRPr lang="en-GB" dirty="0" smtClean="0"/>
          </a:p>
          <a:p>
            <a:pPr marL="109728" indent="0">
              <a:buNone/>
            </a:pPr>
            <a:endParaRPr lang="en-GB" dirty="0"/>
          </a:p>
          <a:p>
            <a:r>
              <a:rPr lang="en-GB" dirty="0" smtClean="0"/>
              <a:t>The </a:t>
            </a:r>
            <a:r>
              <a:rPr lang="en-GB" dirty="0"/>
              <a:t>lawyers were faced with unequivocal legal prohibitions on torture. This meant that they had to </a:t>
            </a:r>
            <a:r>
              <a:rPr lang="en-GB" dirty="0" smtClean="0"/>
              <a:t>‘loophole </a:t>
            </a:r>
            <a:r>
              <a:rPr lang="en-GB" dirty="0"/>
              <a:t>shamelessly to evade the prohibitions’. </a:t>
            </a:r>
            <a:endParaRPr lang="en-GB" dirty="0" smtClean="0"/>
          </a:p>
          <a:p>
            <a:r>
              <a:rPr lang="en-GB" dirty="0" smtClean="0"/>
              <a:t>He </a:t>
            </a:r>
            <a:r>
              <a:rPr lang="en-GB" dirty="0"/>
              <a:t>further claims that they were disingenuous as legal analysis and in places the arguments they made were absurd</a:t>
            </a:r>
            <a:r>
              <a:rPr lang="en-GB" dirty="0" smtClean="0"/>
              <a:t>.</a:t>
            </a:r>
          </a:p>
          <a:p>
            <a:endParaRPr lang="en-GB" dirty="0"/>
          </a:p>
          <a:p>
            <a:r>
              <a:rPr lang="en-GB" dirty="0" smtClean="0"/>
              <a:t>‘We </a:t>
            </a:r>
            <a:r>
              <a:rPr lang="en-GB" dirty="0"/>
              <a:t>can’t put this down to incompetence as the lawyers who drafted them included some of the ‘finest intellects in the legal profession’.</a:t>
            </a:r>
          </a:p>
          <a:p>
            <a:pPr marL="109728" indent="0">
              <a:buNone/>
            </a:pPr>
            <a:r>
              <a:rPr lang="en-GB" dirty="0"/>
              <a:t> </a:t>
            </a:r>
          </a:p>
          <a:p>
            <a:pPr marL="109728" indent="0">
              <a:buNone/>
            </a:pPr>
            <a:endParaRPr lang="en-GB" dirty="0"/>
          </a:p>
          <a:p>
            <a:endParaRPr lang="en-GB" dirty="0"/>
          </a:p>
        </p:txBody>
      </p:sp>
      <p:sp>
        <p:nvSpPr>
          <p:cNvPr id="3" name="Title 2"/>
          <p:cNvSpPr>
            <a:spLocks noGrp="1"/>
          </p:cNvSpPr>
          <p:nvPr>
            <p:ph type="title"/>
          </p:nvPr>
        </p:nvSpPr>
        <p:spPr>
          <a:xfrm>
            <a:off x="457200" y="274638"/>
            <a:ext cx="8229600" cy="418058"/>
          </a:xfrm>
        </p:spPr>
        <p:txBody>
          <a:bodyPr>
            <a:normAutofit fontScale="90000"/>
          </a:bodyPr>
          <a:lstStyle/>
          <a:p>
            <a:endParaRPr lang="en-GB" dirty="0"/>
          </a:p>
        </p:txBody>
      </p:sp>
    </p:spTree>
    <p:extLst>
      <p:ext uri="{BB962C8B-B14F-4D97-AF65-F5344CB8AC3E}">
        <p14:creationId xmlns:p14="http://schemas.microsoft.com/office/powerpoint/2010/main" val="2153909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760640"/>
          </a:xfrm>
        </p:spPr>
        <p:txBody>
          <a:bodyPr>
            <a:normAutofit/>
          </a:bodyPr>
          <a:lstStyle/>
          <a:p>
            <a:r>
              <a:rPr lang="en-GB" dirty="0"/>
              <a:t>I</a:t>
            </a:r>
            <a:r>
              <a:rPr lang="en-GB" dirty="0" smtClean="0"/>
              <a:t>mmediately </a:t>
            </a:r>
            <a:r>
              <a:rPr lang="en-GB" dirty="0"/>
              <a:t>after 9/11 Administration lawyers were told to take a ‘forward-leaning’ approach, by which they meant aggressive and risk taking in their legal advice</a:t>
            </a:r>
            <a:r>
              <a:rPr lang="en-GB" dirty="0" smtClean="0"/>
              <a:t>.</a:t>
            </a:r>
          </a:p>
          <a:p>
            <a:pPr marL="109728" indent="0">
              <a:buNone/>
            </a:pPr>
            <a:endParaRPr lang="en-GB" dirty="0"/>
          </a:p>
          <a:p>
            <a:r>
              <a:rPr lang="en-GB" dirty="0"/>
              <a:t>Connected </a:t>
            </a:r>
            <a:r>
              <a:rPr lang="en-GB" dirty="0" smtClean="0"/>
              <a:t>to this </a:t>
            </a:r>
            <a:r>
              <a:rPr lang="en-GB" dirty="0"/>
              <a:t>was the ‘Cheney Doctrine’ or ‘one per cent doctrine’, where ‘if there was even a one per cent chance of the terrorists getting a weapon of mass destruction, the US must now treat it as a  certainty.’ (Ron </a:t>
            </a:r>
            <a:r>
              <a:rPr lang="en-GB" dirty="0" err="1"/>
              <a:t>Suskind</a:t>
            </a:r>
            <a:r>
              <a:rPr lang="en-GB" dirty="0"/>
              <a:t>, quoted in </a:t>
            </a:r>
            <a:r>
              <a:rPr lang="en-GB" dirty="0" err="1"/>
              <a:t>Luban</a:t>
            </a:r>
            <a:r>
              <a:rPr lang="en-GB" dirty="0"/>
              <a:t>, 172</a:t>
            </a:r>
            <a:r>
              <a:rPr lang="en-GB" dirty="0" smtClean="0"/>
              <a:t>).</a:t>
            </a:r>
          </a:p>
          <a:p>
            <a:endParaRPr lang="en-GB" dirty="0"/>
          </a:p>
          <a:p>
            <a:endParaRPr lang="en-GB" dirty="0"/>
          </a:p>
        </p:txBody>
      </p:sp>
      <p:sp>
        <p:nvSpPr>
          <p:cNvPr id="3" name="Title 2"/>
          <p:cNvSpPr>
            <a:spLocks noGrp="1"/>
          </p:cNvSpPr>
          <p:nvPr>
            <p:ph type="title"/>
          </p:nvPr>
        </p:nvSpPr>
        <p:spPr>
          <a:xfrm>
            <a:off x="457200" y="116632"/>
            <a:ext cx="8229600" cy="288032"/>
          </a:xfrm>
        </p:spPr>
        <p:txBody>
          <a:bodyPr>
            <a:normAutofit fontScale="90000"/>
          </a:bodyPr>
          <a:lstStyle/>
          <a:p>
            <a:endParaRPr lang="en-GB" dirty="0"/>
          </a:p>
        </p:txBody>
      </p:sp>
    </p:spTree>
    <p:extLst>
      <p:ext uri="{BB962C8B-B14F-4D97-AF65-F5344CB8AC3E}">
        <p14:creationId xmlns:p14="http://schemas.microsoft.com/office/powerpoint/2010/main" val="501579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5472608"/>
          </a:xfrm>
        </p:spPr>
        <p:txBody>
          <a:bodyPr>
            <a:normAutofit/>
          </a:bodyPr>
          <a:lstStyle/>
          <a:p>
            <a:r>
              <a:rPr lang="en-GB" dirty="0"/>
              <a:t>This is relevant for the moral argument because it is similar to saying, ‘imagine a terrorist has hidden a bomb that will kill hundreds of thousands . . .’ </a:t>
            </a:r>
            <a:endParaRPr lang="en-GB" dirty="0" smtClean="0"/>
          </a:p>
          <a:p>
            <a:endParaRPr lang="en-GB" dirty="0" smtClean="0"/>
          </a:p>
          <a:p>
            <a:endParaRPr lang="en-GB" dirty="0"/>
          </a:p>
          <a:p>
            <a:r>
              <a:rPr lang="en-GB" dirty="0" smtClean="0"/>
              <a:t>this </a:t>
            </a:r>
            <a:r>
              <a:rPr lang="en-GB" dirty="0"/>
              <a:t>will push people towards justifying acts they would normally consider morally wrong. </a:t>
            </a:r>
            <a:endParaRPr lang="en-GB" dirty="0" smtClean="0"/>
          </a:p>
          <a:p>
            <a:endParaRPr lang="en-GB" dirty="0"/>
          </a:p>
          <a:p>
            <a:endParaRPr lang="en-GB" dirty="0"/>
          </a:p>
        </p:txBody>
      </p:sp>
      <p:sp>
        <p:nvSpPr>
          <p:cNvPr id="3" name="Title 2"/>
          <p:cNvSpPr>
            <a:spLocks noGrp="1"/>
          </p:cNvSpPr>
          <p:nvPr>
            <p:ph type="title"/>
          </p:nvPr>
        </p:nvSpPr>
        <p:spPr>
          <a:xfrm>
            <a:off x="457200" y="274638"/>
            <a:ext cx="8229600" cy="274042"/>
          </a:xfrm>
        </p:spPr>
        <p:txBody>
          <a:bodyPr>
            <a:normAutofit fontScale="90000"/>
          </a:bodyPr>
          <a:lstStyle/>
          <a:p>
            <a:endParaRPr lang="en-GB" dirty="0"/>
          </a:p>
        </p:txBody>
      </p:sp>
    </p:spTree>
    <p:extLst>
      <p:ext uri="{BB962C8B-B14F-4D97-AF65-F5344CB8AC3E}">
        <p14:creationId xmlns:p14="http://schemas.microsoft.com/office/powerpoint/2010/main" val="2944354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normAutofit lnSpcReduction="10000"/>
          </a:bodyPr>
          <a:lstStyle/>
          <a:p>
            <a:pPr marL="109728" indent="0">
              <a:buNone/>
            </a:pPr>
            <a:r>
              <a:rPr lang="en-GB" dirty="0"/>
              <a:t>As </a:t>
            </a:r>
            <a:r>
              <a:rPr lang="en-GB" dirty="0" err="1"/>
              <a:t>Luban</a:t>
            </a:r>
            <a:r>
              <a:rPr lang="en-GB" dirty="0"/>
              <a:t> puts it</a:t>
            </a:r>
            <a:r>
              <a:rPr lang="en-GB" dirty="0" smtClean="0"/>
              <a:t>,</a:t>
            </a:r>
          </a:p>
          <a:p>
            <a:pPr marL="109728" indent="0">
              <a:buNone/>
            </a:pPr>
            <a:endParaRPr lang="en-GB" dirty="0"/>
          </a:p>
          <a:p>
            <a:r>
              <a:rPr lang="en-GB" dirty="0"/>
              <a:t>‘every interrogation becomes a ticking time-bomb case – and ticking time-bomb cases are the one situation where many people who otherwise balk at torture reluctantly accept that breaking the taboo is morally justified.’ (</a:t>
            </a:r>
            <a:r>
              <a:rPr lang="en-GB" dirty="0" err="1"/>
              <a:t>Luban</a:t>
            </a:r>
            <a:r>
              <a:rPr lang="en-GB" dirty="0"/>
              <a:t>, 172/173).</a:t>
            </a:r>
          </a:p>
          <a:p>
            <a:endParaRPr lang="en-GB" dirty="0"/>
          </a:p>
          <a:p>
            <a:r>
              <a:rPr lang="en-GB" b="1" dirty="0"/>
              <a:t>So, students now see how the discussion of deontology versus consequentialism plays out in this case study</a:t>
            </a:r>
          </a:p>
          <a:p>
            <a:endParaRPr lang="en-GB" dirty="0"/>
          </a:p>
        </p:txBody>
      </p:sp>
      <p:sp>
        <p:nvSpPr>
          <p:cNvPr id="3" name="Title 2"/>
          <p:cNvSpPr>
            <a:spLocks noGrp="1"/>
          </p:cNvSpPr>
          <p:nvPr>
            <p:ph type="title"/>
          </p:nvPr>
        </p:nvSpPr>
        <p:spPr>
          <a:xfrm>
            <a:off x="457200" y="274638"/>
            <a:ext cx="8229600" cy="418058"/>
          </a:xfrm>
        </p:spPr>
        <p:txBody>
          <a:bodyPr>
            <a:normAutofit fontScale="90000"/>
          </a:bodyPr>
          <a:lstStyle/>
          <a:p>
            <a:endParaRPr lang="en-GB" dirty="0"/>
          </a:p>
        </p:txBody>
      </p:sp>
    </p:spTree>
    <p:extLst>
      <p:ext uri="{BB962C8B-B14F-4D97-AF65-F5344CB8AC3E}">
        <p14:creationId xmlns:p14="http://schemas.microsoft.com/office/powerpoint/2010/main" val="316995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832648"/>
          </a:xfrm>
        </p:spPr>
        <p:txBody>
          <a:bodyPr/>
          <a:lstStyle/>
          <a:p>
            <a:r>
              <a:rPr lang="en-GB" dirty="0" err="1" smtClean="0"/>
              <a:t>Luban</a:t>
            </a:r>
            <a:r>
              <a:rPr lang="en-GB" dirty="0" smtClean="0"/>
              <a:t> uses this case study to raise several other issues</a:t>
            </a:r>
          </a:p>
          <a:p>
            <a:pPr marL="624078" indent="-514350">
              <a:buFont typeface="+mj-lt"/>
              <a:buAutoNum type="arabicPeriod"/>
            </a:pPr>
            <a:r>
              <a:rPr lang="en-GB" dirty="0" smtClean="0"/>
              <a:t>The moral claim – Lawyers should uphold human dignity</a:t>
            </a:r>
          </a:p>
          <a:p>
            <a:pPr marL="109728" indent="0">
              <a:buNone/>
            </a:pPr>
            <a:endParaRPr lang="en-GB" dirty="0"/>
          </a:p>
          <a:p>
            <a:pPr marL="109728" indent="0">
              <a:buNone/>
            </a:pPr>
            <a:r>
              <a:rPr lang="en-GB" dirty="0" smtClean="0"/>
              <a:t>We must ask if the lawyers were simply doing what lawyers should do (providing legal advice, acting in the interests of their client etc.)</a:t>
            </a:r>
          </a:p>
          <a:p>
            <a:pPr marL="109728" indent="0">
              <a:buNone/>
            </a:pPr>
            <a:endParaRPr lang="en-GB" dirty="0" smtClean="0"/>
          </a:p>
          <a:p>
            <a:pPr marL="109728" indent="0">
              <a:buNone/>
            </a:pPr>
            <a:r>
              <a:rPr lang="en-GB" dirty="0"/>
              <a:t>If they were, then, as he puts it ‘so much for the idea that the lawyer’s role has any inherent connection with human dignity.’</a:t>
            </a:r>
          </a:p>
          <a:p>
            <a:pPr marL="109728" indent="0">
              <a:buNone/>
            </a:pPr>
            <a:endParaRPr lang="en-GB" dirty="0"/>
          </a:p>
        </p:txBody>
      </p:sp>
      <p:sp>
        <p:nvSpPr>
          <p:cNvPr id="3" name="Title 2"/>
          <p:cNvSpPr>
            <a:spLocks noGrp="1"/>
          </p:cNvSpPr>
          <p:nvPr>
            <p:ph type="title"/>
          </p:nvPr>
        </p:nvSpPr>
        <p:spPr>
          <a:xfrm>
            <a:off x="457200" y="274638"/>
            <a:ext cx="8229600" cy="490066"/>
          </a:xfrm>
        </p:spPr>
        <p:txBody>
          <a:bodyPr>
            <a:normAutofit fontScale="90000"/>
          </a:bodyPr>
          <a:lstStyle/>
          <a:p>
            <a:endParaRPr lang="en-GB" dirty="0"/>
          </a:p>
        </p:txBody>
      </p:sp>
    </p:spTree>
    <p:extLst>
      <p:ext uri="{BB962C8B-B14F-4D97-AF65-F5344CB8AC3E}">
        <p14:creationId xmlns:p14="http://schemas.microsoft.com/office/powerpoint/2010/main" val="41708590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908720"/>
            <a:ext cx="8229600" cy="5400600"/>
          </a:xfrm>
        </p:spPr>
        <p:txBody>
          <a:bodyPr/>
          <a:lstStyle/>
          <a:p>
            <a:r>
              <a:rPr lang="en-GB" dirty="0" smtClean="0"/>
              <a:t>So, students are being invited to question his argument that there is an inherent connection between (virtuous) lawyering and upholding human dignity</a:t>
            </a:r>
          </a:p>
          <a:p>
            <a:endParaRPr lang="en-GB" dirty="0"/>
          </a:p>
          <a:p>
            <a:r>
              <a:rPr lang="en-GB" dirty="0"/>
              <a:t>this argument relied on the contention that lawyering is a purposive activity, defined by its function, which turned out to be ‘reducing the relations of men to a reasoned harmony’ and which required giving independent, candid, honest legal advice that accurately reflects the law </a:t>
            </a:r>
          </a:p>
        </p:txBody>
      </p:sp>
      <p:sp>
        <p:nvSpPr>
          <p:cNvPr id="3" name="Title 2"/>
          <p:cNvSpPr>
            <a:spLocks noGrp="1"/>
          </p:cNvSpPr>
          <p:nvPr>
            <p:ph type="title"/>
          </p:nvPr>
        </p:nvSpPr>
        <p:spPr>
          <a:xfrm>
            <a:off x="457200" y="274638"/>
            <a:ext cx="8229600" cy="418058"/>
          </a:xfrm>
        </p:spPr>
        <p:txBody>
          <a:bodyPr>
            <a:normAutofit fontScale="90000"/>
          </a:bodyPr>
          <a:lstStyle/>
          <a:p>
            <a:endParaRPr lang="en-GB" dirty="0"/>
          </a:p>
        </p:txBody>
      </p:sp>
    </p:spTree>
    <p:extLst>
      <p:ext uri="{BB962C8B-B14F-4D97-AF65-F5344CB8AC3E}">
        <p14:creationId xmlns:p14="http://schemas.microsoft.com/office/powerpoint/2010/main" val="1705486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6120680"/>
          </a:xfrm>
        </p:spPr>
        <p:txBody>
          <a:bodyPr>
            <a:normAutofit fontScale="92500" lnSpcReduction="10000"/>
          </a:bodyPr>
          <a:lstStyle/>
          <a:p>
            <a:r>
              <a:rPr lang="en-GB" dirty="0" smtClean="0"/>
              <a:t>He has already made the claim that,</a:t>
            </a:r>
          </a:p>
          <a:p>
            <a:endParaRPr lang="en-GB" dirty="0"/>
          </a:p>
          <a:p>
            <a:r>
              <a:rPr lang="en-GB" dirty="0"/>
              <a:t>‘Torture is among the most fundamental affronts to human dignity, and hardly anything lawyers might do assaults human dignity more drastically than providing legal cover for torture and </a:t>
            </a:r>
            <a:r>
              <a:rPr lang="en-GB" dirty="0" smtClean="0"/>
              <a:t>degradation’. (163) </a:t>
            </a:r>
            <a:endParaRPr lang="en-GB" dirty="0" smtClean="0"/>
          </a:p>
          <a:p>
            <a:endParaRPr lang="en-GB" dirty="0"/>
          </a:p>
          <a:p>
            <a:r>
              <a:rPr lang="en-GB" dirty="0" smtClean="0"/>
              <a:t>Then he raises a problem for his ‘ethical lawyer’</a:t>
            </a:r>
          </a:p>
          <a:p>
            <a:endParaRPr lang="en-GB" dirty="0" smtClean="0"/>
          </a:p>
          <a:p>
            <a:r>
              <a:rPr lang="en-GB" dirty="0" smtClean="0"/>
              <a:t>What if </a:t>
            </a:r>
            <a:r>
              <a:rPr lang="en-GB" dirty="0"/>
              <a:t>the law clearly and explicitly permitted or required </a:t>
            </a:r>
            <a:r>
              <a:rPr lang="en-GB" dirty="0" smtClean="0"/>
              <a:t>torture? </a:t>
            </a:r>
            <a:r>
              <a:rPr lang="en-GB" dirty="0" smtClean="0"/>
              <a:t>T</a:t>
            </a:r>
            <a:r>
              <a:rPr lang="en-GB" dirty="0" smtClean="0"/>
              <a:t>hen, </a:t>
            </a:r>
            <a:r>
              <a:rPr lang="en-GB" dirty="0"/>
              <a:t>‘legal advisors </a:t>
            </a:r>
            <a:r>
              <a:rPr lang="en-GB" dirty="0" smtClean="0"/>
              <a:t>would </a:t>
            </a:r>
            <a:r>
              <a:rPr lang="en-GB" dirty="0"/>
              <a:t>face a terrible crisis of conscience, forced to choose between resigning, lying to their client about the law, or candidly counselling that the law permits torture.’ </a:t>
            </a:r>
            <a:r>
              <a:rPr lang="en-GB" dirty="0" smtClean="0"/>
              <a:t>(ibid.)</a:t>
            </a:r>
            <a:endParaRPr lang="en-GB" dirty="0"/>
          </a:p>
          <a:p>
            <a:endParaRPr lang="en-GB" dirty="0"/>
          </a:p>
        </p:txBody>
      </p:sp>
      <p:sp>
        <p:nvSpPr>
          <p:cNvPr id="3" name="Title 2"/>
          <p:cNvSpPr>
            <a:spLocks noGrp="1"/>
          </p:cNvSpPr>
          <p:nvPr>
            <p:ph type="title"/>
          </p:nvPr>
        </p:nvSpPr>
        <p:spPr>
          <a:xfrm>
            <a:off x="457200" y="274638"/>
            <a:ext cx="8229600" cy="130026"/>
          </a:xfrm>
        </p:spPr>
        <p:txBody>
          <a:bodyPr>
            <a:normAutofit fontScale="90000"/>
          </a:bodyPr>
          <a:lstStyle/>
          <a:p>
            <a:endParaRPr lang="en-GB" dirty="0"/>
          </a:p>
        </p:txBody>
      </p:sp>
    </p:spTree>
    <p:extLst>
      <p:ext uri="{BB962C8B-B14F-4D97-AF65-F5344CB8AC3E}">
        <p14:creationId xmlns:p14="http://schemas.microsoft.com/office/powerpoint/2010/main" val="3971715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6120680"/>
          </a:xfrm>
        </p:spPr>
        <p:txBody>
          <a:bodyPr>
            <a:normAutofit/>
          </a:bodyPr>
          <a:lstStyle/>
          <a:p>
            <a:endParaRPr lang="en-GB" dirty="0" smtClean="0"/>
          </a:p>
          <a:p>
            <a:r>
              <a:rPr lang="en-GB" dirty="0"/>
              <a:t>This is also a chapter on the legal ethics of opinion writing. What is required is ‘honesty, objectivity and non-frivolous argument regardless of the subject matter’. (205)</a:t>
            </a:r>
          </a:p>
          <a:p>
            <a:endParaRPr lang="en-GB" dirty="0"/>
          </a:p>
          <a:p>
            <a:pPr marL="109728" indent="0">
              <a:buNone/>
            </a:pPr>
            <a:r>
              <a:rPr lang="en-GB" dirty="0" smtClean="0"/>
              <a:t>Frivolous </a:t>
            </a:r>
            <a:r>
              <a:rPr lang="en-GB" dirty="0"/>
              <a:t>arguments lie way on the arms of the bell curve.</a:t>
            </a:r>
          </a:p>
          <a:p>
            <a:endParaRPr lang="en-GB" dirty="0" smtClean="0"/>
          </a:p>
          <a:p>
            <a:r>
              <a:rPr lang="en-GB" dirty="0" err="1"/>
              <a:t>Frivlous</a:t>
            </a:r>
            <a:r>
              <a:rPr lang="en-GB" dirty="0"/>
              <a:t> arguments are so far out as to take broad liberties with legal text such that no one mainstream would accept them.</a:t>
            </a:r>
          </a:p>
          <a:p>
            <a:endParaRPr lang="en-GB" dirty="0" smtClean="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
        <p:nvSpPr>
          <p:cNvPr id="3" name="Title 2"/>
          <p:cNvSpPr>
            <a:spLocks noGrp="1"/>
          </p:cNvSpPr>
          <p:nvPr>
            <p:ph type="title"/>
          </p:nvPr>
        </p:nvSpPr>
        <p:spPr>
          <a:xfrm>
            <a:off x="457200" y="274638"/>
            <a:ext cx="8229600" cy="58018"/>
          </a:xfrm>
        </p:spPr>
        <p:txBody>
          <a:bodyPr>
            <a:normAutofit fontScale="90000"/>
          </a:bodyPr>
          <a:lstStyle/>
          <a:p>
            <a:endParaRPr lang="en-GB" dirty="0"/>
          </a:p>
        </p:txBody>
      </p:sp>
    </p:spTree>
    <p:extLst>
      <p:ext uri="{BB962C8B-B14F-4D97-AF65-F5344CB8AC3E}">
        <p14:creationId xmlns:p14="http://schemas.microsoft.com/office/powerpoint/2010/main" val="232526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760640"/>
          </a:xfrm>
        </p:spPr>
        <p:txBody>
          <a:bodyPr/>
          <a:lstStyle/>
          <a:p>
            <a:r>
              <a:rPr lang="en-GB" dirty="0"/>
              <a:t>The evidence shows that all these Memos were written under pressure from officials</a:t>
            </a:r>
            <a:r>
              <a:rPr lang="en-GB" dirty="0" smtClean="0"/>
              <a:t>.</a:t>
            </a:r>
          </a:p>
          <a:p>
            <a:pPr marL="109728" indent="0">
              <a:buNone/>
            </a:pPr>
            <a:endParaRPr lang="en-GB" dirty="0"/>
          </a:p>
          <a:p>
            <a:r>
              <a:rPr lang="en-GB" dirty="0"/>
              <a:t>‘An interpretive community that contours its interpretation to the party line is not engaged in good-faith interpretation.’ (197</a:t>
            </a:r>
            <a:r>
              <a:rPr lang="en-GB" dirty="0" smtClean="0"/>
              <a:t>)</a:t>
            </a:r>
          </a:p>
          <a:p>
            <a:endParaRPr lang="en-GB" dirty="0"/>
          </a:p>
          <a:p>
            <a:r>
              <a:rPr lang="en-GB" dirty="0" err="1"/>
              <a:t>e.g</a:t>
            </a:r>
            <a:r>
              <a:rPr lang="en-GB" dirty="0"/>
              <a:t> the </a:t>
            </a:r>
            <a:r>
              <a:rPr lang="en-GB" dirty="0" err="1"/>
              <a:t>Bybee</a:t>
            </a:r>
            <a:r>
              <a:rPr lang="en-GB" dirty="0"/>
              <a:t> Memo in certain sections ‘barely goes through the motions of standard legal argument’ it ignore counter arguments, has sparse citation of legal authority and fails to mention directly adverse authority.</a:t>
            </a:r>
          </a:p>
          <a:p>
            <a:endParaRPr lang="en-GB" dirty="0"/>
          </a:p>
        </p:txBody>
      </p:sp>
      <p:sp>
        <p:nvSpPr>
          <p:cNvPr id="3" name="Title 2"/>
          <p:cNvSpPr>
            <a:spLocks noGrp="1"/>
          </p:cNvSpPr>
          <p:nvPr>
            <p:ph type="title"/>
          </p:nvPr>
        </p:nvSpPr>
        <p:spPr>
          <a:xfrm>
            <a:off x="457200" y="274638"/>
            <a:ext cx="8229600" cy="274042"/>
          </a:xfrm>
        </p:spPr>
        <p:txBody>
          <a:bodyPr>
            <a:normAutofit fontScale="90000"/>
          </a:bodyPr>
          <a:lstStyle/>
          <a:p>
            <a:endParaRPr lang="en-GB" dirty="0"/>
          </a:p>
        </p:txBody>
      </p:sp>
    </p:spTree>
    <p:extLst>
      <p:ext uri="{BB962C8B-B14F-4D97-AF65-F5344CB8AC3E}">
        <p14:creationId xmlns:p14="http://schemas.microsoft.com/office/powerpoint/2010/main" val="83988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56792"/>
            <a:ext cx="8229600" cy="5040560"/>
          </a:xfrm>
        </p:spPr>
        <p:txBody>
          <a:bodyPr>
            <a:normAutofit fontScale="85000" lnSpcReduction="20000"/>
          </a:bodyPr>
          <a:lstStyle/>
          <a:p>
            <a:r>
              <a:rPr lang="en-GB" b="1" dirty="0" smtClean="0"/>
              <a:t>LETR Proposals on teaching Legal Ethics at the academic stage – last discussion paper Feb. 2012.</a:t>
            </a:r>
          </a:p>
          <a:p>
            <a:endParaRPr lang="en-GB" b="1" dirty="0" smtClean="0"/>
          </a:p>
          <a:p>
            <a:r>
              <a:rPr lang="x-none"/>
              <a:t>The paper discusses the issue of ethics and values. It argues that ethics and </a:t>
            </a:r>
            <a:r>
              <a:rPr lang="x-none" smtClean="0"/>
              <a:t>values</a:t>
            </a:r>
            <a:r>
              <a:rPr lang="en-GB" dirty="0"/>
              <a:t> </a:t>
            </a:r>
            <a:r>
              <a:rPr lang="x-none" smtClean="0"/>
              <a:t>are </a:t>
            </a:r>
            <a:r>
              <a:rPr lang="x-none"/>
              <a:t>at the core of training and regulation as they are integral to the concept of </a:t>
            </a:r>
            <a:r>
              <a:rPr lang="x-none" smtClean="0"/>
              <a:t>a</a:t>
            </a:r>
            <a:r>
              <a:rPr lang="en-GB" dirty="0"/>
              <a:t> </a:t>
            </a:r>
            <a:r>
              <a:rPr lang="x-none" smtClean="0"/>
              <a:t>regulated </a:t>
            </a:r>
            <a:r>
              <a:rPr lang="x-none"/>
              <a:t>legal services provider. All approved regulators must ensure that </a:t>
            </a:r>
            <a:r>
              <a:rPr lang="x-none" smtClean="0"/>
              <a:t>the</a:t>
            </a:r>
            <a:r>
              <a:rPr lang="en-GB" dirty="0"/>
              <a:t> </a:t>
            </a:r>
            <a:r>
              <a:rPr lang="x-none" smtClean="0"/>
              <a:t>professional </a:t>
            </a:r>
            <a:r>
              <a:rPr lang="x-none"/>
              <a:t>principles are adequately addressed in their training. The paper </a:t>
            </a:r>
            <a:r>
              <a:rPr lang="x-none" smtClean="0"/>
              <a:t>turns</a:t>
            </a:r>
            <a:r>
              <a:rPr lang="en-GB" dirty="0"/>
              <a:t> </a:t>
            </a:r>
            <a:r>
              <a:rPr lang="x-none" smtClean="0"/>
              <a:t>again </a:t>
            </a:r>
            <a:r>
              <a:rPr lang="x-none"/>
              <a:t>to the issue of the place of ethics in the QLD, and invites more </a:t>
            </a:r>
            <a:r>
              <a:rPr lang="x-none" smtClean="0"/>
              <a:t>detailed</a:t>
            </a:r>
            <a:r>
              <a:rPr lang="en-GB" dirty="0"/>
              <a:t> </a:t>
            </a:r>
            <a:r>
              <a:rPr lang="x-none" smtClean="0"/>
              <a:t>responses </a:t>
            </a:r>
            <a:r>
              <a:rPr lang="x-none"/>
              <a:t>to the question of the extent to which, if at all, professional ethics </a:t>
            </a:r>
            <a:r>
              <a:rPr lang="x-none" smtClean="0"/>
              <a:t>should</a:t>
            </a:r>
            <a:r>
              <a:rPr lang="en-GB" dirty="0"/>
              <a:t> </a:t>
            </a:r>
            <a:r>
              <a:rPr lang="x-none" smtClean="0"/>
              <a:t>be </a:t>
            </a:r>
            <a:r>
              <a:rPr lang="x-none"/>
              <a:t>addressed at that stage. More generally, it also asks the question whether </a:t>
            </a:r>
            <a:r>
              <a:rPr lang="x-none" smtClean="0"/>
              <a:t>the</a:t>
            </a:r>
            <a:r>
              <a:rPr lang="en-GB" dirty="0"/>
              <a:t> </a:t>
            </a:r>
            <a:r>
              <a:rPr lang="x-none" smtClean="0"/>
              <a:t>‘underlying </a:t>
            </a:r>
            <a:r>
              <a:rPr lang="x-none"/>
              <a:t>values of law’ should be addressed in training all authorised </a:t>
            </a:r>
            <a:r>
              <a:rPr lang="x-none" smtClean="0"/>
              <a:t>persons</a:t>
            </a:r>
            <a:r>
              <a:rPr lang="en-GB" dirty="0"/>
              <a:t> </a:t>
            </a:r>
            <a:r>
              <a:rPr lang="x-none" smtClean="0"/>
              <a:t>under </a:t>
            </a:r>
            <a:r>
              <a:rPr lang="x-none"/>
              <a:t>the LSA.</a:t>
            </a:r>
            <a:endParaRPr lang="en-GB" dirty="0"/>
          </a:p>
          <a:p>
            <a:endParaRPr lang="en-GB" dirty="0" smtClean="0"/>
          </a:p>
          <a:p>
            <a:endParaRPr lang="en-GB" dirty="0"/>
          </a:p>
        </p:txBody>
      </p:sp>
      <p:sp>
        <p:nvSpPr>
          <p:cNvPr id="2" name="Title 1"/>
          <p:cNvSpPr>
            <a:spLocks noGrp="1"/>
          </p:cNvSpPr>
          <p:nvPr>
            <p:ph type="title"/>
          </p:nvPr>
        </p:nvSpPr>
        <p:spPr>
          <a:xfrm>
            <a:off x="457200" y="274638"/>
            <a:ext cx="8229600" cy="1066130"/>
          </a:xfrm>
        </p:spPr>
        <p:txBody>
          <a:bodyPr>
            <a:normAutofit/>
          </a:bodyPr>
          <a:lstStyle/>
          <a:p>
            <a:pPr algn="ctr"/>
            <a:r>
              <a:rPr lang="en-GB" sz="4800" dirty="0" smtClean="0"/>
              <a:t>Background</a:t>
            </a:r>
            <a:endParaRPr lang="en-GB" sz="4800" dirty="0"/>
          </a:p>
        </p:txBody>
      </p:sp>
    </p:spTree>
    <p:extLst>
      <p:ext uri="{BB962C8B-B14F-4D97-AF65-F5344CB8AC3E}">
        <p14:creationId xmlns:p14="http://schemas.microsoft.com/office/powerpoint/2010/main" val="41738712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6048672"/>
          </a:xfrm>
        </p:spPr>
        <p:txBody>
          <a:bodyPr>
            <a:normAutofit lnSpcReduction="10000"/>
          </a:bodyPr>
          <a:lstStyle/>
          <a:p>
            <a:r>
              <a:rPr lang="en-GB" dirty="0" smtClean="0"/>
              <a:t>There </a:t>
            </a:r>
            <a:r>
              <a:rPr lang="en-GB" dirty="0"/>
              <a:t>a</a:t>
            </a:r>
            <a:r>
              <a:rPr lang="en-GB" dirty="0" smtClean="0"/>
              <a:t>re several issues and problems for students to consider</a:t>
            </a:r>
          </a:p>
          <a:p>
            <a:endParaRPr lang="en-GB" dirty="0" smtClean="0"/>
          </a:p>
          <a:p>
            <a:pPr marL="624078" indent="-514350">
              <a:buFont typeface="+mj-lt"/>
              <a:buAutoNum type="arabicPeriod"/>
            </a:pPr>
            <a:r>
              <a:rPr lang="en-GB" dirty="0" smtClean="0"/>
              <a:t>Issues concerning the ethics of lawyers’ ‘</a:t>
            </a:r>
            <a:r>
              <a:rPr lang="en-GB" dirty="0" err="1" smtClean="0"/>
              <a:t>loopholing</a:t>
            </a:r>
            <a:r>
              <a:rPr lang="en-GB" dirty="0" smtClean="0"/>
              <a:t>’ to help their client </a:t>
            </a:r>
          </a:p>
          <a:p>
            <a:pPr marL="624078" indent="-514350">
              <a:buFont typeface="+mj-lt"/>
              <a:buAutoNum type="arabicPeriod"/>
            </a:pPr>
            <a:r>
              <a:rPr lang="en-GB" dirty="0" smtClean="0"/>
              <a:t>Issues concerning the nature and ethical limits of legal advice giving</a:t>
            </a:r>
          </a:p>
          <a:p>
            <a:pPr marL="624078" indent="-514350">
              <a:buFont typeface="+mj-lt"/>
              <a:buAutoNum type="arabicPeriod"/>
            </a:pPr>
            <a:r>
              <a:rPr lang="en-GB" dirty="0" err="1" smtClean="0"/>
              <a:t>Luban’s</a:t>
            </a:r>
            <a:r>
              <a:rPr lang="en-GB" dirty="0" smtClean="0"/>
              <a:t> thesis that lawyers should uphold human dignity</a:t>
            </a:r>
          </a:p>
          <a:p>
            <a:pPr marL="624078" indent="-514350">
              <a:buFont typeface="+mj-lt"/>
              <a:buAutoNum type="arabicPeriod"/>
            </a:pPr>
            <a:r>
              <a:rPr lang="en-GB" dirty="0" smtClean="0"/>
              <a:t>Opinion writing – legal interpretation – ‘frivolous’ legal arguments versus ‘creative’ legal arguments</a:t>
            </a:r>
          </a:p>
          <a:p>
            <a:pPr marL="624078" indent="-514350">
              <a:buFont typeface="+mj-lt"/>
              <a:buAutoNum type="arabicPeriod"/>
            </a:pPr>
            <a:r>
              <a:rPr lang="en-GB" dirty="0" smtClean="0"/>
              <a:t>What if the law is immoral (allows or encourages torture)? </a:t>
            </a:r>
            <a:endParaRPr lang="en-GB" dirty="0"/>
          </a:p>
          <a:p>
            <a:pPr marL="624078" indent="-514350">
              <a:buFont typeface="+mj-lt"/>
              <a:buAutoNum type="arabicPeriod"/>
            </a:pPr>
            <a:endParaRPr lang="en-GB" dirty="0" smtClean="0"/>
          </a:p>
          <a:p>
            <a:pPr marL="624078" indent="-514350">
              <a:buFont typeface="+mj-lt"/>
              <a:buAutoNum type="arabicPeriod"/>
            </a:pPr>
            <a:endParaRPr lang="en-GB" dirty="0" smtClean="0"/>
          </a:p>
          <a:p>
            <a:endParaRPr lang="en-GB" dirty="0"/>
          </a:p>
        </p:txBody>
      </p:sp>
      <p:sp>
        <p:nvSpPr>
          <p:cNvPr id="3" name="Title 2"/>
          <p:cNvSpPr>
            <a:spLocks noGrp="1"/>
          </p:cNvSpPr>
          <p:nvPr>
            <p:ph type="title"/>
          </p:nvPr>
        </p:nvSpPr>
        <p:spPr>
          <a:xfrm>
            <a:off x="457200" y="274638"/>
            <a:ext cx="8229600" cy="346050"/>
          </a:xfrm>
        </p:spPr>
        <p:txBody>
          <a:bodyPr>
            <a:normAutofit fontScale="90000"/>
          </a:bodyPr>
          <a:lstStyle/>
          <a:p>
            <a:endParaRPr lang="en-GB" dirty="0"/>
          </a:p>
        </p:txBody>
      </p:sp>
    </p:spTree>
    <p:extLst>
      <p:ext uri="{BB962C8B-B14F-4D97-AF65-F5344CB8AC3E}">
        <p14:creationId xmlns:p14="http://schemas.microsoft.com/office/powerpoint/2010/main" val="21981616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544616"/>
          </a:xfrm>
        </p:spPr>
        <p:txBody>
          <a:bodyPr>
            <a:normAutofit lnSpcReduction="10000"/>
          </a:bodyPr>
          <a:lstStyle/>
          <a:p>
            <a:pPr marL="109728" indent="0">
              <a:buNone/>
            </a:pPr>
            <a:r>
              <a:rPr lang="en-GB" dirty="0" smtClean="0"/>
              <a:t>The remainder of the course covers more conventional topics within legal ethics</a:t>
            </a:r>
          </a:p>
          <a:p>
            <a:endParaRPr lang="en-GB" dirty="0" smtClean="0"/>
          </a:p>
          <a:p>
            <a:r>
              <a:rPr lang="en-GB" dirty="0" smtClean="0"/>
              <a:t>Adversarial advocacy – justified immorality/amorality? Ethical questions thrown up by notions of zealous advocacy</a:t>
            </a:r>
          </a:p>
          <a:p>
            <a:endParaRPr lang="en-GB" dirty="0" smtClean="0"/>
          </a:p>
          <a:p>
            <a:r>
              <a:rPr lang="en-GB" dirty="0" smtClean="0"/>
              <a:t>Autonomy and the Lawyer/Client Relationship</a:t>
            </a:r>
          </a:p>
          <a:p>
            <a:endParaRPr lang="en-GB" dirty="0" smtClean="0"/>
          </a:p>
          <a:p>
            <a:r>
              <a:rPr lang="en-GB" dirty="0" smtClean="0"/>
              <a:t>Confidentiality</a:t>
            </a:r>
          </a:p>
          <a:p>
            <a:endParaRPr lang="en-GB" dirty="0" smtClean="0"/>
          </a:p>
          <a:p>
            <a:r>
              <a:rPr lang="en-GB" dirty="0" smtClean="0"/>
              <a:t>Wrongful obedience: Ethical Judgement in Organisational Contexts</a:t>
            </a:r>
          </a:p>
          <a:p>
            <a:endParaRPr lang="en-GB" dirty="0" smtClean="0"/>
          </a:p>
          <a:p>
            <a:endParaRPr lang="en-GB" dirty="0" smtClean="0"/>
          </a:p>
          <a:p>
            <a:endParaRPr lang="en-GB" dirty="0"/>
          </a:p>
        </p:txBody>
      </p:sp>
      <p:sp>
        <p:nvSpPr>
          <p:cNvPr id="3" name="Title 2"/>
          <p:cNvSpPr>
            <a:spLocks noGrp="1"/>
          </p:cNvSpPr>
          <p:nvPr>
            <p:ph type="title"/>
          </p:nvPr>
        </p:nvSpPr>
        <p:spPr>
          <a:xfrm>
            <a:off x="457200" y="274638"/>
            <a:ext cx="8229600" cy="346050"/>
          </a:xfrm>
        </p:spPr>
        <p:txBody>
          <a:bodyPr>
            <a:normAutofit fontScale="90000"/>
          </a:bodyPr>
          <a:lstStyle/>
          <a:p>
            <a:endParaRPr lang="en-GB" dirty="0"/>
          </a:p>
        </p:txBody>
      </p:sp>
    </p:spTree>
    <p:extLst>
      <p:ext uri="{BB962C8B-B14F-4D97-AF65-F5344CB8AC3E}">
        <p14:creationId xmlns:p14="http://schemas.microsoft.com/office/powerpoint/2010/main" val="37978429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896544"/>
          </a:xfrm>
        </p:spPr>
        <p:txBody>
          <a:bodyPr/>
          <a:lstStyle/>
          <a:p>
            <a:r>
              <a:rPr lang="en-GB" dirty="0" smtClean="0"/>
              <a:t>Given the resistance of many within the academy to teaching legal ethics at the academic stage</a:t>
            </a:r>
          </a:p>
          <a:p>
            <a:r>
              <a:rPr lang="en-GB" dirty="0" smtClean="0"/>
              <a:t>And</a:t>
            </a:r>
          </a:p>
          <a:p>
            <a:r>
              <a:rPr lang="en-GB" dirty="0" smtClean="0"/>
              <a:t>Accepting the argument that teaching the professional codes and/or inculcating values are inappropriate at the academic stage</a:t>
            </a:r>
          </a:p>
          <a:p>
            <a:endParaRPr lang="en-GB" dirty="0"/>
          </a:p>
          <a:p>
            <a:r>
              <a:rPr lang="en-GB" dirty="0" smtClean="0"/>
              <a:t>A </a:t>
            </a:r>
            <a:r>
              <a:rPr lang="en-GB" dirty="0"/>
              <a:t>t</a:t>
            </a:r>
            <a:r>
              <a:rPr lang="en-GB" dirty="0" smtClean="0"/>
              <a:t>heory-lead, </a:t>
            </a:r>
            <a:r>
              <a:rPr lang="en-GB" dirty="0" smtClean="0"/>
              <a:t>critical approach to legal ethics addresses both of these objections</a:t>
            </a:r>
            <a:endParaRPr lang="en-GB" dirty="0"/>
          </a:p>
        </p:txBody>
      </p:sp>
      <p:sp>
        <p:nvSpPr>
          <p:cNvPr id="3" name="Title 2"/>
          <p:cNvSpPr>
            <a:spLocks noGrp="1"/>
          </p:cNvSpPr>
          <p:nvPr>
            <p:ph type="title"/>
          </p:nvPr>
        </p:nvSpPr>
        <p:spPr>
          <a:xfrm>
            <a:off x="457200" y="188640"/>
            <a:ext cx="8229600" cy="1296144"/>
          </a:xfrm>
        </p:spPr>
        <p:txBody>
          <a:bodyPr>
            <a:normAutofit/>
          </a:bodyPr>
          <a:lstStyle/>
          <a:p>
            <a:pPr algn="ctr"/>
            <a:r>
              <a:rPr lang="en-GB" sz="2400" dirty="0" smtClean="0"/>
              <a:t>My Argument for Theory-Lead Teaching of Legal Ethics</a:t>
            </a:r>
            <a:endParaRPr lang="en-GB" sz="2400" dirty="0"/>
          </a:p>
        </p:txBody>
      </p:sp>
    </p:spTree>
    <p:extLst>
      <p:ext uri="{BB962C8B-B14F-4D97-AF65-F5344CB8AC3E}">
        <p14:creationId xmlns:p14="http://schemas.microsoft.com/office/powerpoint/2010/main" val="19633701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4704"/>
            <a:ext cx="8229600" cy="5688632"/>
          </a:xfrm>
        </p:spPr>
        <p:txBody>
          <a:bodyPr>
            <a:normAutofit/>
          </a:bodyPr>
          <a:lstStyle/>
          <a:p>
            <a:pPr marL="624078" indent="-514350">
              <a:buFont typeface="+mj-lt"/>
              <a:buAutoNum type="arabicPeriod"/>
            </a:pPr>
            <a:r>
              <a:rPr lang="en-GB" dirty="0" smtClean="0"/>
              <a:t>The professional codes can still be looked at and discussed but students are encouraged to think about and question the codes, what they set out to do, how effective they are etc. rather than to learn them as rules to be followed (which can be done at the professional stage)</a:t>
            </a:r>
          </a:p>
          <a:p>
            <a:pPr marL="624078" indent="-514350">
              <a:buFont typeface="+mj-lt"/>
              <a:buAutoNum type="arabicPeriod"/>
            </a:pPr>
            <a:endParaRPr lang="en-GB" dirty="0" smtClean="0"/>
          </a:p>
          <a:p>
            <a:pPr marL="624078" indent="-514350">
              <a:buFont typeface="+mj-lt"/>
              <a:buAutoNum type="arabicPeriod"/>
            </a:pPr>
            <a:r>
              <a:rPr lang="en-GB" dirty="0" smtClean="0"/>
              <a:t>All the usual topics within legal ethics can still be covered but with a critical approach, so, again, different arguments are discussed and debated, e.g. on the lawyer/client relationship – autonomy/paternalism etc.</a:t>
            </a:r>
            <a:endParaRPr lang="en-GB" dirty="0"/>
          </a:p>
        </p:txBody>
      </p:sp>
      <p:sp>
        <p:nvSpPr>
          <p:cNvPr id="3" name="Title 2"/>
          <p:cNvSpPr>
            <a:spLocks noGrp="1"/>
          </p:cNvSpPr>
          <p:nvPr>
            <p:ph type="title"/>
          </p:nvPr>
        </p:nvSpPr>
        <p:spPr>
          <a:xfrm>
            <a:off x="457200" y="274638"/>
            <a:ext cx="8229600" cy="274042"/>
          </a:xfrm>
        </p:spPr>
        <p:txBody>
          <a:bodyPr>
            <a:normAutofit fontScale="90000"/>
          </a:bodyPr>
          <a:lstStyle/>
          <a:p>
            <a:endParaRPr lang="en-GB" dirty="0"/>
          </a:p>
        </p:txBody>
      </p:sp>
    </p:spTree>
    <p:extLst>
      <p:ext uri="{BB962C8B-B14F-4D97-AF65-F5344CB8AC3E}">
        <p14:creationId xmlns:p14="http://schemas.microsoft.com/office/powerpoint/2010/main" val="2625381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5112568"/>
          </a:xfrm>
        </p:spPr>
        <p:txBody>
          <a:bodyPr>
            <a:normAutofit fontScale="92500" lnSpcReduction="10000"/>
          </a:bodyPr>
          <a:lstStyle/>
          <a:p>
            <a:r>
              <a:rPr lang="en-GB" dirty="0" smtClean="0"/>
              <a:t>Case studies such as </a:t>
            </a:r>
            <a:r>
              <a:rPr lang="en-GB" dirty="0" err="1" smtClean="0"/>
              <a:t>Luban’s</a:t>
            </a:r>
            <a:r>
              <a:rPr lang="en-GB" dirty="0" smtClean="0"/>
              <a:t> discussion of the ‘Washington Torture Lawyers’ are very useful and productive for testing students’ understanding of the ethical issues raised and their ability to debate these issues</a:t>
            </a:r>
          </a:p>
          <a:p>
            <a:endParaRPr lang="en-GB" dirty="0"/>
          </a:p>
          <a:p>
            <a:r>
              <a:rPr lang="en-GB" dirty="0" smtClean="0"/>
              <a:t>Other case studies </a:t>
            </a:r>
            <a:r>
              <a:rPr lang="en-GB" dirty="0" smtClean="0"/>
              <a:t>– e.g. on </a:t>
            </a:r>
            <a:r>
              <a:rPr lang="en-GB" dirty="0"/>
              <a:t>w</a:t>
            </a:r>
            <a:r>
              <a:rPr lang="en-GB" dirty="0" smtClean="0"/>
              <a:t>rongful </a:t>
            </a:r>
            <a:r>
              <a:rPr lang="en-GB" dirty="0"/>
              <a:t>o</a:t>
            </a:r>
            <a:r>
              <a:rPr lang="en-GB" dirty="0" smtClean="0"/>
              <a:t>bedience</a:t>
            </a:r>
            <a:endParaRPr lang="en-GB" dirty="0" smtClean="0"/>
          </a:p>
          <a:p>
            <a:r>
              <a:rPr lang="en-GB" dirty="0" smtClean="0"/>
              <a:t>The Milgram Obedience Experiments of the 1960s</a:t>
            </a:r>
          </a:p>
          <a:p>
            <a:r>
              <a:rPr lang="en-GB" dirty="0" smtClean="0"/>
              <a:t>‘Enron – The Smartest Guys in the Room’ – The Scandal that led to the collapse of the Enron Corporation in the </a:t>
            </a:r>
            <a:r>
              <a:rPr lang="en-GB" dirty="0" smtClean="0"/>
              <a:t>US (incl. Nancy Temple, lawyer for Arthur </a:t>
            </a:r>
            <a:r>
              <a:rPr lang="en-GB" dirty="0"/>
              <a:t>A</a:t>
            </a:r>
            <a:r>
              <a:rPr lang="en-GB" dirty="0" smtClean="0"/>
              <a:t>nderson, </a:t>
            </a:r>
            <a:r>
              <a:rPr lang="en-GB" dirty="0"/>
              <a:t>E</a:t>
            </a:r>
            <a:r>
              <a:rPr lang="en-GB" dirty="0" smtClean="0"/>
              <a:t>nron’s auditors being questioned by a </a:t>
            </a:r>
            <a:r>
              <a:rPr lang="en-GB" dirty="0" smtClean="0"/>
              <a:t>C</a:t>
            </a:r>
            <a:r>
              <a:rPr lang="en-GB" dirty="0" smtClean="0"/>
              <a:t>ongressional Committee)</a:t>
            </a:r>
            <a:endParaRPr lang="en-GB" dirty="0"/>
          </a:p>
        </p:txBody>
      </p:sp>
      <p:sp>
        <p:nvSpPr>
          <p:cNvPr id="3" name="Title 2"/>
          <p:cNvSpPr>
            <a:spLocks noGrp="1"/>
          </p:cNvSpPr>
          <p:nvPr>
            <p:ph type="title"/>
          </p:nvPr>
        </p:nvSpPr>
        <p:spPr>
          <a:xfrm>
            <a:off x="457200" y="274638"/>
            <a:ext cx="8229600" cy="778098"/>
          </a:xfrm>
        </p:spPr>
        <p:txBody>
          <a:bodyPr>
            <a:normAutofit/>
          </a:bodyPr>
          <a:lstStyle/>
          <a:p>
            <a:pPr algn="ctr"/>
            <a:r>
              <a:rPr lang="en-GB" dirty="0" smtClean="0"/>
              <a:t>Case Studies</a:t>
            </a:r>
            <a:endParaRPr lang="en-GB" dirty="0"/>
          </a:p>
        </p:txBody>
      </p:sp>
    </p:spTree>
    <p:extLst>
      <p:ext uri="{BB962C8B-B14F-4D97-AF65-F5344CB8AC3E}">
        <p14:creationId xmlns:p14="http://schemas.microsoft.com/office/powerpoint/2010/main" val="1604037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5112568"/>
          </a:xfrm>
        </p:spPr>
        <p:txBody>
          <a:bodyPr>
            <a:normAutofit fontScale="92500" lnSpcReduction="20000"/>
          </a:bodyPr>
          <a:lstStyle/>
          <a:p>
            <a:r>
              <a:rPr lang="en-GB" dirty="0" smtClean="0"/>
              <a:t>The professional codes can be examined in a critical way by choosing examples for seminar work and asking questions such as,</a:t>
            </a:r>
          </a:p>
          <a:p>
            <a:r>
              <a:rPr lang="en-GB" dirty="0" smtClean="0"/>
              <a:t> ‘what ethical principle or principles underlie rule x?’</a:t>
            </a:r>
          </a:p>
          <a:p>
            <a:r>
              <a:rPr lang="en-GB" dirty="0" smtClean="0"/>
              <a:t>‘what, if anything, is the solicitor in sample x doing that is morally wrong? What can you find in the SRA’s code of conduct that shows he behaved unethically?’ </a:t>
            </a:r>
            <a:endParaRPr lang="en-GB" dirty="0" smtClean="0"/>
          </a:p>
          <a:p>
            <a:endParaRPr lang="en-GB" dirty="0"/>
          </a:p>
          <a:p>
            <a:r>
              <a:rPr lang="en-GB" dirty="0" smtClean="0"/>
              <a:t>Sample Exercise</a:t>
            </a:r>
          </a:p>
          <a:p>
            <a:endParaRPr lang="en-GB" dirty="0" smtClean="0"/>
          </a:p>
          <a:p>
            <a:r>
              <a:rPr lang="en-GB" dirty="0" smtClean="0"/>
              <a:t>The </a:t>
            </a:r>
            <a:r>
              <a:rPr lang="en-GB" dirty="0" smtClean="0"/>
              <a:t>Cab Rank Rule</a:t>
            </a:r>
          </a:p>
          <a:p>
            <a:r>
              <a:rPr lang="en-GB" dirty="0" smtClean="0"/>
              <a:t>Client interviewing</a:t>
            </a:r>
            <a:endParaRPr lang="en-GB" dirty="0"/>
          </a:p>
        </p:txBody>
      </p:sp>
      <p:sp>
        <p:nvSpPr>
          <p:cNvPr id="3" name="Title 2"/>
          <p:cNvSpPr>
            <a:spLocks noGrp="1"/>
          </p:cNvSpPr>
          <p:nvPr>
            <p:ph type="title"/>
          </p:nvPr>
        </p:nvSpPr>
        <p:spPr>
          <a:xfrm>
            <a:off x="457200" y="274638"/>
            <a:ext cx="8229600" cy="850106"/>
          </a:xfrm>
        </p:spPr>
        <p:txBody>
          <a:bodyPr/>
          <a:lstStyle/>
          <a:p>
            <a:pPr algn="ctr"/>
            <a:r>
              <a:rPr lang="en-GB" dirty="0" smtClean="0"/>
              <a:t>Examining</a:t>
            </a:r>
            <a:r>
              <a:rPr lang="en-GB" dirty="0" smtClean="0"/>
              <a:t> </a:t>
            </a:r>
            <a:r>
              <a:rPr lang="en-GB" dirty="0" smtClean="0"/>
              <a:t>the Codes</a:t>
            </a:r>
            <a:endParaRPr lang="en-GB" dirty="0"/>
          </a:p>
        </p:txBody>
      </p:sp>
    </p:spTree>
    <p:extLst>
      <p:ext uri="{BB962C8B-B14F-4D97-AF65-F5344CB8AC3E}">
        <p14:creationId xmlns:p14="http://schemas.microsoft.com/office/powerpoint/2010/main" val="28250475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968552"/>
          </a:xfrm>
        </p:spPr>
        <p:txBody>
          <a:bodyPr>
            <a:normAutofit fontScale="92500"/>
          </a:bodyPr>
          <a:lstStyle/>
          <a:p>
            <a:r>
              <a:rPr lang="en-GB" sz="2400" dirty="0" smtClean="0"/>
              <a:t>David </a:t>
            </a:r>
            <a:r>
              <a:rPr lang="en-GB" sz="2400" dirty="0" err="1" smtClean="0"/>
              <a:t>Luban</a:t>
            </a:r>
            <a:r>
              <a:rPr lang="en-GB" sz="2400" dirty="0" smtClean="0"/>
              <a:t>, </a:t>
            </a:r>
            <a:r>
              <a:rPr lang="en-GB" sz="2400" i="1" dirty="0" smtClean="0"/>
              <a:t>Legal Ethics and Human Dignity</a:t>
            </a:r>
            <a:r>
              <a:rPr lang="en-GB" sz="2400" dirty="0" smtClean="0"/>
              <a:t>, (CUP 2007)</a:t>
            </a:r>
          </a:p>
          <a:p>
            <a:endParaRPr lang="en-GB" sz="2400" dirty="0" smtClean="0"/>
          </a:p>
          <a:p>
            <a:r>
              <a:rPr lang="en-GB" sz="2400" dirty="0" smtClean="0"/>
              <a:t>Richard </a:t>
            </a:r>
            <a:r>
              <a:rPr lang="en-GB" sz="2400" dirty="0" err="1" smtClean="0"/>
              <a:t>O’Dair</a:t>
            </a:r>
            <a:r>
              <a:rPr lang="en-GB" sz="2400" dirty="0" smtClean="0"/>
              <a:t>, </a:t>
            </a:r>
            <a:r>
              <a:rPr lang="en-GB" sz="2400" i="1" dirty="0" smtClean="0"/>
              <a:t>Legal Ethics, Text and Materials</a:t>
            </a:r>
            <a:r>
              <a:rPr lang="en-GB" sz="2400" dirty="0" smtClean="0"/>
              <a:t>, (CUP 2007, first published by </a:t>
            </a:r>
            <a:r>
              <a:rPr lang="en-GB" sz="2400" dirty="0" err="1" smtClean="0"/>
              <a:t>Butterworths</a:t>
            </a:r>
            <a:r>
              <a:rPr lang="en-GB" sz="2400" dirty="0" smtClean="0"/>
              <a:t> 2001) (The client interview used in the seminar is on p 189-192)</a:t>
            </a:r>
          </a:p>
          <a:p>
            <a:endParaRPr lang="en-GB" sz="2400" dirty="0" smtClean="0"/>
          </a:p>
          <a:p>
            <a:r>
              <a:rPr lang="en-GB" sz="2400" dirty="0" smtClean="0"/>
              <a:t>Daniel </a:t>
            </a:r>
            <a:r>
              <a:rPr lang="en-GB" sz="2400" dirty="0" err="1" smtClean="0"/>
              <a:t>Markovitz</a:t>
            </a:r>
            <a:r>
              <a:rPr lang="en-GB" sz="2400" dirty="0" smtClean="0"/>
              <a:t>, </a:t>
            </a:r>
            <a:r>
              <a:rPr lang="en-GB" sz="2400" i="1" dirty="0" smtClean="0"/>
              <a:t>A Modern Legal Ethics, Adversarial Advocacy in the Modern Age, </a:t>
            </a:r>
            <a:r>
              <a:rPr lang="en-GB" sz="2400" dirty="0" smtClean="0"/>
              <a:t>(Princeton University Press 2008)</a:t>
            </a:r>
          </a:p>
          <a:p>
            <a:endParaRPr lang="en-GB" sz="2400" dirty="0" smtClean="0"/>
          </a:p>
          <a:p>
            <a:r>
              <a:rPr lang="en-GB" sz="2400" dirty="0" smtClean="0"/>
              <a:t>Donald Nicolson and Julian Webb, </a:t>
            </a:r>
            <a:r>
              <a:rPr lang="en-GB" sz="2400" i="1" dirty="0" smtClean="0"/>
              <a:t>Professional Legal Ethics, (</a:t>
            </a:r>
            <a:r>
              <a:rPr lang="en-GB" sz="2400" dirty="0" smtClean="0"/>
              <a:t>OUP 1999, reprinted 2005)</a:t>
            </a:r>
            <a:endParaRPr lang="en-GB" sz="2400" i="1" dirty="0"/>
          </a:p>
        </p:txBody>
      </p:sp>
      <p:sp>
        <p:nvSpPr>
          <p:cNvPr id="3" name="Title 2"/>
          <p:cNvSpPr>
            <a:spLocks noGrp="1"/>
          </p:cNvSpPr>
          <p:nvPr>
            <p:ph type="title"/>
          </p:nvPr>
        </p:nvSpPr>
        <p:spPr>
          <a:xfrm>
            <a:off x="457200" y="274638"/>
            <a:ext cx="8229600" cy="850106"/>
          </a:xfrm>
        </p:spPr>
        <p:txBody>
          <a:bodyPr>
            <a:normAutofit/>
          </a:bodyPr>
          <a:lstStyle/>
          <a:p>
            <a:pPr algn="ctr"/>
            <a:r>
              <a:rPr lang="en-GB" dirty="0" smtClean="0"/>
              <a:t>Books Used in the Course</a:t>
            </a:r>
            <a:endParaRPr lang="en-GB" dirty="0"/>
          </a:p>
        </p:txBody>
      </p:sp>
    </p:spTree>
    <p:extLst>
      <p:ext uri="{BB962C8B-B14F-4D97-AF65-F5344CB8AC3E}">
        <p14:creationId xmlns:p14="http://schemas.microsoft.com/office/powerpoint/2010/main" val="367720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 status quo maintained</a:t>
            </a:r>
          </a:p>
          <a:p>
            <a:r>
              <a:rPr lang="en-GB" dirty="0" smtClean="0"/>
              <a:t>B. a statement in the </a:t>
            </a:r>
            <a:r>
              <a:rPr lang="en-GB" dirty="0"/>
              <a:t>J</a:t>
            </a:r>
            <a:r>
              <a:rPr lang="en-GB" dirty="0" smtClean="0"/>
              <a:t>oint Announcement of the need to develop knowledge and understanding of the relationship between morality and law and the values underpinning the legal system</a:t>
            </a:r>
          </a:p>
          <a:p>
            <a:r>
              <a:rPr lang="en-GB" dirty="0" smtClean="0"/>
              <a:t>C. as B above plus – and the role of lawyers in relation to those values</a:t>
            </a:r>
          </a:p>
          <a:p>
            <a:r>
              <a:rPr lang="en-GB" dirty="0" smtClean="0"/>
              <a:t>D. the addition of legal ethics as a specific foundation of legal knowledge</a:t>
            </a:r>
            <a:endParaRPr lang="en-GB" dirty="0"/>
          </a:p>
        </p:txBody>
      </p:sp>
      <p:sp>
        <p:nvSpPr>
          <p:cNvPr id="3" name="Title 2"/>
          <p:cNvSpPr>
            <a:spLocks noGrp="1"/>
          </p:cNvSpPr>
          <p:nvPr>
            <p:ph type="title"/>
          </p:nvPr>
        </p:nvSpPr>
        <p:spPr/>
        <p:txBody>
          <a:bodyPr>
            <a:normAutofit/>
          </a:bodyPr>
          <a:lstStyle/>
          <a:p>
            <a:pPr algn="ctr"/>
            <a:r>
              <a:rPr lang="en-GB" sz="2800" dirty="0" smtClean="0"/>
              <a:t>Suggestions for ethics and values at the academic stage </a:t>
            </a:r>
            <a:endParaRPr lang="en-GB" sz="2800" dirty="0"/>
          </a:p>
        </p:txBody>
      </p:sp>
    </p:spTree>
    <p:extLst>
      <p:ext uri="{BB962C8B-B14F-4D97-AF65-F5344CB8AC3E}">
        <p14:creationId xmlns:p14="http://schemas.microsoft.com/office/powerpoint/2010/main" val="2586444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2776"/>
            <a:ext cx="8229600" cy="5112568"/>
          </a:xfrm>
        </p:spPr>
        <p:txBody>
          <a:bodyPr>
            <a:normAutofit fontScale="77500" lnSpcReduction="20000"/>
          </a:bodyPr>
          <a:lstStyle/>
          <a:p>
            <a:pPr marL="624078" indent="-514350">
              <a:buFont typeface="+mj-lt"/>
              <a:buAutoNum type="arabicPeriod"/>
            </a:pPr>
            <a:r>
              <a:rPr lang="en-GB" b="1" dirty="0" smtClean="0"/>
              <a:t>Legal ethics as a core subject in the LLB</a:t>
            </a:r>
          </a:p>
          <a:p>
            <a:pPr marL="109728" indent="0">
              <a:buNone/>
            </a:pPr>
            <a:endParaRPr lang="en-GB" dirty="0" smtClean="0"/>
          </a:p>
          <a:p>
            <a:r>
              <a:rPr lang="en-GB" dirty="0" smtClean="0"/>
              <a:t>Subject matter? Professional codes? Inculcating values?</a:t>
            </a:r>
          </a:p>
          <a:p>
            <a:r>
              <a:rPr lang="en-GB" dirty="0" smtClean="0"/>
              <a:t>implications for resources </a:t>
            </a:r>
          </a:p>
          <a:p>
            <a:r>
              <a:rPr lang="en-GB" dirty="0" smtClean="0"/>
              <a:t>who would teach  it etc.? (e.g. in my own law school intake of around 440 – any core course requires large teaching team)</a:t>
            </a:r>
          </a:p>
          <a:p>
            <a:endParaRPr lang="en-GB" dirty="0" smtClean="0"/>
          </a:p>
          <a:p>
            <a:pPr marL="624078" indent="-514350">
              <a:buAutoNum type="arabicPeriod" startAt="2"/>
            </a:pPr>
            <a:r>
              <a:rPr lang="en-GB" b="1" dirty="0" smtClean="0"/>
              <a:t>The relationship between morality and law and the values underpinning the legal system (and possibly the role of lawyers in relation to those values).</a:t>
            </a:r>
          </a:p>
          <a:p>
            <a:pPr marL="624078" indent="-514350">
              <a:buAutoNum type="arabicPeriod" startAt="2"/>
            </a:pPr>
            <a:endParaRPr lang="en-GB" dirty="0" smtClean="0"/>
          </a:p>
          <a:p>
            <a:pPr marL="109728" indent="0">
              <a:buNone/>
            </a:pPr>
            <a:r>
              <a:rPr lang="en-GB" dirty="0" smtClean="0"/>
              <a:t>Does 2. even require legal ethics? Or, something between jurisprudence and general notions about the place of certain moral concepts within law </a:t>
            </a:r>
          </a:p>
          <a:p>
            <a:pPr marL="109728" indent="0">
              <a:buNone/>
            </a:pPr>
            <a:r>
              <a:rPr lang="en-GB" dirty="0" smtClean="0"/>
              <a:t>e.g. justice, equality</a:t>
            </a:r>
          </a:p>
          <a:p>
            <a:pPr marL="109728" indent="0">
              <a:buNone/>
            </a:pPr>
            <a:r>
              <a:rPr lang="en-GB" dirty="0"/>
              <a:t> </a:t>
            </a:r>
            <a:r>
              <a:rPr lang="en-GB" dirty="0" smtClean="0"/>
              <a:t>    </a:t>
            </a:r>
            <a:endParaRPr lang="en-GB" dirty="0"/>
          </a:p>
        </p:txBody>
      </p:sp>
      <p:sp>
        <p:nvSpPr>
          <p:cNvPr id="3" name="Title 2"/>
          <p:cNvSpPr>
            <a:spLocks noGrp="1"/>
          </p:cNvSpPr>
          <p:nvPr>
            <p:ph type="title"/>
          </p:nvPr>
        </p:nvSpPr>
        <p:spPr/>
        <p:txBody>
          <a:bodyPr>
            <a:normAutofit/>
          </a:bodyPr>
          <a:lstStyle/>
          <a:p>
            <a:pPr algn="ctr"/>
            <a:r>
              <a:rPr lang="en-GB" sz="3200" dirty="0" smtClean="0"/>
              <a:t>The Choice - A Rock and a Hard Place?</a:t>
            </a:r>
            <a:endParaRPr lang="en-GB" sz="3200" dirty="0"/>
          </a:p>
        </p:txBody>
      </p:sp>
    </p:spTree>
    <p:extLst>
      <p:ext uri="{BB962C8B-B14F-4D97-AF65-F5344CB8AC3E}">
        <p14:creationId xmlns:p14="http://schemas.microsoft.com/office/powerpoint/2010/main" val="3373880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844824"/>
            <a:ext cx="8229600" cy="4165923"/>
          </a:xfrm>
        </p:spPr>
        <p:txBody>
          <a:bodyPr/>
          <a:lstStyle/>
          <a:p>
            <a:r>
              <a:rPr lang="en-GB" dirty="0" smtClean="0"/>
              <a:t>“The SLS would see analysis of values within the legal system as a matter which is pervasive throughout the academic legal curriculum. It would therefore regard any specific statement in the </a:t>
            </a:r>
            <a:r>
              <a:rPr lang="en-GB" dirty="0"/>
              <a:t>J</a:t>
            </a:r>
            <a:r>
              <a:rPr lang="en-GB" dirty="0" smtClean="0"/>
              <a:t>oint Announcement about values as being unnecessary (option A). However, if one were to be included, the Society takes the view that it should be in the form suggested at B (above).” </a:t>
            </a:r>
            <a:endParaRPr lang="en-GB" dirty="0"/>
          </a:p>
        </p:txBody>
      </p:sp>
      <p:sp>
        <p:nvSpPr>
          <p:cNvPr id="3" name="Title 2"/>
          <p:cNvSpPr>
            <a:spLocks noGrp="1"/>
          </p:cNvSpPr>
          <p:nvPr>
            <p:ph type="title"/>
          </p:nvPr>
        </p:nvSpPr>
        <p:spPr/>
        <p:txBody>
          <a:bodyPr>
            <a:normAutofit/>
          </a:bodyPr>
          <a:lstStyle/>
          <a:p>
            <a:pPr algn="ctr"/>
            <a:r>
              <a:rPr lang="en-GB" sz="3200" dirty="0" smtClean="0">
                <a:effectLst/>
              </a:rPr>
              <a:t>The Response from the Society of Legal Scholars (SLS)</a:t>
            </a:r>
            <a:endParaRPr lang="en-GB" sz="3200" dirty="0">
              <a:effectLst/>
            </a:endParaRPr>
          </a:p>
        </p:txBody>
      </p:sp>
    </p:spTree>
    <p:extLst>
      <p:ext uri="{BB962C8B-B14F-4D97-AF65-F5344CB8AC3E}">
        <p14:creationId xmlns:p14="http://schemas.microsoft.com/office/powerpoint/2010/main" val="230094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88032"/>
          </a:xfrm>
        </p:spPr>
        <p:txBody>
          <a:bodyPr/>
          <a:lstStyle/>
          <a:p>
            <a:r>
              <a:rPr lang="en-GB" dirty="0" smtClean="0"/>
              <a:t>Anecdotally – </a:t>
            </a:r>
          </a:p>
          <a:p>
            <a:r>
              <a:rPr lang="en-GB" dirty="0" smtClean="0"/>
              <a:t>Legal ethics perceived as </a:t>
            </a:r>
          </a:p>
          <a:p>
            <a:pPr marL="624078" indent="-514350">
              <a:buFont typeface="+mj-lt"/>
              <a:buAutoNum type="arabicPeriod"/>
            </a:pPr>
            <a:r>
              <a:rPr lang="en-GB" dirty="0" smtClean="0"/>
              <a:t>‘teaching the professional codes</a:t>
            </a:r>
          </a:p>
          <a:p>
            <a:pPr marL="624078" indent="-514350">
              <a:buFont typeface="+mj-lt"/>
              <a:buAutoNum type="arabicPeriod"/>
            </a:pPr>
            <a:r>
              <a:rPr lang="en-GB" dirty="0" smtClean="0"/>
              <a:t>‘inculcating particular values’, ‘indoctrinating students’</a:t>
            </a:r>
          </a:p>
          <a:p>
            <a:pPr marL="624078" indent="-514350">
              <a:buFont typeface="+mj-lt"/>
              <a:buAutoNum type="arabicPeriod"/>
            </a:pPr>
            <a:endParaRPr lang="en-GB" dirty="0"/>
          </a:p>
          <a:p>
            <a:pPr marL="109728" indent="0">
              <a:buNone/>
            </a:pPr>
            <a:r>
              <a:rPr lang="en-GB" dirty="0" smtClean="0"/>
              <a:t>Objections to 1. Not appropriate at academic stage, constitute ‘vocational training’ rather than ‘education’</a:t>
            </a:r>
          </a:p>
          <a:p>
            <a:pPr marL="109728" indent="0">
              <a:buNone/>
            </a:pPr>
            <a:r>
              <a:rPr lang="en-GB" dirty="0" smtClean="0"/>
              <a:t>Objections to 2. Not appropriate as part of ideal of ‘liberal education’</a:t>
            </a:r>
          </a:p>
          <a:p>
            <a:endParaRPr lang="en-GB" dirty="0"/>
          </a:p>
        </p:txBody>
      </p:sp>
      <p:sp>
        <p:nvSpPr>
          <p:cNvPr id="3" name="Title 2"/>
          <p:cNvSpPr>
            <a:spLocks noGrp="1"/>
          </p:cNvSpPr>
          <p:nvPr>
            <p:ph type="title"/>
          </p:nvPr>
        </p:nvSpPr>
        <p:spPr/>
        <p:txBody>
          <a:bodyPr>
            <a:normAutofit/>
          </a:bodyPr>
          <a:lstStyle/>
          <a:p>
            <a:pPr algn="ctr"/>
            <a:r>
              <a:rPr lang="en-GB" sz="3600" dirty="0" smtClean="0"/>
              <a:t>Why the Resistance?</a:t>
            </a:r>
            <a:endParaRPr lang="en-GB" sz="3600" dirty="0"/>
          </a:p>
        </p:txBody>
      </p:sp>
    </p:spTree>
    <p:extLst>
      <p:ext uri="{BB962C8B-B14F-4D97-AF65-F5344CB8AC3E}">
        <p14:creationId xmlns:p14="http://schemas.microsoft.com/office/powerpoint/2010/main" val="2198058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628800"/>
            <a:ext cx="8229600" cy="5242311"/>
          </a:xfrm>
        </p:spPr>
        <p:txBody>
          <a:bodyPr>
            <a:normAutofit lnSpcReduction="10000"/>
          </a:bodyPr>
          <a:lstStyle/>
          <a:p>
            <a:pPr marL="109728" indent="0">
              <a:buNone/>
            </a:pPr>
            <a:r>
              <a:rPr lang="en-GB" dirty="0" smtClean="0"/>
              <a:t>This report, commissioned by the Law Society addressed all of these issues and recommended ways of teaching legal ethics that would avoid the accusations of ‘indoctrination’ and/or ‘vocational training’ at the academic stage.</a:t>
            </a:r>
          </a:p>
          <a:p>
            <a:pPr marL="109728" indent="0">
              <a:buNone/>
            </a:pPr>
            <a:endParaRPr lang="en-GB" dirty="0"/>
          </a:p>
          <a:p>
            <a:pPr marL="109728" indent="0">
              <a:buNone/>
            </a:pPr>
            <a:r>
              <a:rPr lang="en-GB" dirty="0" smtClean="0"/>
              <a:t>The report argues that legal ethics can be taught in ways that are perfectly compatible with the notion of a liberal law degree, with its associated ideals of </a:t>
            </a:r>
            <a:r>
              <a:rPr lang="en-GB" i="1" dirty="0" smtClean="0"/>
              <a:t>knowledge for its own sake</a:t>
            </a:r>
            <a:r>
              <a:rPr lang="en-GB" dirty="0" smtClean="0"/>
              <a:t> and providing </a:t>
            </a:r>
            <a:r>
              <a:rPr lang="en-GB" i="1" dirty="0" smtClean="0"/>
              <a:t>education of a person rather than training of a worker/professional</a:t>
            </a:r>
            <a:endParaRPr lang="en-GB" i="1" dirty="0"/>
          </a:p>
        </p:txBody>
      </p:sp>
      <p:sp>
        <p:nvSpPr>
          <p:cNvPr id="3" name="Title 2"/>
          <p:cNvSpPr>
            <a:spLocks noGrp="1"/>
          </p:cNvSpPr>
          <p:nvPr>
            <p:ph type="title"/>
          </p:nvPr>
        </p:nvSpPr>
        <p:spPr>
          <a:xfrm>
            <a:off x="467544" y="188640"/>
            <a:ext cx="8229600" cy="1800200"/>
          </a:xfrm>
        </p:spPr>
        <p:txBody>
          <a:bodyPr>
            <a:normAutofit fontScale="90000"/>
          </a:bodyPr>
          <a:lstStyle/>
          <a:p>
            <a:pPr algn="ctr"/>
            <a:r>
              <a:rPr lang="en-GB" sz="3600" dirty="0" smtClean="0"/>
              <a:t/>
            </a:r>
            <a:br>
              <a:rPr lang="en-GB" sz="3600" dirty="0" smtClean="0"/>
            </a:br>
            <a:r>
              <a:rPr lang="en-GB" sz="3600" dirty="0" smtClean="0"/>
              <a:t>Legal Ethics at the Initial Stage: A Model Curriculum</a:t>
            </a:r>
            <a:br>
              <a:rPr lang="en-GB" sz="3600" dirty="0" smtClean="0"/>
            </a:br>
            <a:r>
              <a:rPr lang="en-GB" sz="1800" dirty="0" smtClean="0"/>
              <a:t>Andrew Boon 2010</a:t>
            </a:r>
            <a:r>
              <a:rPr lang="en-GB" sz="3600" dirty="0" smtClean="0"/>
              <a:t/>
            </a:r>
            <a:br>
              <a:rPr lang="en-GB" sz="3600" dirty="0" smtClean="0"/>
            </a:br>
            <a:r>
              <a:rPr lang="en-GB" sz="3600" dirty="0" smtClean="0"/>
              <a:t/>
            </a:r>
            <a:br>
              <a:rPr lang="en-GB" sz="3600" dirty="0" smtClean="0"/>
            </a:br>
            <a:r>
              <a:rPr lang="en-GB" sz="2200" dirty="0" smtClean="0"/>
              <a:t/>
            </a:r>
            <a:br>
              <a:rPr lang="en-GB" sz="2200" dirty="0" smtClean="0"/>
            </a:br>
            <a:endParaRPr lang="en-GB" sz="2200" dirty="0"/>
          </a:p>
        </p:txBody>
      </p:sp>
    </p:spTree>
    <p:extLst>
      <p:ext uri="{BB962C8B-B14F-4D97-AF65-F5344CB8AC3E}">
        <p14:creationId xmlns:p14="http://schemas.microsoft.com/office/powerpoint/2010/main" val="176923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Block 1 - Moral Theory plus a jurisprudential approach to legal ethics (D. </a:t>
            </a:r>
            <a:r>
              <a:rPr lang="en-GB" dirty="0" err="1" smtClean="0"/>
              <a:t>Luban</a:t>
            </a:r>
            <a:r>
              <a:rPr lang="en-GB" dirty="0" smtClean="0"/>
              <a:t>)</a:t>
            </a:r>
          </a:p>
          <a:p>
            <a:endParaRPr lang="en-GB" dirty="0" smtClean="0"/>
          </a:p>
          <a:p>
            <a:r>
              <a:rPr lang="en-GB" dirty="0" smtClean="0"/>
              <a:t>Moral Theory - Kantian deontology, utilitarian consequentialism, Aristotelian virtue theory (and ethics of care)</a:t>
            </a:r>
          </a:p>
          <a:p>
            <a:endParaRPr lang="en-GB" dirty="0" smtClean="0"/>
          </a:p>
          <a:p>
            <a:r>
              <a:rPr lang="en-GB" dirty="0" smtClean="0"/>
              <a:t>These three classical ways of thinking about morality provide students with a starting point, a vocabulary and ways of classifying and identifying different moral approaches to the questions of legal ethics</a:t>
            </a:r>
            <a:endParaRPr lang="en-GB" dirty="0"/>
          </a:p>
        </p:txBody>
      </p:sp>
      <p:sp>
        <p:nvSpPr>
          <p:cNvPr id="3" name="Title 2"/>
          <p:cNvSpPr>
            <a:spLocks noGrp="1"/>
          </p:cNvSpPr>
          <p:nvPr>
            <p:ph type="title"/>
          </p:nvPr>
        </p:nvSpPr>
        <p:spPr/>
        <p:txBody>
          <a:bodyPr>
            <a:normAutofit/>
          </a:bodyPr>
          <a:lstStyle/>
          <a:p>
            <a:r>
              <a:rPr lang="en-GB" sz="2800" dirty="0" smtClean="0"/>
              <a:t>A Case Study – one legal ethics course (2/3 </a:t>
            </a:r>
            <a:r>
              <a:rPr lang="en-GB" sz="2800" dirty="0" err="1" smtClean="0"/>
              <a:t>yr</a:t>
            </a:r>
            <a:r>
              <a:rPr lang="en-GB" sz="2800" dirty="0" smtClean="0"/>
              <a:t> option one term only</a:t>
            </a:r>
            <a:endParaRPr lang="en-GB" sz="2800" dirty="0"/>
          </a:p>
        </p:txBody>
      </p:sp>
    </p:spTree>
    <p:extLst>
      <p:ext uri="{BB962C8B-B14F-4D97-AF65-F5344CB8AC3E}">
        <p14:creationId xmlns:p14="http://schemas.microsoft.com/office/powerpoint/2010/main" val="15551410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1559</TotalTime>
  <Words>2587</Words>
  <Application>Microsoft Office PowerPoint</Application>
  <PresentationFormat>On-screen Show (4:3)</PresentationFormat>
  <Paragraphs>196</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Moral Philosophy and Moral Reasoning – A Suitable Basis for legal Ethics Teaching at the Academic Stage</vt:lpstr>
      <vt:lpstr>A Case Study - Teaching Legal Ethics at the Academic Stage</vt:lpstr>
      <vt:lpstr>Background</vt:lpstr>
      <vt:lpstr>Suggestions for ethics and values at the academic stage </vt:lpstr>
      <vt:lpstr>The Choice - A Rock and a Hard Place?</vt:lpstr>
      <vt:lpstr>The Response from the Society of Legal Scholars (SLS)</vt:lpstr>
      <vt:lpstr>Why the Resistance?</vt:lpstr>
      <vt:lpstr> Legal Ethics at the Initial Stage: A Model Curriculum Andrew Boon 2010   </vt:lpstr>
      <vt:lpstr>A Case Study – one legal ethics course (2/3 yr option one term only</vt:lpstr>
      <vt:lpstr>PowerPoint Presentation</vt:lpstr>
      <vt:lpstr>PowerPoint Presentation</vt:lpstr>
      <vt:lpstr>David Luban’s Thesis – Lawyers Should Uphold Human Dignity</vt:lpstr>
      <vt:lpstr>PowerPoint Presentation</vt:lpstr>
      <vt:lpstr>PowerPoint Presentation</vt:lpstr>
      <vt:lpstr>PowerPoint Presentation</vt:lpstr>
      <vt:lpstr>It gets better .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My Argument for Theory-Lead Teaching of Legal Ethics</vt:lpstr>
      <vt:lpstr>PowerPoint Presentation</vt:lpstr>
      <vt:lpstr>Case Studies</vt:lpstr>
      <vt:lpstr>Examining the Codes</vt:lpstr>
      <vt:lpstr>Books Used in the Course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Moral Philosophy and Moral Reasoning – A Suitable Basis for</dc:title>
  <dc:creator>Eleanor</dc:creator>
  <cp:lastModifiedBy>Eleanor</cp:lastModifiedBy>
  <cp:revision>58</cp:revision>
  <dcterms:created xsi:type="dcterms:W3CDTF">2014-03-14T10:57:13Z</dcterms:created>
  <dcterms:modified xsi:type="dcterms:W3CDTF">2014-03-23T18:06:43Z</dcterms:modified>
</cp:coreProperties>
</file>