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57" r:id="rId5"/>
    <p:sldId id="267" r:id="rId6"/>
    <p:sldId id="258" r:id="rId7"/>
    <p:sldId id="265" r:id="rId8"/>
    <p:sldId id="261" r:id="rId9"/>
    <p:sldId id="268" r:id="rId10"/>
    <p:sldId id="260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312" y="1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4F4C3F-0928-41E5-AD56-68F43E7D9F6A}" type="datetimeFigureOut">
              <a:rPr lang="en-US" smtClean="0"/>
              <a:t>7/11/2012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A774D1-255F-4C9B-871E-C8CBD4DBC45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Integrating Social Justice Issues in Legal Ethics Teaching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Susan Carle, Washington College of Law American University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Prepared for  National Institute for Teaching Ethics and Professionalism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My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education, including legal ethics teaching, must confront the current crisis in the legal profession and adapt to a rapidly changing future </a:t>
            </a:r>
          </a:p>
          <a:p>
            <a:r>
              <a:rPr lang="en-US" dirty="0" smtClean="0"/>
              <a:t>Works best to put experiential learning first, using role plays, simulation, followed by reflective discussion/analysis/writing</a:t>
            </a:r>
          </a:p>
          <a:p>
            <a:pPr lvl="1"/>
            <a:r>
              <a:rPr lang="en-US" dirty="0" smtClean="0"/>
              <a:t>Supplemented </a:t>
            </a:r>
            <a:r>
              <a:rPr lang="en-US" smtClean="0"/>
              <a:t>with </a:t>
            </a:r>
            <a:r>
              <a:rPr lang="en-US" smtClean="0"/>
              <a:t>short </a:t>
            </a:r>
            <a:r>
              <a:rPr lang="en-US" dirty="0" smtClean="0"/>
              <a:t>readings that provide some historical context</a:t>
            </a:r>
          </a:p>
          <a:p>
            <a:r>
              <a:rPr lang="en-US" dirty="0" smtClean="0"/>
              <a:t>Key is teaching creative problem solving in all its dimensions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What do you think/do in your courses?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DISCUSSION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7720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Edited “Lawyers’ Ethics and the Pursuit of Social Justice” (NYU Press 2005); use it in my legal ethics teaching (TOC is in workshop materials) </a:t>
            </a:r>
          </a:p>
          <a:p>
            <a:r>
              <a:rPr lang="en-US" dirty="0" smtClean="0"/>
              <a:t>Organized AALS 2011 section program entitled “Lawyers’ Special Responsibilities as Public Citizens in a Rapidly Changing World (TOC and intro. in workshop materials) </a:t>
            </a:r>
          </a:p>
          <a:p>
            <a:r>
              <a:rPr lang="en-US" dirty="0" smtClean="0"/>
              <a:t>Most revealingly, to me, chaired proposal and planning committees for 2012 AALS full-day program entitled “Changes in the Legal Profession:  Implications for Law Teaching” (see workshop materials)</a:t>
            </a:r>
          </a:p>
          <a:p>
            <a:pPr lvl="1"/>
            <a:r>
              <a:rPr lang="en-US" dirty="0" smtClean="0"/>
              <a:t>Resources available through AALS (see workshop materials)</a:t>
            </a:r>
          </a:p>
          <a:p>
            <a:r>
              <a:rPr lang="en-US" dirty="0" smtClean="0"/>
              <a:t>Now sitting on AALS Professional Development Committee; we are talking about doing a follow up event building on 2012 one</a:t>
            </a:r>
          </a:p>
          <a:p>
            <a:pPr lvl="1"/>
            <a:r>
              <a:rPr lang="en-US" dirty="0" smtClean="0"/>
              <a:t>Ideas very welcome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Quick Audience Participation Exercise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629336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a minute to think, then turn to your neighbors and briefly discuss an example of a teaching moment raising social justice issues in your legal ethics/PR/legal profession class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“Justice "in Legal Ethics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Questions of “justice” are obviously salient in legal ethics teaching, though </a:t>
            </a:r>
            <a:r>
              <a:rPr lang="en-US" dirty="0"/>
              <a:t>of course what </a:t>
            </a:r>
            <a:r>
              <a:rPr lang="en-US" dirty="0" smtClean="0"/>
              <a:t>justice means is contested </a:t>
            </a:r>
          </a:p>
          <a:p>
            <a:pPr lvl="1"/>
            <a:r>
              <a:rPr lang="en-US" dirty="0" smtClean="0"/>
              <a:t>“Correct” disposition of cases?  </a:t>
            </a:r>
          </a:p>
          <a:p>
            <a:pPr lvl="2"/>
            <a:r>
              <a:rPr lang="en-US" dirty="0" smtClean="0"/>
              <a:t>Simon, Luban, </a:t>
            </a:r>
            <a:r>
              <a:rPr lang="en-US" dirty="0" err="1" smtClean="0"/>
              <a:t>Wendel</a:t>
            </a:r>
            <a:r>
              <a:rPr lang="en-US" dirty="0" smtClean="0"/>
              <a:t> &amp; Wooley </a:t>
            </a:r>
            <a:r>
              <a:rPr lang="en-US" dirty="0" smtClean="0"/>
              <a:t>debate</a:t>
            </a:r>
          </a:p>
          <a:p>
            <a:pPr lvl="1"/>
            <a:r>
              <a:rPr lang="en-US" dirty="0" smtClean="0"/>
              <a:t>Fair procedures </a:t>
            </a:r>
          </a:p>
          <a:p>
            <a:pPr lvl="1"/>
            <a:r>
              <a:rPr lang="en-US" dirty="0" smtClean="0"/>
              <a:t>Lawyering that does not succumb to cheating, lying, and other rules violations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What’s “Social Justice” Got to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“Social justice” raises a different layer of concerns, roughly defined as issues related to differential power, privilege, wealth, access, structural  subordination</a:t>
            </a:r>
          </a:p>
          <a:p>
            <a:r>
              <a:rPr lang="en-US" dirty="0" smtClean="0"/>
              <a:t>lawyers’ duties to work to mitigate these problems in legal and political system</a:t>
            </a:r>
          </a:p>
          <a:p>
            <a:r>
              <a:rPr lang="en-US" dirty="0" smtClean="0"/>
              <a:t>Analysis of these questions is heavily dependent on history and social context, which raises the question . . 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1312"/>
            <a:ext cx="8229600" cy="2380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What is the role of theory, history, sociology, and demographics study in legal ethics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pPr lvl="1"/>
            <a:r>
              <a:rPr lang="en-US" dirty="0" smtClean="0"/>
              <a:t>We love these topics but do students?</a:t>
            </a:r>
          </a:p>
          <a:p>
            <a:pPr lvl="1"/>
            <a:r>
              <a:rPr lang="en-US" dirty="0" smtClean="0"/>
              <a:t>On the other hand, shouldn’t well educated lawyers </a:t>
            </a:r>
            <a:r>
              <a:rPr lang="en-US" dirty="0" smtClean="0"/>
              <a:t> </a:t>
            </a:r>
            <a:r>
              <a:rPr lang="en-US" dirty="0" smtClean="0"/>
              <a:t>know something about the history, policy challenges, and their underlying roots as they venture forth into practice?</a:t>
            </a:r>
          </a:p>
          <a:p>
            <a:pPr lvl="1"/>
            <a:r>
              <a:rPr lang="en-US" dirty="0" smtClean="0"/>
              <a:t>The current crisis in legal employment puts us all under a moral imperative to innovate and find new and better ways to prepare our students for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justice problems exist everywhere in law teaching, including in legal ethics teaching</a:t>
            </a:r>
          </a:p>
          <a:p>
            <a:r>
              <a:rPr lang="en-US" dirty="0" smtClean="0"/>
              <a:t>Students should have tools to think about and react to these problems when they enter practice</a:t>
            </a:r>
          </a:p>
          <a:p>
            <a:r>
              <a:rPr lang="en-US" dirty="0" smtClean="0"/>
              <a:t>Law schools face a crisis in responding to changes in legal employment and are in the process of thinking through the future of legal education with new urgency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Social Justice by the “Pervasive Method”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Deborah Rhode’s important point years ago about including ethics considerations in all classes should be extended</a:t>
            </a:r>
          </a:p>
          <a:p>
            <a:r>
              <a:rPr lang="en-US" dirty="0" smtClean="0"/>
              <a:t>We also need to include social justice dimensions of lawyering practice pervasively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Role plays and simulations lend themselves naturally to this, since most realistic simulations involve parties with vast – or not so vast but still present -- differences in power, privilege and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based on classic legal ethics article by Lucie White, “Subordination</a:t>
            </a:r>
            <a:r>
              <a:rPr lang="en-US" dirty="0"/>
              <a:t>, Rhetorical Survival Skills, and Sunday Shoes: Notes of the Hearing of Mrs. G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Included in materials</a:t>
            </a:r>
          </a:p>
          <a:p>
            <a:r>
              <a:rPr lang="en-US" dirty="0" smtClean="0"/>
              <a:t>Followed by excerpt from this article in my reader and other short supplemental materials from client-centered counseling chapter </a:t>
            </a:r>
          </a:p>
          <a:p>
            <a:r>
              <a:rPr lang="en-US" dirty="0" smtClean="0"/>
              <a:t>Assigned reflective feedback exercise which students hand in for credit but not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66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638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Integrating Social Justice Issues in Legal Ethics Teaching   </vt:lpstr>
      <vt:lpstr>My background:</vt:lpstr>
      <vt:lpstr>Quick Audience Participation Exercise</vt:lpstr>
      <vt:lpstr> “Justice "in Legal Ethics Classes</vt:lpstr>
      <vt:lpstr>  What’s “Social Justice” Got to Do with It? </vt:lpstr>
      <vt:lpstr>  What is the role of theory, history, sociology, and demographics study in legal ethics course?</vt:lpstr>
      <vt:lpstr>Basic Assumptions</vt:lpstr>
      <vt:lpstr>Social Justice by the “Pervasive Method”</vt:lpstr>
      <vt:lpstr>An Example</vt:lpstr>
      <vt:lpstr>My Conclusion</vt:lpstr>
      <vt:lpstr>What do you think/do in your courses? </vt:lpstr>
    </vt:vector>
  </TitlesOfParts>
  <Company>Washington College of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Social Justice Issues in Legal Ethics Teaching</dc:title>
  <dc:creator>Carle</dc:creator>
  <cp:lastModifiedBy>Sony Customer</cp:lastModifiedBy>
  <cp:revision>11</cp:revision>
  <dcterms:created xsi:type="dcterms:W3CDTF">2012-06-22T15:47:59Z</dcterms:created>
  <dcterms:modified xsi:type="dcterms:W3CDTF">2012-07-11T21:23:00Z</dcterms:modified>
</cp:coreProperties>
</file>