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332" r:id="rId3"/>
    <p:sldId id="328" r:id="rId4"/>
    <p:sldId id="329" r:id="rId5"/>
    <p:sldId id="330" r:id="rId6"/>
    <p:sldId id="331" r:id="rId7"/>
    <p:sldId id="333" r:id="rId8"/>
    <p:sldId id="334" r:id="rId9"/>
    <p:sldId id="335" r:id="rId10"/>
    <p:sldId id="336" r:id="rId11"/>
    <p:sldId id="337" r:id="rId12"/>
    <p:sldId id="338" r:id="rId13"/>
    <p:sldId id="33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Default Section" id="{B8AC3B7F-1FE4-8943-B81A-90938D4D7E54}">
          <p14:sldIdLst>
            <p14:sldId id="256"/>
            <p14:sldId id="332"/>
            <p14:sldId id="328"/>
            <p14:sldId id="329"/>
            <p14:sldId id="330"/>
            <p14:sldId id="331"/>
            <p14:sldId id="333"/>
            <p14:sldId id="334"/>
            <p14:sldId id="335"/>
            <p14:sldId id="336"/>
            <p14:sldId id="337"/>
            <p14:sldId id="338"/>
            <p14:sldId id="339"/>
          </p14:sldIdLst>
        </p14:section>
        <p14:section name="Untitled Section" id="{499D5332-380F-254E-B765-DF5AE645F6C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4" autoAdjust="0"/>
    <p:restoredTop sz="72540" autoAdjust="0"/>
  </p:normalViewPr>
  <p:slideViewPr>
    <p:cSldViewPr>
      <p:cViewPr varScale="1">
        <p:scale>
          <a:sx n="34" d="100"/>
          <a:sy n="34" d="100"/>
        </p:scale>
        <p:origin x="-10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defTabSz="931863">
              <a:defRPr sz="1300">
                <a:latin typeface="Arial" charset="0"/>
              </a:defRPr>
            </a:lvl1pPr>
          </a:lstStyle>
          <a:p>
            <a:pPr>
              <a:defRPr/>
            </a:pPr>
            <a:endParaRPr lang="en-US" dirty="0"/>
          </a:p>
        </p:txBody>
      </p:sp>
      <p:sp>
        <p:nvSpPr>
          <p:cNvPr id="27651"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defTabSz="931863">
              <a:defRPr sz="1300">
                <a:latin typeface="Arial" charset="0"/>
              </a:defRPr>
            </a:lvl1pPr>
          </a:lstStyle>
          <a:p>
            <a:pPr>
              <a:defRPr/>
            </a:pPr>
            <a:endParaRPr lang="en-US" dirty="0"/>
          </a:p>
        </p:txBody>
      </p:sp>
      <p:sp>
        <p:nvSpPr>
          <p:cNvPr id="27652"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defTabSz="931863">
              <a:defRPr sz="1300">
                <a:latin typeface="Arial" charset="0"/>
              </a:defRPr>
            </a:lvl1pPr>
          </a:lstStyle>
          <a:p>
            <a:pPr>
              <a:defRPr/>
            </a:pPr>
            <a:endParaRPr lang="en-US" dirty="0"/>
          </a:p>
        </p:txBody>
      </p:sp>
      <p:sp>
        <p:nvSpPr>
          <p:cNvPr id="27653"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defTabSz="931863">
              <a:defRPr sz="1300">
                <a:latin typeface="Arial" charset="0"/>
              </a:defRPr>
            </a:lvl1pPr>
          </a:lstStyle>
          <a:p>
            <a:pPr>
              <a:defRPr/>
            </a:pPr>
            <a:fld id="{C919A859-13D1-4435-B7FE-67E20CABF29F}" type="slidenum">
              <a:rPr lang="en-US"/>
              <a:pPr>
                <a:defRPr/>
              </a:pPr>
              <a:t>‹#›</a:t>
            </a:fld>
            <a:endParaRPr lang="en-US" dirty="0"/>
          </a:p>
        </p:txBody>
      </p:sp>
    </p:spTree>
    <p:extLst>
      <p:ext uri="{BB962C8B-B14F-4D97-AF65-F5344CB8AC3E}">
        <p14:creationId xmlns:p14="http://schemas.microsoft.com/office/powerpoint/2010/main" val="37891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defTabSz="931863">
              <a:defRPr sz="1300">
                <a:latin typeface="Arial" charset="0"/>
              </a:defRPr>
            </a:lvl1pPr>
          </a:lstStyle>
          <a:p>
            <a:pPr>
              <a:defRPr/>
            </a:pPr>
            <a:endParaRPr lang="en-US" dirty="0"/>
          </a:p>
        </p:txBody>
      </p:sp>
      <p:sp>
        <p:nvSpPr>
          <p:cNvPr id="26627" name="Rectangle 3"/>
          <p:cNvSpPr>
            <a:spLocks noGrp="1" noChangeArrowheads="1"/>
          </p:cNvSpPr>
          <p:nvPr>
            <p:ph type="dt" idx="1"/>
          </p:nvPr>
        </p:nvSpPr>
        <p:spPr bwMode="auto">
          <a:xfrm>
            <a:off x="3970338"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defTabSz="931863">
              <a:defRPr sz="13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defTabSz="931863">
              <a:defRPr sz="1300">
                <a:latin typeface="Arial" charset="0"/>
              </a:defRPr>
            </a:lvl1pPr>
          </a:lstStyle>
          <a:p>
            <a:pPr>
              <a:defRPr/>
            </a:pPr>
            <a:endParaRPr lang="en-US" dirty="0"/>
          </a:p>
        </p:txBody>
      </p:sp>
      <p:sp>
        <p:nvSpPr>
          <p:cNvPr id="26631"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defTabSz="931863">
              <a:defRPr sz="1300">
                <a:latin typeface="Arial" charset="0"/>
              </a:defRPr>
            </a:lvl1pPr>
          </a:lstStyle>
          <a:p>
            <a:pPr>
              <a:defRPr/>
            </a:pPr>
            <a:fld id="{4596567E-5D88-462C-A8AF-3D05D164D843}" type="slidenum">
              <a:rPr lang="en-US"/>
              <a:pPr>
                <a:defRPr/>
              </a:pPr>
              <a:t>‹#›</a:t>
            </a:fld>
            <a:endParaRPr lang="en-US" dirty="0"/>
          </a:p>
        </p:txBody>
      </p:sp>
    </p:spTree>
    <p:extLst>
      <p:ext uri="{BB962C8B-B14F-4D97-AF65-F5344CB8AC3E}">
        <p14:creationId xmlns:p14="http://schemas.microsoft.com/office/powerpoint/2010/main" val="361735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96567E-5D88-462C-A8AF-3D05D164D843}" type="slidenum">
              <a:rPr lang="en-US" smtClean="0"/>
              <a:pPr>
                <a:defRPr/>
              </a:pPr>
              <a:t>1</a:t>
            </a:fld>
            <a:endParaRPr lang="en-US" dirty="0"/>
          </a:p>
        </p:txBody>
      </p:sp>
    </p:spTree>
    <p:extLst>
      <p:ext uri="{BB962C8B-B14F-4D97-AF65-F5344CB8AC3E}">
        <p14:creationId xmlns:p14="http://schemas.microsoft.com/office/powerpoint/2010/main" val="472548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96567E-5D88-462C-A8AF-3D05D164D843}" type="slidenum">
              <a:rPr lang="en-US" smtClean="0"/>
              <a:pPr>
                <a:defRPr/>
              </a:pPr>
              <a:t>9</a:t>
            </a:fld>
            <a:endParaRPr lang="en-US" dirty="0"/>
          </a:p>
        </p:txBody>
      </p:sp>
    </p:spTree>
    <p:extLst>
      <p:ext uri="{BB962C8B-B14F-4D97-AF65-F5344CB8AC3E}">
        <p14:creationId xmlns:p14="http://schemas.microsoft.com/office/powerpoint/2010/main" val="694137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Stages of moral development. ML raises “you could get in trouble.”  Here nothing will happen to you in discipline</a:t>
            </a:r>
            <a:r>
              <a:rPr lang="en-US" baseline="0" dirty="0" smtClean="0"/>
              <a:t> or civil liability </a:t>
            </a:r>
            <a:r>
              <a:rPr lang="en-US" dirty="0" smtClean="0"/>
              <a:t>no matter how</a:t>
            </a:r>
            <a:r>
              <a:rPr lang="en-US" baseline="0" dirty="0" smtClean="0"/>
              <a:t> much you browbeat Anna.  If you advise her in a safety plan that involves secreting the kids, that could be an issue. False testimony “might” be an issue but less likely in this type </a:t>
            </a:r>
            <a:r>
              <a:rPr lang="en-US" baseline="0" smtClean="0"/>
              <a:t>of case.</a:t>
            </a:r>
            <a:endParaRPr lang="en-US" dirty="0"/>
          </a:p>
        </p:txBody>
      </p:sp>
      <p:sp>
        <p:nvSpPr>
          <p:cNvPr id="4" name="Slide Number Placeholder 3"/>
          <p:cNvSpPr>
            <a:spLocks noGrp="1"/>
          </p:cNvSpPr>
          <p:nvPr>
            <p:ph type="sldNum" sz="quarter" idx="10"/>
          </p:nvPr>
        </p:nvSpPr>
        <p:spPr/>
        <p:txBody>
          <a:bodyPr/>
          <a:lstStyle/>
          <a:p>
            <a:pPr>
              <a:defRPr/>
            </a:pPr>
            <a:fld id="{4596567E-5D88-462C-A8AF-3D05D164D843}" type="slidenum">
              <a:rPr lang="en-US" smtClean="0"/>
              <a:pPr>
                <a:defRPr/>
              </a:pPr>
              <a:t>12</a:t>
            </a:fld>
            <a:endParaRPr lang="en-US" dirty="0"/>
          </a:p>
        </p:txBody>
      </p:sp>
    </p:spTree>
    <p:extLst>
      <p:ext uri="{BB962C8B-B14F-4D97-AF65-F5344CB8AC3E}">
        <p14:creationId xmlns:p14="http://schemas.microsoft.com/office/powerpoint/2010/main" val="3029415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obvious easy answer.  Exploring talking to husband, grandparents.</a:t>
            </a:r>
            <a:r>
              <a:rPr lang="en-US" baseline="0" dirty="0" smtClean="0"/>
              <a:t> (Of course consider 4.2.) Gandhi</a:t>
            </a:r>
            <a:endParaRPr lang="en-US" dirty="0"/>
          </a:p>
        </p:txBody>
      </p:sp>
      <p:sp>
        <p:nvSpPr>
          <p:cNvPr id="4" name="Slide Number Placeholder 3"/>
          <p:cNvSpPr>
            <a:spLocks noGrp="1"/>
          </p:cNvSpPr>
          <p:nvPr>
            <p:ph type="sldNum" sz="quarter" idx="10"/>
          </p:nvPr>
        </p:nvSpPr>
        <p:spPr/>
        <p:txBody>
          <a:bodyPr/>
          <a:lstStyle/>
          <a:p>
            <a:pPr>
              <a:defRPr/>
            </a:pPr>
            <a:fld id="{4596567E-5D88-462C-A8AF-3D05D164D843}" type="slidenum">
              <a:rPr lang="en-US" smtClean="0"/>
              <a:pPr>
                <a:defRPr/>
              </a:pPr>
              <a:t>13</a:t>
            </a:fld>
            <a:endParaRPr lang="en-US" dirty="0"/>
          </a:p>
        </p:txBody>
      </p:sp>
    </p:spTree>
    <p:extLst>
      <p:ext uri="{BB962C8B-B14F-4D97-AF65-F5344CB8AC3E}">
        <p14:creationId xmlns:p14="http://schemas.microsoft.com/office/powerpoint/2010/main" val="257768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dirty="0">
                <a:latin typeface="Tahoma"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DF78EA1-8CE1-4131-9EF4-879EC0B039E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999E738E-7F99-46E9-B449-9D31B9B65E6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11059578-07E2-47B5-932A-2EB13349323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237D665-669A-48B3-BA4E-4BF7030B846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70B74AE8-EEDE-4743-895E-B3BF4E06A27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1FBEC1A5-D61B-4840-8E02-12FAC14D35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C3D25E17-5CF3-4660-9F0F-D264DFE510D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B86B47AD-F0F7-44A3-95AE-1AACBC9C7AB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42C49E37-CC52-4ED4-AA1C-7B7A773F800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42B533F1-33B1-47CC-BE61-CCFB641B98D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20D4640-1800-4C3C-85D2-4CB03CA8AA5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dirty="0">
              <a:latin typeface="Tahoma" charset="0"/>
            </a:endParaRPr>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dirty="0">
              <a:latin typeface="Tahoma"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endParaRPr lang="en-US" dirty="0"/>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defRPr>
            </a:lvl1pPr>
          </a:lstStyle>
          <a:p>
            <a:pPr>
              <a:defRPr/>
            </a:pPr>
            <a:endParaRPr lang="en-US" dirty="0"/>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charset="0"/>
              </a:defRPr>
            </a:lvl1pPr>
          </a:lstStyle>
          <a:p>
            <a:pPr>
              <a:defRPr/>
            </a:pPr>
            <a:fld id="{607D0D46-33D5-451D-8427-6B13DA9DB5B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6"/>
          <p:cNvSpPr>
            <a:spLocks noGrp="1" noChangeArrowheads="1"/>
          </p:cNvSpPr>
          <p:nvPr>
            <p:ph type="sldNum" sz="quarter" idx="12"/>
          </p:nvPr>
        </p:nvSpPr>
        <p:spPr>
          <a:noFill/>
        </p:spPr>
        <p:txBody>
          <a:bodyPr/>
          <a:lstStyle/>
          <a:p>
            <a:fld id="{392174CC-2821-464B-B48F-00A57A318F1D}" type="slidenum">
              <a:rPr lang="en-US" smtClean="0">
                <a:latin typeface="Tahoma" pitchFamily="34" charset="0"/>
              </a:rPr>
              <a:pPr/>
              <a:t>1</a:t>
            </a:fld>
            <a:endParaRPr lang="en-US" dirty="0" smtClean="0">
              <a:latin typeface="Tahoma" pitchFamily="34" charset="0"/>
            </a:endParaRPr>
          </a:p>
        </p:txBody>
      </p:sp>
      <p:sp>
        <p:nvSpPr>
          <p:cNvPr id="15363" name="Rectangle 3"/>
          <p:cNvSpPr>
            <a:spLocks noGrp="1" noChangeArrowheads="1"/>
          </p:cNvSpPr>
          <p:nvPr>
            <p:ph type="subTitle" idx="1"/>
          </p:nvPr>
        </p:nvSpPr>
        <p:spPr>
          <a:xfrm>
            <a:off x="1219200" y="3733800"/>
            <a:ext cx="6934200" cy="3048000"/>
          </a:xfrm>
        </p:spPr>
        <p:txBody>
          <a:bodyPr/>
          <a:lstStyle/>
          <a:p>
            <a:pPr eaLnBrk="1" hangingPunct="1">
              <a:buFont typeface="Wingdings" pitchFamily="2" charset="2"/>
              <a:buNone/>
            </a:pPr>
            <a:r>
              <a:rPr lang="en-US" sz="2800" b="1" dirty="0" smtClean="0">
                <a:solidFill>
                  <a:srgbClr val="7575D1"/>
                </a:solidFill>
              </a:rPr>
              <a:t>Leah Wortham</a:t>
            </a:r>
          </a:p>
          <a:p>
            <a:pPr eaLnBrk="1" hangingPunct="1">
              <a:buFont typeface="Wingdings" pitchFamily="2" charset="2"/>
              <a:buNone/>
            </a:pPr>
            <a:r>
              <a:rPr lang="en-US" sz="2400" b="1" dirty="0" smtClean="0">
                <a:solidFill>
                  <a:srgbClr val="7575D1"/>
                </a:solidFill>
              </a:rPr>
              <a:t>The Catholic University of America</a:t>
            </a:r>
          </a:p>
          <a:p>
            <a:pPr eaLnBrk="1" hangingPunct="1">
              <a:buFont typeface="Wingdings" pitchFamily="2" charset="2"/>
              <a:buNone/>
            </a:pPr>
            <a:r>
              <a:rPr lang="en-US" sz="2400" b="1" dirty="0" smtClean="0">
                <a:solidFill>
                  <a:srgbClr val="7575D1"/>
                </a:solidFill>
              </a:rPr>
              <a:t>Washington, D.C.</a:t>
            </a:r>
          </a:p>
          <a:p>
            <a:pPr eaLnBrk="1" hangingPunct="1">
              <a:buFont typeface="Wingdings" pitchFamily="2" charset="2"/>
              <a:buNone/>
            </a:pPr>
            <a:endParaRPr lang="en-US" sz="2000" b="1" dirty="0">
              <a:solidFill>
                <a:srgbClr val="7575D1"/>
              </a:solidFill>
            </a:endParaRPr>
          </a:p>
          <a:p>
            <a:pPr eaLnBrk="1" hangingPunct="1">
              <a:buFont typeface="Wingdings" pitchFamily="2" charset="2"/>
              <a:buNone/>
            </a:pPr>
            <a:endParaRPr lang="en-US" sz="2000" b="1" dirty="0" smtClean="0">
              <a:solidFill>
                <a:srgbClr val="7575D1"/>
              </a:solidFill>
            </a:endParaRPr>
          </a:p>
          <a:p>
            <a:pPr eaLnBrk="1" hangingPunct="1">
              <a:buFont typeface="Wingdings" pitchFamily="2" charset="2"/>
              <a:buNone/>
            </a:pPr>
            <a:endParaRPr lang="en-US" sz="2000" b="1" dirty="0" smtClean="0"/>
          </a:p>
        </p:txBody>
      </p:sp>
      <p:sp>
        <p:nvSpPr>
          <p:cNvPr id="15364" name="TextBox 4"/>
          <p:cNvSpPr txBox="1">
            <a:spLocks noChangeArrowheads="1"/>
          </p:cNvSpPr>
          <p:nvPr/>
        </p:nvSpPr>
        <p:spPr bwMode="auto">
          <a:xfrm>
            <a:off x="661313" y="990600"/>
            <a:ext cx="8458200" cy="1200329"/>
          </a:xfrm>
          <a:prstGeom prst="rect">
            <a:avLst/>
          </a:prstGeom>
          <a:noFill/>
          <a:ln w="9525">
            <a:noFill/>
            <a:miter lim="800000"/>
            <a:headEnd/>
            <a:tailEnd/>
          </a:ln>
        </p:spPr>
        <p:txBody>
          <a:bodyPr wrap="square">
            <a:spAutoFit/>
          </a:bodyPr>
          <a:lstStyle/>
          <a:p>
            <a:pPr algn="ctr"/>
            <a:r>
              <a:rPr lang="en-US" sz="7200" dirty="0" smtClean="0">
                <a:solidFill>
                  <a:srgbClr val="FF0000"/>
                </a:solidFill>
              </a:rPr>
              <a:t>Anna’s Case</a:t>
            </a:r>
            <a:endParaRPr lang="en-US" sz="72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 Class Use</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a:t>I</a:t>
            </a:r>
            <a:r>
              <a:rPr lang="en-US" dirty="0" smtClean="0"/>
              <a:t>ssue recognition (FCM#1)</a:t>
            </a:r>
          </a:p>
          <a:p>
            <a:pPr lvl="1"/>
            <a:r>
              <a:rPr lang="en-US" dirty="0" smtClean="0"/>
              <a:t>objectives v means (MR 1.2)</a:t>
            </a:r>
          </a:p>
          <a:p>
            <a:pPr lvl="1"/>
            <a:r>
              <a:rPr lang="en-US" dirty="0" smtClean="0"/>
              <a:t>“other considerations” (MR 2.1)</a:t>
            </a:r>
          </a:p>
          <a:p>
            <a:pPr lvl="1"/>
            <a:r>
              <a:rPr lang="en-US" dirty="0"/>
              <a:t>n</a:t>
            </a:r>
            <a:r>
              <a:rPr lang="en-US" dirty="0" smtClean="0"/>
              <a:t>o false evidence (MR 3.3(a)(3)</a:t>
            </a:r>
          </a:p>
          <a:p>
            <a:pPr lvl="1"/>
            <a:r>
              <a:rPr lang="en-US" dirty="0"/>
              <a:t>w</a:t>
            </a:r>
            <a:r>
              <a:rPr lang="en-US" dirty="0" smtClean="0"/>
              <a:t>ithdrawal</a:t>
            </a:r>
          </a:p>
          <a:p>
            <a:pPr lvl="2"/>
            <a:r>
              <a:rPr lang="en-US" dirty="0" smtClean="0"/>
              <a:t>Violation of Rules (MR 1.16(a))</a:t>
            </a:r>
          </a:p>
          <a:p>
            <a:pPr lvl="2"/>
            <a:r>
              <a:rPr lang="en-US" dirty="0" smtClean="0"/>
              <a:t>Action with which L has “fundamental disagreement” (MR 1.16(b)(4))</a:t>
            </a:r>
          </a:p>
          <a:p>
            <a:pPr marL="571500" indent="-457200"/>
            <a:r>
              <a:rPr lang="en-US" dirty="0" smtClean="0"/>
              <a:t>Ways Nigerian Rules different </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10</a:t>
            </a:fld>
            <a:endParaRPr lang="en-US" dirty="0"/>
          </a:p>
        </p:txBody>
      </p:sp>
    </p:spTree>
    <p:extLst>
      <p:ext uri="{BB962C8B-B14F-4D97-AF65-F5344CB8AC3E}">
        <p14:creationId xmlns:p14="http://schemas.microsoft.com/office/powerpoint/2010/main" val="322492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 Class Use</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Reasoning (FCM#2)</a:t>
            </a:r>
          </a:p>
          <a:p>
            <a:pPr lvl="1"/>
            <a:r>
              <a:rPr lang="en-US" dirty="0" smtClean="0"/>
              <a:t>See alternative courses of action</a:t>
            </a:r>
          </a:p>
          <a:p>
            <a:pPr lvl="1"/>
            <a:r>
              <a:rPr lang="en-US" dirty="0" smtClean="0"/>
              <a:t>Consider inherent conflicts in some choices</a:t>
            </a:r>
          </a:p>
          <a:p>
            <a:pPr lvl="1"/>
            <a:r>
              <a:rPr lang="en-US" dirty="0" smtClean="0"/>
              <a:t>Can consider how others (and oneself) will be affected by various choices</a:t>
            </a:r>
          </a:p>
          <a:p>
            <a:pPr lvl="1"/>
            <a:r>
              <a:rPr lang="en-US" dirty="0" smtClean="0"/>
              <a:t>Think about which may be more morally justifiable by individual &amp; collective norms (including profession’s norms) </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11</a:t>
            </a:fld>
            <a:endParaRPr lang="en-US" dirty="0"/>
          </a:p>
        </p:txBody>
      </p:sp>
    </p:spTree>
    <p:extLst>
      <p:ext uri="{BB962C8B-B14F-4D97-AF65-F5344CB8AC3E}">
        <p14:creationId xmlns:p14="http://schemas.microsoft.com/office/powerpoint/2010/main" val="55402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 Class Use</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Moral motivation (FCM#3)</a:t>
            </a:r>
          </a:p>
          <a:p>
            <a:pPr lvl="1"/>
            <a:r>
              <a:rPr lang="en-US" dirty="0" smtClean="0"/>
              <a:t>Values being weighed?</a:t>
            </a:r>
          </a:p>
          <a:p>
            <a:pPr lvl="1"/>
            <a:r>
              <a:rPr lang="en-US" dirty="0" smtClean="0"/>
              <a:t>Less obvious self-interest than money-laundering problem, but “lawyer knows best,”  cases need to be “won”</a:t>
            </a:r>
          </a:p>
          <a:p>
            <a:pPr lvl="1"/>
            <a:r>
              <a:rPr lang="en-US" dirty="0" smtClean="0"/>
              <a:t>Professional identity re client control</a:t>
            </a:r>
          </a:p>
          <a:p>
            <a:pPr lvl="1"/>
            <a:r>
              <a:rPr lang="en-US" dirty="0" smtClean="0"/>
              <a:t>Three counseling models (O’Leary article)</a:t>
            </a:r>
            <a:endParaRPr lang="en-US" dirty="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12</a:t>
            </a:fld>
            <a:endParaRPr lang="en-US" dirty="0"/>
          </a:p>
        </p:txBody>
      </p:sp>
    </p:spTree>
    <p:extLst>
      <p:ext uri="{BB962C8B-B14F-4D97-AF65-F5344CB8AC3E}">
        <p14:creationId xmlns:p14="http://schemas.microsoft.com/office/powerpoint/2010/main" val="1506341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 Class Use</a:t>
            </a:r>
            <a:endParaRPr lang="en-US" b="1" dirty="0"/>
          </a:p>
        </p:txBody>
      </p:sp>
      <p:sp>
        <p:nvSpPr>
          <p:cNvPr id="3" name="Content Placeholder 2"/>
          <p:cNvSpPr>
            <a:spLocks noGrp="1"/>
          </p:cNvSpPr>
          <p:nvPr>
            <p:ph idx="1"/>
          </p:nvPr>
        </p:nvSpPr>
        <p:spPr>
          <a:xfrm>
            <a:off x="1219200" y="1752600"/>
            <a:ext cx="7732712" cy="4800600"/>
          </a:xfrm>
        </p:spPr>
        <p:txBody>
          <a:bodyPr/>
          <a:lstStyle/>
          <a:p>
            <a:r>
              <a:rPr lang="en-US" dirty="0" smtClean="0"/>
              <a:t>Moral character &amp; implementation skills (FCM#4)</a:t>
            </a:r>
          </a:p>
          <a:p>
            <a:pPr lvl="1"/>
            <a:r>
              <a:rPr lang="en-US" dirty="0" smtClean="0"/>
              <a:t>Enough persistence, ego, toughness, strength of conviction &amp; courage to implement one’s moral reasoning</a:t>
            </a:r>
          </a:p>
          <a:p>
            <a:r>
              <a:rPr lang="en-US" dirty="0" smtClean="0"/>
              <a:t>Able to determine &amp; carry out an effective action plan (here may include “</a:t>
            </a:r>
            <a:r>
              <a:rPr lang="en-US" dirty="0" err="1" smtClean="0"/>
              <a:t>nonlegal</a:t>
            </a:r>
            <a:r>
              <a:rPr lang="en-US" dirty="0" smtClean="0"/>
              <a:t>” considerations, e.g., safety plan</a:t>
            </a:r>
          </a:p>
          <a:p>
            <a:r>
              <a:rPr lang="en-US" dirty="0" smtClean="0"/>
              <a:t>Creative problem-solving skill essential</a:t>
            </a:r>
          </a:p>
          <a:p>
            <a:pPr marL="0" indent="0">
              <a:buNone/>
            </a:pPr>
            <a:r>
              <a:rPr lang="en-US" dirty="0" smtClean="0"/>
              <a:t>	</a:t>
            </a:r>
            <a:r>
              <a:rPr lang="en-US" dirty="0"/>
              <a:t>	</a:t>
            </a:r>
            <a:endParaRPr lang="en-US" dirty="0" smtClean="0"/>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13</a:t>
            </a:fld>
            <a:endParaRPr lang="en-US" dirty="0"/>
          </a:p>
        </p:txBody>
      </p:sp>
    </p:spTree>
    <p:extLst>
      <p:ext uri="{BB962C8B-B14F-4D97-AF65-F5344CB8AC3E}">
        <p14:creationId xmlns:p14="http://schemas.microsoft.com/office/powerpoint/2010/main" val="140536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Seating Today</a:t>
            </a:r>
            <a:endParaRPr lang="en-US" b="1" dirty="0"/>
          </a:p>
        </p:txBody>
      </p:sp>
      <p:sp>
        <p:nvSpPr>
          <p:cNvPr id="3" name="Content Placeholder 2"/>
          <p:cNvSpPr>
            <a:spLocks noGrp="1"/>
          </p:cNvSpPr>
          <p:nvPr>
            <p:ph idx="1"/>
          </p:nvPr>
        </p:nvSpPr>
        <p:spPr/>
        <p:txBody>
          <a:bodyPr/>
          <a:lstStyle/>
          <a:p>
            <a:r>
              <a:rPr lang="en-US" dirty="0" smtClean="0"/>
              <a:t>Same groups as yesterday</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2</a:t>
            </a:fld>
            <a:endParaRPr lang="en-US" dirty="0"/>
          </a:p>
        </p:txBody>
      </p:sp>
    </p:spTree>
    <p:extLst>
      <p:ext uri="{BB962C8B-B14F-4D97-AF65-F5344CB8AC3E}">
        <p14:creationId xmlns:p14="http://schemas.microsoft.com/office/powerpoint/2010/main" val="67758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lstStyle/>
          <a:p>
            <a:r>
              <a:rPr lang="en-US" dirty="0" smtClean="0"/>
              <a:t>It’s not what we teach.  It’s what they learn.</a:t>
            </a:r>
          </a:p>
          <a:p>
            <a:endParaRPr lang="en-US" dirty="0" smtClean="0"/>
          </a:p>
          <a:p>
            <a:r>
              <a:rPr lang="en-US" dirty="0" smtClean="0"/>
              <a:t>What the learners are able to do and/or motivated to do</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3</a:t>
            </a:fld>
            <a:endParaRPr lang="en-US" dirty="0"/>
          </a:p>
        </p:txBody>
      </p:sp>
    </p:spTree>
    <p:extLst>
      <p:ext uri="{BB962C8B-B14F-4D97-AF65-F5344CB8AC3E}">
        <p14:creationId xmlns:p14="http://schemas.microsoft.com/office/powerpoint/2010/main" val="1217129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Dual objectives</a:t>
            </a:r>
            <a:endParaRPr lang="en-US" b="1" dirty="0"/>
          </a:p>
        </p:txBody>
      </p:sp>
      <p:sp>
        <p:nvSpPr>
          <p:cNvPr id="3" name="Content Placeholder 2"/>
          <p:cNvSpPr>
            <a:spLocks noGrp="1"/>
          </p:cNvSpPr>
          <p:nvPr>
            <p:ph idx="1"/>
          </p:nvPr>
        </p:nvSpPr>
        <p:spPr>
          <a:xfrm>
            <a:off x="1182688" y="2017712"/>
            <a:ext cx="7732712" cy="4611688"/>
          </a:xfrm>
        </p:spPr>
        <p:txBody>
          <a:bodyPr/>
          <a:lstStyle/>
          <a:p>
            <a:r>
              <a:rPr lang="en-US" dirty="0" smtClean="0"/>
              <a:t>As teacher-learners</a:t>
            </a:r>
          </a:p>
          <a:p>
            <a:pPr lvl="1"/>
            <a:r>
              <a:rPr lang="en-US" dirty="0" smtClean="0"/>
              <a:t>Use of pairs-role-play method</a:t>
            </a:r>
          </a:p>
          <a:p>
            <a:pPr lvl="1"/>
            <a:r>
              <a:rPr lang="en-US" dirty="0" smtClean="0"/>
              <a:t>More application of Four-Component Model</a:t>
            </a:r>
          </a:p>
          <a:p>
            <a:pPr lvl="1"/>
            <a:endParaRPr lang="en-US" dirty="0" smtClean="0"/>
          </a:p>
          <a:p>
            <a:r>
              <a:rPr lang="en-US" dirty="0" smtClean="0"/>
              <a:t>In role as students</a:t>
            </a:r>
          </a:p>
          <a:p>
            <a:pPr lvl="1"/>
            <a:r>
              <a:rPr lang="en-US" dirty="0" smtClean="0"/>
              <a:t>Substantive points in problem</a:t>
            </a:r>
          </a:p>
          <a:p>
            <a:pPr lvl="1"/>
            <a:r>
              <a:rPr lang="en-US" dirty="0" smtClean="0"/>
              <a:t>Lawyer-philosophy points that guide exercise of discretion, “implementation” </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4</a:t>
            </a:fld>
            <a:endParaRPr lang="en-US" dirty="0"/>
          </a:p>
        </p:txBody>
      </p:sp>
    </p:spTree>
    <p:extLst>
      <p:ext uri="{BB962C8B-B14F-4D97-AF65-F5344CB8AC3E}">
        <p14:creationId xmlns:p14="http://schemas.microsoft.com/office/powerpoint/2010/main" val="305602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Anna’s case</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Role-play instructions</a:t>
            </a:r>
          </a:p>
          <a:p>
            <a:pPr lvl="1"/>
            <a:r>
              <a:rPr lang="en-US" dirty="0" smtClean="0"/>
              <a:t>Could assign to read in advance</a:t>
            </a:r>
          </a:p>
          <a:p>
            <a:pPr lvl="1"/>
            <a:r>
              <a:rPr lang="en-US" dirty="0" smtClean="0"/>
              <a:t>But we will set the stage with short role-play</a:t>
            </a:r>
          </a:p>
          <a:p>
            <a:pPr lvl="1"/>
            <a:endParaRPr lang="en-US" dirty="0" smtClean="0"/>
          </a:p>
          <a:p>
            <a:r>
              <a:rPr lang="en-US" dirty="0" smtClean="0"/>
              <a:t>Background: US rules, scholarly debate on a central issue</a:t>
            </a:r>
          </a:p>
          <a:p>
            <a:endParaRPr lang="en-US" dirty="0" smtClean="0"/>
          </a:p>
          <a:p>
            <a:r>
              <a:rPr lang="en-US" dirty="0" smtClean="0"/>
              <a:t>Memo on use of the method</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5</a:t>
            </a:fld>
            <a:endParaRPr lang="en-US" dirty="0"/>
          </a:p>
        </p:txBody>
      </p:sp>
    </p:spTree>
    <p:extLst>
      <p:ext uri="{BB962C8B-B14F-4D97-AF65-F5344CB8AC3E}">
        <p14:creationId xmlns:p14="http://schemas.microsoft.com/office/powerpoint/2010/main" val="360108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 pairs</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Choices about forming groups</a:t>
            </a:r>
          </a:p>
          <a:p>
            <a:pPr lvl="1"/>
            <a:r>
              <a:rPr lang="en-US" dirty="0" smtClean="0"/>
              <a:t>Yesterday CC’s method for forming diverse groups</a:t>
            </a:r>
          </a:p>
          <a:p>
            <a:r>
              <a:rPr lang="en-US" dirty="0" smtClean="0"/>
              <a:t>Different color paper for L &amp; C and tell C’s to choose a lawyer</a:t>
            </a:r>
          </a:p>
          <a:p>
            <a:r>
              <a:rPr lang="en-US" dirty="0" smtClean="0"/>
              <a:t>Today choose someone near you: keeping groups for later</a:t>
            </a:r>
          </a:p>
          <a:p>
            <a:r>
              <a:rPr lang="en-US" dirty="0" smtClean="0"/>
              <a:t>Person lower in alphabet (Aardvark) client; higher lawyer (Zebra)</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6</a:t>
            </a:fld>
            <a:endParaRPr lang="en-US" dirty="0"/>
          </a:p>
        </p:txBody>
      </p:sp>
    </p:spTree>
    <p:extLst>
      <p:ext uri="{BB962C8B-B14F-4D97-AF65-F5344CB8AC3E}">
        <p14:creationId xmlns:p14="http://schemas.microsoft.com/office/powerpoint/2010/main" val="204156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 counseling &amp; trial preparation meeting</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Hearing on temporary custody, temporary support &amp; alimony, and inquiry into possible reconciliation in two weeks</a:t>
            </a:r>
          </a:p>
          <a:p>
            <a:r>
              <a:rPr lang="en-US" dirty="0" smtClean="0"/>
              <a:t>Lawyer thinks must be resolved at this meeting how violence will be treated at the hearing so the lawyer will have time to gather necessary evidence if it is going to be raised</a:t>
            </a:r>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7</a:t>
            </a:fld>
            <a:endParaRPr lang="en-US" dirty="0"/>
          </a:p>
        </p:txBody>
      </p:sp>
    </p:spTree>
    <p:extLst>
      <p:ext uri="{BB962C8B-B14F-4D97-AF65-F5344CB8AC3E}">
        <p14:creationId xmlns:p14="http://schemas.microsoft.com/office/powerpoint/2010/main" val="104949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Understanding of what was decided</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Do you understand that evidence of the husband’s physical violence will be presented if a hearing takes place?</a:t>
            </a:r>
          </a:p>
          <a:p>
            <a:r>
              <a:rPr lang="en-US" dirty="0" smtClean="0"/>
              <a:t>Do you understand that the lawyer will defer to the client’s original stated wish not to introduce violence?</a:t>
            </a:r>
          </a:p>
          <a:p>
            <a:r>
              <a:rPr lang="en-US" dirty="0" smtClean="0"/>
              <a:t>Anything between yes and no?</a:t>
            </a:r>
          </a:p>
          <a:p>
            <a:r>
              <a:rPr lang="en-US" dirty="0" smtClean="0"/>
              <a:t>Be sure your partner’s understanding matched yours</a:t>
            </a:r>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8</a:t>
            </a:fld>
            <a:endParaRPr lang="en-US" dirty="0"/>
          </a:p>
        </p:txBody>
      </p:sp>
    </p:spTree>
    <p:extLst>
      <p:ext uri="{BB962C8B-B14F-4D97-AF65-F5344CB8AC3E}">
        <p14:creationId xmlns:p14="http://schemas.microsoft.com/office/powerpoint/2010/main" val="64364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Clients who understand violence will be raised</a:t>
            </a:r>
            <a:endParaRPr lang="en-US" b="1" dirty="0"/>
          </a:p>
        </p:txBody>
      </p:sp>
      <p:sp>
        <p:nvSpPr>
          <p:cNvPr id="3" name="Content Placeholder 2"/>
          <p:cNvSpPr>
            <a:spLocks noGrp="1"/>
          </p:cNvSpPr>
          <p:nvPr>
            <p:ph idx="1"/>
          </p:nvPr>
        </p:nvSpPr>
        <p:spPr>
          <a:xfrm>
            <a:off x="1182688" y="1828800"/>
            <a:ext cx="7732712" cy="4800600"/>
          </a:xfrm>
        </p:spPr>
        <p:txBody>
          <a:bodyPr/>
          <a:lstStyle/>
          <a:p>
            <a:r>
              <a:rPr lang="en-US" dirty="0" smtClean="0"/>
              <a:t>Did you agree?</a:t>
            </a:r>
          </a:p>
          <a:p>
            <a:r>
              <a:rPr lang="en-US" dirty="0" smtClean="0"/>
              <a:t>Why did you change your mind?</a:t>
            </a:r>
          </a:p>
          <a:p>
            <a:r>
              <a:rPr lang="en-US" dirty="0" smtClean="0"/>
              <a:t>Counseling class: What was positive about your L’s presentation?  Negative? How did you feel? What did L raise?</a:t>
            </a:r>
          </a:p>
          <a:p>
            <a:r>
              <a:rPr lang="en-US" sz="2800" dirty="0"/>
              <a:t>Kimberly E. O’Leary.  </a:t>
            </a:r>
            <a:r>
              <a:rPr lang="en-US" sz="2800" i="1" dirty="0"/>
              <a:t>When Context Matters:  How to Choose an Appropriate Client Counseling Model</a:t>
            </a:r>
            <a:r>
              <a:rPr lang="en-US" sz="2800" dirty="0"/>
              <a:t>, 4 T.M. Cooley Journal of Practical and Clinical Law 103 (2001).</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2237D665-669A-48B3-BA4E-4BF7030B8464}" type="slidenum">
              <a:rPr lang="en-US" smtClean="0"/>
              <a:pPr>
                <a:defRPr/>
              </a:pPr>
              <a:t>9</a:t>
            </a:fld>
            <a:endParaRPr lang="en-US" dirty="0"/>
          </a:p>
        </p:txBody>
      </p:sp>
    </p:spTree>
    <p:extLst>
      <p:ext uri="{BB962C8B-B14F-4D97-AF65-F5344CB8AC3E}">
        <p14:creationId xmlns:p14="http://schemas.microsoft.com/office/powerpoint/2010/main" val="95218809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3298</TotalTime>
  <Words>661</Words>
  <Application>Microsoft Office PowerPoint</Application>
  <PresentationFormat>On-screen Show (4:3)</PresentationFormat>
  <Paragraphs>93</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Blends</vt:lpstr>
      <vt:lpstr>PowerPoint Presentation</vt:lpstr>
      <vt:lpstr>Seating Today</vt:lpstr>
      <vt:lpstr>Objectives</vt:lpstr>
      <vt:lpstr>Dual objectives</vt:lpstr>
      <vt:lpstr>Anna’s case</vt:lpstr>
      <vt:lpstr>Form pairs</vt:lpstr>
      <vt:lpstr>Client counseling &amp; trial preparation meeting</vt:lpstr>
      <vt:lpstr>Understanding of what was decided</vt:lpstr>
      <vt:lpstr>Clients who understand violence will be raised</vt:lpstr>
      <vt:lpstr>PR Class Use</vt:lpstr>
      <vt:lpstr>PR Class Use</vt:lpstr>
      <vt:lpstr>PR Class Use</vt:lpstr>
      <vt:lpstr>PR Class Use</vt:lpstr>
    </vt:vector>
  </TitlesOfParts>
  <Company>The Columbus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Leah Wortham</dc:creator>
  <cp:lastModifiedBy>Clark D. Cunnngham</cp:lastModifiedBy>
  <cp:revision>211</cp:revision>
  <dcterms:created xsi:type="dcterms:W3CDTF">2010-06-20T22:28:45Z</dcterms:created>
  <dcterms:modified xsi:type="dcterms:W3CDTF">2013-05-09T08:09:17Z</dcterms:modified>
</cp:coreProperties>
</file>