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0"/>
  </p:notesMasterIdLst>
  <p:sldIdLst>
    <p:sldId id="257" r:id="rId2"/>
    <p:sldId id="256" r:id="rId3"/>
    <p:sldId id="267" r:id="rId4"/>
    <p:sldId id="268" r:id="rId5"/>
    <p:sldId id="269" r:id="rId6"/>
    <p:sldId id="262" r:id="rId7"/>
    <p:sldId id="263" r:id="rId8"/>
    <p:sldId id="258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pos="589">
          <p15:clr>
            <a:srgbClr val="A4A3A4"/>
          </p15:clr>
        </p15:guide>
        <p15:guide id="4" pos="5171">
          <p15:clr>
            <a:srgbClr val="A4A3A4"/>
          </p15:clr>
        </p15:guide>
        <p15:guide id="5" orient="horz" pos="1800">
          <p15:clr>
            <a:srgbClr val="A4A3A4"/>
          </p15:clr>
        </p15:guide>
        <p15:guide id="6" pos="2881">
          <p15:clr>
            <a:srgbClr val="A4A3A4"/>
          </p15:clr>
        </p15:guide>
        <p15:guide id="7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5"/>
    <p:restoredTop sz="94715"/>
  </p:normalViewPr>
  <p:slideViewPr>
    <p:cSldViewPr snapToGrid="0" snapToObjects="1">
      <p:cViewPr varScale="1">
        <p:scale>
          <a:sx n="78" d="100"/>
          <a:sy n="78" d="100"/>
        </p:scale>
        <p:origin x="528" y="67"/>
      </p:cViewPr>
      <p:guideLst>
        <p:guide orient="horz"/>
        <p:guide/>
        <p:guide pos="589"/>
        <p:guide pos="5171"/>
        <p:guide orient="horz" pos="1800"/>
        <p:guide pos="2881"/>
        <p:guide pos="5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E5D0E-2074-A142-95BF-782338D52F6D}" type="datetimeFigureOut">
              <a:rPr lang="nl-NL" smtClean="0"/>
              <a:t>19-6-2017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88E0-679A-CE48-B207-AD884E48B81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8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ED4D-5CC9-2345-849B-8DE3F399893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75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argue</a:t>
            </a:r>
            <a:r>
              <a:rPr lang="nl-NL" dirty="0" smtClean="0"/>
              <a:t> ‘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’ IS well-</a:t>
            </a:r>
            <a:r>
              <a:rPr lang="nl-NL" dirty="0" err="1" smtClean="0"/>
              <a:t>being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88E0-679A-CE48-B207-AD884E48B81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71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hand,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argue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 LEADS TO well-</a:t>
            </a:r>
            <a:r>
              <a:rPr lang="nl-NL" baseline="0" dirty="0" err="1" smtClean="0"/>
              <a:t>being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Empirical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service </a:t>
            </a:r>
            <a:r>
              <a:rPr lang="nl-NL" baseline="0" dirty="0" err="1" smtClean="0"/>
              <a:t>workers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perceiving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one’s</a:t>
            </a:r>
            <a:r>
              <a:rPr lang="nl-NL" baseline="0" dirty="0" smtClean="0"/>
              <a:t> actions as </a:t>
            </a:r>
            <a:r>
              <a:rPr lang="nl-NL" baseline="0" dirty="0" err="1" smtClean="0"/>
              <a:t>having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prosocial</a:t>
            </a:r>
            <a:r>
              <a:rPr lang="nl-NL" baseline="0" dirty="0" smtClean="0"/>
              <a:t> impact buffers </a:t>
            </a:r>
            <a:r>
              <a:rPr lang="nl-NL" baseline="0" dirty="0" err="1" smtClean="0"/>
              <a:t>against</a:t>
            </a:r>
            <a:r>
              <a:rPr lang="nl-NL" baseline="0" dirty="0" smtClean="0"/>
              <a:t> burn-out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88E0-679A-CE48-B207-AD884E48B81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31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studies </a:t>
            </a:r>
            <a:r>
              <a:rPr lang="nl-NL" dirty="0" err="1" smtClean="0"/>
              <a:t>that</a:t>
            </a:r>
            <a:r>
              <a:rPr lang="nl-NL" dirty="0" smtClean="0"/>
              <a:t> show </a:t>
            </a:r>
            <a:r>
              <a:rPr lang="nl-NL" dirty="0" err="1" smtClean="0"/>
              <a:t>the</a:t>
            </a:r>
            <a:r>
              <a:rPr lang="nl-NL" dirty="0" smtClean="0"/>
              <a:t> link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acting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personally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perceived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well-</a:t>
            </a:r>
            <a:r>
              <a:rPr lang="nl-NL" baseline="0" dirty="0" err="1" smtClean="0"/>
              <a:t>being</a:t>
            </a:r>
            <a:r>
              <a:rPr lang="nl-NL" baseline="0" dirty="0" smtClean="0"/>
              <a:t> </a:t>
            </a:r>
            <a:r>
              <a:rPr lang="nl-NL" baseline="0" dirty="0" smtClean="0">
                <a:sym typeface="Wingdings"/>
              </a:rPr>
              <a:t> </a:t>
            </a:r>
            <a:r>
              <a:rPr lang="nl-NL" baseline="0" dirty="0" err="1" smtClean="0">
                <a:sym typeface="Wingdings"/>
              </a:rPr>
              <a:t>results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my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own</a:t>
            </a:r>
            <a:r>
              <a:rPr lang="nl-NL" baseline="0" dirty="0" smtClean="0">
                <a:sym typeface="Wingdings"/>
              </a:rPr>
              <a:t> thesis on </a:t>
            </a:r>
            <a:r>
              <a:rPr lang="nl-NL" baseline="0" dirty="0" err="1" smtClean="0">
                <a:sym typeface="Wingdings"/>
              </a:rPr>
              <a:t>how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people</a:t>
            </a:r>
            <a:r>
              <a:rPr lang="nl-NL" baseline="0" dirty="0" smtClean="0">
                <a:sym typeface="Wingdings"/>
              </a:rPr>
              <a:t> feel </a:t>
            </a:r>
            <a:r>
              <a:rPr lang="nl-NL" baseline="0" dirty="0" err="1" smtClean="0">
                <a:sym typeface="Wingdings"/>
              </a:rPr>
              <a:t>better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about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engaging</a:t>
            </a:r>
            <a:r>
              <a:rPr lang="nl-NL" baseline="0" dirty="0" smtClean="0">
                <a:sym typeface="Wingdings"/>
              </a:rPr>
              <a:t> in </a:t>
            </a:r>
            <a:r>
              <a:rPr lang="nl-NL" baseline="0" dirty="0" err="1" smtClean="0">
                <a:sym typeface="Wingdings"/>
              </a:rPr>
              <a:t>behavior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they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personally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perceive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to</a:t>
            </a:r>
            <a:r>
              <a:rPr lang="nl-NL" baseline="0" dirty="0" smtClean="0">
                <a:sym typeface="Wingdings"/>
              </a:rPr>
              <a:t> </a:t>
            </a:r>
            <a:r>
              <a:rPr lang="nl-NL" baseline="0" dirty="0" err="1" smtClean="0">
                <a:sym typeface="Wingdings"/>
              </a:rPr>
              <a:t>be</a:t>
            </a:r>
            <a:r>
              <a:rPr lang="nl-NL" baseline="0" dirty="0" smtClean="0">
                <a:sym typeface="Wingdings"/>
              </a:rPr>
              <a:t> more </a:t>
            </a:r>
            <a:r>
              <a:rPr lang="nl-NL" baseline="0" dirty="0" err="1" smtClean="0">
                <a:sym typeface="Wingdings"/>
              </a:rPr>
              <a:t>meaningful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88E0-679A-CE48-B207-AD884E48B8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4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Studies </a:t>
            </a:r>
            <a:r>
              <a:rPr lang="nl-NL" dirty="0" err="1" smtClean="0"/>
              <a:t>that</a:t>
            </a:r>
            <a:r>
              <a:rPr lang="nl-NL" dirty="0" smtClean="0"/>
              <a:t> show </a:t>
            </a:r>
            <a:r>
              <a:rPr lang="nl-NL" dirty="0" err="1" smtClean="0"/>
              <a:t>that</a:t>
            </a:r>
            <a:r>
              <a:rPr lang="nl-NL" dirty="0" smtClean="0"/>
              <a:t> link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acting</a:t>
            </a:r>
            <a:r>
              <a:rPr lang="nl-NL" dirty="0" smtClean="0"/>
              <a:t> on </a:t>
            </a:r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well-</a:t>
            </a:r>
            <a:r>
              <a:rPr lang="nl-NL" dirty="0" err="1" smtClean="0"/>
              <a:t>being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88E0-679A-CE48-B207-AD884E48B8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93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Article</a:t>
            </a:r>
            <a:r>
              <a:rPr lang="nl-NL" dirty="0" smtClean="0"/>
              <a:t> Krieger &amp; </a:t>
            </a:r>
            <a:r>
              <a:rPr lang="nl-NL" dirty="0" err="1" smtClean="0"/>
              <a:t>Sheldon</a:t>
            </a:r>
            <a:r>
              <a:rPr lang="nl-NL" dirty="0" smtClean="0"/>
              <a:t> </a:t>
            </a:r>
            <a:r>
              <a:rPr lang="mr-IN" dirty="0" smtClean="0"/>
              <a:t>–</a:t>
            </a:r>
            <a:r>
              <a:rPr lang="nl-NL" dirty="0" smtClean="0"/>
              <a:t> </a:t>
            </a:r>
            <a:r>
              <a:rPr lang="nl-NL" dirty="0" err="1" smtClean="0"/>
              <a:t>crowding</a:t>
            </a:r>
            <a:r>
              <a:rPr lang="nl-NL" dirty="0" smtClean="0"/>
              <a:t> out of </a:t>
            </a:r>
            <a:r>
              <a:rPr lang="nl-NL" dirty="0" err="1" smtClean="0"/>
              <a:t>intrinsic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motivation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88E0-679A-CE48-B207-AD884E48B81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07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ED4D-5CC9-2345-849B-8DE3F399893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0083" y="790625"/>
            <a:ext cx="7312722" cy="720000"/>
          </a:xfrm>
        </p:spPr>
        <p:txBody>
          <a:bodyPr/>
          <a:lstStyle>
            <a:lvl1pPr>
              <a:defRPr b="0" i="0">
                <a:latin typeface="Brandon Grotesque Black"/>
                <a:cs typeface="Brandon Grotesque Black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9638" y="1980000"/>
            <a:ext cx="7312024" cy="2700000"/>
          </a:xfrm>
        </p:spPr>
        <p:txBody>
          <a:bodyPr/>
          <a:lstStyle>
            <a:lvl1pPr marL="342900" indent="-342900">
              <a:buFont typeface="Arial"/>
              <a:buChar char="•"/>
              <a:defRPr sz="220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7" name="Picture 6" descr="D&amp;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5031273"/>
            <a:ext cx="884239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gindeling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4238" y="3807600"/>
            <a:ext cx="153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4239" y="1908000"/>
            <a:ext cx="153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15813" y="3807600"/>
            <a:ext cx="153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15814" y="1908000"/>
            <a:ext cx="153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47388" y="3807600"/>
            <a:ext cx="153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7389" y="1908000"/>
            <a:ext cx="153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78963" y="3807600"/>
            <a:ext cx="153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78963" y="1908000"/>
            <a:ext cx="153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84237" y="790625"/>
            <a:ext cx="7324725" cy="7200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 descr="D&amp;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5031273"/>
            <a:ext cx="884239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4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63913"/>
            <a:ext cx="13046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i="0" dirty="0" smtClean="0">
                <a:solidFill>
                  <a:schemeClr val="accent1"/>
                </a:solidFill>
                <a:latin typeface="Charter Black" charset="0"/>
                <a:ea typeface="Charter Black" charset="0"/>
                <a:cs typeface="Charter Black" charset="0"/>
              </a:rPr>
              <a:t>“</a:t>
            </a:r>
            <a:endParaRPr lang="en-US" sz="13800" b="1" i="0" dirty="0">
              <a:solidFill>
                <a:schemeClr val="accent1"/>
              </a:solidFill>
              <a:latin typeface="Charter Black" charset="0"/>
              <a:ea typeface="Charter Black" charset="0"/>
              <a:cs typeface="Charter Blac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1" y="1728439"/>
            <a:ext cx="0" cy="218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85363" y="1996070"/>
            <a:ext cx="6568344" cy="1683834"/>
          </a:xfrm>
        </p:spPr>
        <p:txBody>
          <a:bodyPr anchor="ctr"/>
          <a:lstStyle>
            <a:lvl1pPr marL="0" indent="0">
              <a:buNone/>
              <a:defRPr sz="4400" i="1"/>
            </a:lvl1pPr>
          </a:lstStyle>
          <a:p>
            <a:pPr lvl="0"/>
            <a:r>
              <a:rPr lang="en-US" dirty="0" smtClean="0"/>
              <a:t>Click to add a quote</a:t>
            </a:r>
          </a:p>
        </p:txBody>
      </p:sp>
    </p:spTree>
    <p:extLst>
      <p:ext uri="{BB962C8B-B14F-4D97-AF65-F5344CB8AC3E}">
        <p14:creationId xmlns:p14="http://schemas.microsoft.com/office/powerpoint/2010/main" val="1767807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 /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5988" y="1951750"/>
            <a:ext cx="7312024" cy="1811501"/>
          </a:xfrm>
        </p:spPr>
        <p:txBody>
          <a:bodyPr anchor="t"/>
          <a:lstStyle>
            <a:lvl1pPr>
              <a:lnSpc>
                <a:spcPct val="130000"/>
              </a:lnSpc>
              <a:defRPr sz="4000"/>
            </a:lvl1pPr>
          </a:lstStyle>
          <a:p>
            <a:r>
              <a:rPr lang="nl-NL" smtClean="0"/>
              <a:t>Click to add</a:t>
            </a:r>
            <a:br>
              <a:rPr lang="nl-NL" smtClean="0"/>
            </a:br>
            <a:r>
              <a:rPr lang="nl-NL" smtClean="0"/>
              <a:t> a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background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7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orblad +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background image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1371600" y="3373945"/>
            <a:ext cx="6400800" cy="1188000"/>
          </a:xfrm>
        </p:spPr>
        <p:txBody>
          <a:bodyPr anchor="t">
            <a:noAutofit/>
          </a:bodyPr>
          <a:lstStyle>
            <a:lvl1pPr algn="ctr">
              <a:defRPr sz="3200" b="1" i="0">
                <a:latin typeface="Brandon Grotesque Black" charset="0"/>
                <a:ea typeface="Brandon Grotesque Black" charset="0"/>
                <a:cs typeface="Brandon Grotesque Black" charset="0"/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1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Sub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 dirty="0" smtClean="0"/>
              <a:t>Add background image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038"/>
            <a:ext cx="6400800" cy="1460500"/>
          </a:xfrm>
        </p:spPr>
        <p:txBody>
          <a:bodyPr/>
          <a:lstStyle>
            <a:lvl1pPr marL="0" indent="0" algn="ctr">
              <a:buNone/>
              <a:defRPr sz="30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3188" y="1669500"/>
            <a:ext cx="6400800" cy="1188000"/>
          </a:xfrm>
        </p:spPr>
        <p:txBody>
          <a:bodyPr anchor="b">
            <a:noAutofit/>
          </a:bodyPr>
          <a:lstStyle>
            <a:lvl1pPr algn="ctr">
              <a:defRPr sz="3200" b="1" i="0">
                <a:latin typeface="Brandon Grotesque Black" charset="0"/>
                <a:ea typeface="Brandon Grotesque Black" charset="0"/>
                <a:cs typeface="Brandon Grotesque Black" charset="0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2" y="5031273"/>
            <a:ext cx="884237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0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sshe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 dirty="0" smtClean="0"/>
              <a:t>Add background image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371600" y="1722533"/>
            <a:ext cx="6400800" cy="1188000"/>
          </a:xfrm>
        </p:spPr>
        <p:txBody>
          <a:bodyPr anchor="b">
            <a:noAutofit/>
          </a:bodyPr>
          <a:lstStyle>
            <a:lvl1pPr algn="ctr">
              <a:defRPr sz="3200" b="1" i="0">
                <a:latin typeface="Brandon Grotesque Black" charset="0"/>
                <a:ea typeface="Brandon Grotesque Black" charset="0"/>
                <a:cs typeface="Brandon Grotesque Black" charset="0"/>
              </a:defRPr>
            </a:lvl1pPr>
          </a:lstStyle>
          <a:p>
            <a:r>
              <a:rPr lang="en-US" smtClean="0"/>
              <a:t>www.dbgedrag.nl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2" y="5031273"/>
            <a:ext cx="884237" cy="3948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0" y="3509010"/>
            <a:ext cx="2860675" cy="339090"/>
          </a:xfrm>
        </p:spPr>
        <p:txBody>
          <a:bodyPr/>
          <a:lstStyle>
            <a:lvl1pPr marL="0" indent="0" algn="ctr">
              <a:buNone/>
              <a:defRPr sz="180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smtClean="0"/>
              <a:t>@twitternaampje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87663" y="4053840"/>
            <a:ext cx="3368675" cy="405765"/>
          </a:xfrm>
        </p:spPr>
        <p:txBody>
          <a:bodyPr/>
          <a:lstStyle>
            <a:lvl1pPr marL="0" indent="0" algn="ctr">
              <a:buNone/>
              <a:defRPr sz="180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smtClean="0"/>
              <a:t>naampje@dbgedrag.nl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w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02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lichtgrij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51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donkergrij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content - Don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0081" y="790625"/>
            <a:ext cx="7311581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9638" y="1980000"/>
            <a:ext cx="7310883" cy="270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20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2" y="5031273"/>
            <a:ext cx="884237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1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Titel met klein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9194" y="3081600"/>
            <a:ext cx="7311327" cy="15984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09638" y="790625"/>
            <a:ext cx="7312024" cy="1800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 descr="D&amp;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5031273"/>
            <a:ext cx="884239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3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Grafi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909638" y="1980000"/>
            <a:ext cx="7312024" cy="2700000"/>
          </a:xfrm>
        </p:spPr>
        <p:txBody>
          <a:bodyPr/>
          <a:lstStyle>
            <a:lvl1pPr marL="0" indent="0">
              <a:buNone/>
              <a:defRPr sz="1800">
                <a:latin typeface="Source Sans Pro"/>
                <a:cs typeface="Source Sans Pro"/>
              </a:defRPr>
            </a:lvl1pPr>
          </a:lstStyle>
          <a:p>
            <a:r>
              <a:rPr lang="nl-NL" smtClean="0"/>
              <a:t>Klik op het pictogram als u een grafiek wilt toevoegen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9638" y="790625"/>
            <a:ext cx="7312024" cy="7200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6" name="Picture 5" descr="D&amp;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5031273"/>
            <a:ext cx="884239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40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links gro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4212000" cy="5356800"/>
          </a:xfrm>
        </p:spPr>
        <p:txBody>
          <a:bodyPr/>
          <a:lstStyle/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762500" y="792000"/>
            <a:ext cx="3409499" cy="7200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62500" y="1980000"/>
            <a:ext cx="3408363" cy="2700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873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links kle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09638" y="1980000"/>
            <a:ext cx="3482361" cy="2522552"/>
          </a:xfrm>
        </p:spPr>
        <p:txBody>
          <a:bodyPr/>
          <a:lstStyle/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09639" y="792000"/>
            <a:ext cx="7299324" cy="7200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62500" y="1980000"/>
            <a:ext cx="3446463" cy="2700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6" name="Picture 5" descr="D&amp;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5031273"/>
            <a:ext cx="884239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9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Vulle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on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0000" y="2002420"/>
            <a:ext cx="8784000" cy="3541580"/>
          </a:xfrm>
        </p:spPr>
        <p:txBody>
          <a:bodyPr/>
          <a:lstStyle/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84238" y="790625"/>
            <a:ext cx="7287762" cy="7200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8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gindeling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84238" y="3960000"/>
            <a:ext cx="207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"/>
                <a:ea typeface="Charter Roman" charset="0"/>
                <a:cs typeface="Charter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4238" y="1908000"/>
            <a:ext cx="207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38643" y="3960000"/>
            <a:ext cx="207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"/>
                <a:ea typeface="Charter Roman" charset="0"/>
                <a:cs typeface="Charter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38800" y="1908000"/>
            <a:ext cx="207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38963" y="3960000"/>
            <a:ext cx="2070000" cy="542287"/>
          </a:xfrm>
        </p:spPr>
        <p:txBody>
          <a:bodyPr/>
          <a:lstStyle>
            <a:lvl1pPr marL="0" indent="0" algn="ctr">
              <a:buNone/>
              <a:defRPr sz="1800" i="0">
                <a:solidFill>
                  <a:schemeClr val="tx1"/>
                </a:solidFill>
                <a:latin typeface="Charter"/>
                <a:ea typeface="Charter Roman" charset="0"/>
                <a:cs typeface="Charter"/>
              </a:defRPr>
            </a:lvl1pPr>
          </a:lstStyle>
          <a:p>
            <a:pPr lvl="0"/>
            <a:r>
              <a:rPr lang="en-US" dirty="0" err="1" smtClean="0"/>
              <a:t>Uitleg</a:t>
            </a:r>
            <a:endParaRPr lang="en-US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38963" y="1908000"/>
            <a:ext cx="2070000" cy="1800000"/>
          </a:xfr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84237" y="790625"/>
            <a:ext cx="7324725" cy="720000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9" name="Picture 8" descr="D&amp;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5031273"/>
            <a:ext cx="884239" cy="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1980000"/>
            <a:ext cx="7312024" cy="270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909638" y="791999"/>
            <a:ext cx="7312024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72" r:id="rId3"/>
    <p:sldLayoutId id="2147483690" r:id="rId4"/>
    <p:sldLayoutId id="2147483677" r:id="rId5"/>
    <p:sldLayoutId id="2147483692" r:id="rId6"/>
    <p:sldLayoutId id="2147483693" r:id="rId7"/>
    <p:sldLayoutId id="2147483673" r:id="rId8"/>
    <p:sldLayoutId id="2147483686" r:id="rId9"/>
    <p:sldLayoutId id="2147483688" r:id="rId10"/>
    <p:sldLayoutId id="2147483685" r:id="rId11"/>
    <p:sldLayoutId id="2147483698" r:id="rId12"/>
    <p:sldLayoutId id="2147483682" r:id="rId13"/>
    <p:sldLayoutId id="2147483687" r:id="rId14"/>
    <p:sldLayoutId id="2147483671" r:id="rId15"/>
    <p:sldLayoutId id="2147483697" r:id="rId16"/>
    <p:sldLayoutId id="2147483694" r:id="rId17"/>
    <p:sldLayoutId id="2147483695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i="0" kern="1200" cap="all" baseline="0">
          <a:solidFill>
            <a:schemeClr val="tx1"/>
          </a:solidFill>
          <a:latin typeface="Brandon Grotesque Black"/>
          <a:ea typeface="Brandon Grotesque" charset="0"/>
          <a:cs typeface="Brandon Grotesque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 baseline="0">
          <a:solidFill>
            <a:schemeClr val="tx1"/>
          </a:solidFill>
          <a:latin typeface="Charter Roman" charset="0"/>
          <a:ea typeface="Charter Roman" charset="0"/>
          <a:cs typeface="Charter Roman" charset="0"/>
        </a:defRPr>
      </a:lvl1pPr>
      <a:lvl2pPr marL="8001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 baseline="0">
          <a:solidFill>
            <a:schemeClr val="tx1"/>
          </a:solidFill>
          <a:latin typeface="Charter Roman" charset="0"/>
          <a:ea typeface="Charter Roman" charset="0"/>
          <a:cs typeface="Charter Roman" charset="0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 baseline="0">
          <a:solidFill>
            <a:schemeClr val="tx1"/>
          </a:solidFill>
          <a:latin typeface="Charter Roman" charset="0"/>
          <a:ea typeface="Charter Roman" charset="0"/>
          <a:cs typeface="Charter Roman" charset="0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 baseline="0">
          <a:solidFill>
            <a:schemeClr val="tx1"/>
          </a:solidFill>
          <a:latin typeface="Charter Roman" charset="0"/>
          <a:ea typeface="Charter Roman" charset="0"/>
          <a:cs typeface="Charter Roman" charset="0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 baseline="0">
          <a:solidFill>
            <a:schemeClr val="tx1"/>
          </a:solidFill>
          <a:latin typeface="Charter Roman" charset="0"/>
          <a:ea typeface="Charter Roman" charset="0"/>
          <a:cs typeface="Charter Roman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262626">
                <a:tint val="45000"/>
                <a:satMod val="400000"/>
              </a:srgbClr>
            </a:duotone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" b="14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duotone>
              <a:prstClr val="black"/>
              <a:srgbClr val="262626">
                <a:tint val="45000"/>
                <a:satMod val="400000"/>
              </a:srgbClr>
            </a:duotone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" b="1446"/>
          <a:stretch/>
        </p:blipFill>
        <p:spPr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99" y="807337"/>
            <a:ext cx="3336402" cy="33364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407680"/>
            <a:ext cx="6400800" cy="1188000"/>
          </a:xfrm>
        </p:spPr>
        <p:txBody>
          <a:bodyPr/>
          <a:lstStyle/>
          <a:p>
            <a:r>
              <a:rPr lang="en-US" dirty="0" smtClean="0"/>
              <a:t>The well-being of </a:t>
            </a:r>
            <a:br>
              <a:rPr lang="en-US" dirty="0" smtClean="0"/>
            </a:br>
            <a:r>
              <a:rPr lang="en-US" dirty="0" smtClean="0"/>
              <a:t>doing good</a:t>
            </a:r>
            <a:endParaRPr lang="en-US" sz="3200" dirty="0">
              <a:latin typeface="Brandon Grotesque Black" charset="0"/>
              <a:ea typeface="Brandon Grotesque Black" charset="0"/>
              <a:cs typeface="Brandon Grotesque Black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550" y="3239856"/>
            <a:ext cx="720045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well-</a:t>
            </a:r>
            <a:r>
              <a:rPr lang="nl-NL" dirty="0" err="1" smtClean="0"/>
              <a:t>being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133850" y="1980000"/>
            <a:ext cx="4087812" cy="2700000"/>
          </a:xfrm>
        </p:spPr>
        <p:txBody>
          <a:bodyPr/>
          <a:lstStyle/>
          <a:p>
            <a:r>
              <a:rPr lang="nl-NL" dirty="0" smtClean="0"/>
              <a:t>Well-</a:t>
            </a:r>
            <a:r>
              <a:rPr lang="nl-NL" dirty="0" err="1" smtClean="0"/>
              <a:t>being</a:t>
            </a:r>
            <a:r>
              <a:rPr lang="nl-NL" dirty="0" smtClean="0"/>
              <a:t> as ’living well’ or ‘</a:t>
            </a:r>
            <a:r>
              <a:rPr lang="nl-NL" dirty="0" err="1" smtClean="0"/>
              <a:t>pursuing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right </a:t>
            </a:r>
            <a:r>
              <a:rPr lang="nl-NL" dirty="0" err="1" smtClean="0"/>
              <a:t>ends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3" y="1980000"/>
            <a:ext cx="2971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13342"/>
          <a:stretch/>
        </p:blipFill>
        <p:spPr>
          <a:xfrm>
            <a:off x="910083" y="1980000"/>
            <a:ext cx="2971800" cy="247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well-</a:t>
            </a:r>
            <a:r>
              <a:rPr lang="nl-NL" dirty="0" err="1" smtClean="0"/>
              <a:t>being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133850" y="1980000"/>
            <a:ext cx="4087812" cy="2700000"/>
          </a:xfrm>
        </p:spPr>
        <p:txBody>
          <a:bodyPr/>
          <a:lstStyle/>
          <a:p>
            <a:r>
              <a:rPr lang="nl-NL" dirty="0"/>
              <a:t>Well-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caused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actions</a:t>
            </a:r>
          </a:p>
        </p:txBody>
      </p:sp>
    </p:spTree>
    <p:extLst>
      <p:ext uri="{BB962C8B-B14F-4D97-AF65-F5344CB8AC3E}">
        <p14:creationId xmlns:p14="http://schemas.microsoft.com/office/powerpoint/2010/main" val="17518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3" y="1980000"/>
            <a:ext cx="2971800" cy="29765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When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133850" y="1980000"/>
            <a:ext cx="4087812" cy="2700000"/>
          </a:xfrm>
        </p:spPr>
        <p:txBody>
          <a:bodyPr/>
          <a:lstStyle/>
          <a:p>
            <a:r>
              <a:rPr lang="nl-NL" dirty="0"/>
              <a:t>Personal </a:t>
            </a:r>
            <a:r>
              <a:rPr lang="nl-NL" dirty="0" err="1"/>
              <a:t>perceived</a:t>
            </a:r>
            <a:r>
              <a:rPr lang="nl-NL" dirty="0"/>
              <a:t> </a:t>
            </a:r>
            <a:r>
              <a:rPr lang="nl-NL" dirty="0" err="1"/>
              <a:t>meaning</a:t>
            </a:r>
            <a:r>
              <a:rPr lang="nl-NL" dirty="0"/>
              <a:t> of </a:t>
            </a:r>
            <a:r>
              <a:rPr lang="nl-NL" dirty="0" err="1"/>
              <a:t>one’s</a:t>
            </a:r>
            <a:r>
              <a:rPr lang="nl-NL" dirty="0"/>
              <a:t> </a:t>
            </a:r>
            <a:r>
              <a:rPr lang="nl-NL" dirty="0" err="1"/>
              <a:t>behavior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4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When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133850" y="1980000"/>
            <a:ext cx="4087812" cy="2700000"/>
          </a:xfrm>
        </p:spPr>
        <p:txBody>
          <a:bodyPr/>
          <a:lstStyle/>
          <a:p>
            <a:r>
              <a:rPr lang="nl-NL" dirty="0" smtClean="0"/>
              <a:t>Generally </a:t>
            </a:r>
            <a:r>
              <a:rPr lang="nl-NL" dirty="0" err="1"/>
              <a:t>meaningful</a:t>
            </a:r>
            <a:r>
              <a:rPr lang="nl-NL" dirty="0"/>
              <a:t> </a:t>
            </a:r>
            <a:r>
              <a:rPr lang="nl-NL" dirty="0" err="1"/>
              <a:t>behaviors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3" y="1980000"/>
            <a:ext cx="2971800" cy="2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Practice</a:t>
            </a:r>
            <a:r>
              <a:rPr lang="nl-NL" dirty="0" smtClean="0"/>
              <a:t> of </a:t>
            </a:r>
            <a:r>
              <a:rPr lang="nl-NL" dirty="0" err="1" smtClean="0"/>
              <a:t>law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Do law </a:t>
            </a:r>
            <a:r>
              <a:rPr lang="nl-NL" dirty="0" smtClean="0"/>
              <a:t>practitioners </a:t>
            </a:r>
            <a:r>
              <a:rPr lang="nl-NL" dirty="0" smtClean="0"/>
              <a:t>feel they are doing good?</a:t>
            </a:r>
          </a:p>
          <a:p>
            <a:r>
              <a:rPr lang="nl-NL" dirty="0" smtClean="0"/>
              <a:t>Do </a:t>
            </a:r>
            <a:r>
              <a:rPr lang="nl-NL" dirty="0" err="1" smtClean="0"/>
              <a:t>they</a:t>
            </a:r>
            <a:r>
              <a:rPr lang="nl-NL" dirty="0" smtClean="0"/>
              <a:t> do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do </a:t>
            </a:r>
            <a:r>
              <a:rPr lang="nl-NL" dirty="0" err="1" smtClean="0"/>
              <a:t>because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do </a:t>
            </a:r>
            <a:r>
              <a:rPr lang="nl-NL" dirty="0" err="1" smtClean="0"/>
              <a:t>good</a:t>
            </a:r>
            <a:r>
              <a:rPr lang="nl-NL" dirty="0" smtClean="0"/>
              <a:t>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5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Law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do we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learn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smtClean="0"/>
              <a:t>do </a:t>
            </a:r>
            <a:r>
              <a:rPr lang="nl-NL" smtClean="0"/>
              <a:t>practitioners </a:t>
            </a:r>
            <a:r>
              <a:rPr lang="nl-NL" dirty="0" smtClean="0"/>
              <a:t>do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do? </a:t>
            </a:r>
          </a:p>
          <a:p>
            <a:endParaRPr lang="nl-NL" dirty="0"/>
          </a:p>
          <a:p>
            <a:r>
              <a:rPr lang="nl-NL" dirty="0" err="1" smtClean="0"/>
              <a:t>Emphasis</a:t>
            </a:r>
            <a:r>
              <a:rPr lang="nl-NL" dirty="0" smtClean="0"/>
              <a:t> on </a:t>
            </a:r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instead</a:t>
            </a:r>
            <a:r>
              <a:rPr lang="nl-NL" dirty="0" smtClean="0"/>
              <a:t> of </a:t>
            </a:r>
            <a:r>
              <a:rPr lang="nl-NL" dirty="0" err="1" smtClean="0"/>
              <a:t>extrinsic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0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duotone>
              <a:prstClr val="black"/>
              <a:srgbClr val="262626">
                <a:tint val="45000"/>
                <a:satMod val="400000"/>
              </a:srgbClr>
            </a:duotone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" b="1446"/>
          <a:stretch/>
        </p:blipFill>
        <p:spPr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079348"/>
            <a:ext cx="6400800" cy="1188000"/>
          </a:xfrm>
        </p:spPr>
        <p:txBody>
          <a:bodyPr/>
          <a:lstStyle/>
          <a:p>
            <a:r>
              <a:rPr lang="en-US" sz="4000">
                <a:latin typeface="Brandon Grotesque Black" charset="0"/>
                <a:ea typeface="Brandon Grotesque Black" charset="0"/>
                <a:cs typeface="Brandon Grotesque Black" charset="0"/>
              </a:rPr>
              <a:t>www.</a:t>
            </a:r>
            <a:r>
              <a:rPr lang="en-US" sz="4000">
                <a:solidFill>
                  <a:schemeClr val="accent1"/>
                </a:solidFill>
                <a:latin typeface="Brandon Grotesque Black" charset="0"/>
                <a:ea typeface="Brandon Grotesque Black" charset="0"/>
                <a:cs typeface="Brandon Grotesque Black" charset="0"/>
              </a:rPr>
              <a:t>DBGEDRAG</a:t>
            </a:r>
            <a:r>
              <a:rPr lang="en-US" sz="4000">
                <a:latin typeface="Brandon Grotesque Black" charset="0"/>
                <a:ea typeface="Brandon Grotesque Black" charset="0"/>
                <a:cs typeface="Brandon Grotesque Black" charset="0"/>
              </a:rPr>
              <a:t>.NL</a:t>
            </a:r>
            <a:endParaRPr lang="en-US">
              <a:latin typeface="Brandon Grotesque Black" charset="0"/>
              <a:ea typeface="Brandon Grotesque Black" charset="0"/>
              <a:cs typeface="Brandon Grotesque Black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87663" y="3748136"/>
            <a:ext cx="3368675" cy="71147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leonie@dbgedrag.nl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2887662" y="4428849"/>
            <a:ext cx="3368675" cy="4057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 baseline="0">
                <a:solidFill>
                  <a:schemeClr val="tx1"/>
                </a:solidFill>
                <a:latin typeface="Source Sans Pro"/>
                <a:ea typeface="Charter Roman" charset="0"/>
                <a:cs typeface="Source Sans Pro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 baseline="0">
                <a:solidFill>
                  <a:schemeClr val="tx1"/>
                </a:solidFill>
                <a:latin typeface="Charter Roman" charset="0"/>
                <a:ea typeface="Charter Roman" charset="0"/>
                <a:cs typeface="Charter Roman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https://</a:t>
            </a:r>
            <a:r>
              <a:rPr lang="en-US" dirty="0" err="1"/>
              <a:t>www.dbgedrag.nl</a:t>
            </a:r>
            <a:r>
              <a:rPr lang="en-US" dirty="0"/>
              <a:t>/blog/</a:t>
            </a:r>
          </a:p>
        </p:txBody>
      </p:sp>
    </p:spTree>
    <p:extLst>
      <p:ext uri="{BB962C8B-B14F-4D97-AF65-F5344CB8AC3E}">
        <p14:creationId xmlns:p14="http://schemas.microsoft.com/office/powerpoint/2010/main" val="13537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&amp;B">
  <a:themeElements>
    <a:clrScheme name="D&amp;B kleuren 1">
      <a:dk1>
        <a:srgbClr val="424242"/>
      </a:dk1>
      <a:lt1>
        <a:srgbClr val="FFFFFF"/>
      </a:lt1>
      <a:dk2>
        <a:srgbClr val="333333"/>
      </a:dk2>
      <a:lt2>
        <a:srgbClr val="EFEFEF"/>
      </a:lt2>
      <a:accent1>
        <a:srgbClr val="E2BD34"/>
      </a:accent1>
      <a:accent2>
        <a:srgbClr val="999999"/>
      </a:accent2>
      <a:accent3>
        <a:srgbClr val="D9D9D9"/>
      </a:accent3>
      <a:accent4>
        <a:srgbClr val="B29536"/>
      </a:accent4>
      <a:accent5>
        <a:srgbClr val="333333"/>
      </a:accent5>
      <a:accent6>
        <a:srgbClr val="CCCCCC"/>
      </a:accent6>
      <a:hlink>
        <a:srgbClr val="E1BC43"/>
      </a:hlink>
      <a:folHlink>
        <a:srgbClr val="B295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&amp;B" id="{F3D30C69-59F4-4F58-B61D-BC692679E1B9}" vid="{55C57B15-639D-40C3-9AFB-0CB79FB3379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D&amp;B</Template>
  <TotalTime>55</TotalTime>
  <Words>214</Words>
  <Application>Microsoft Office PowerPoint</Application>
  <PresentationFormat>On-screen Show (16:10)</PresentationFormat>
  <Paragraphs>33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Brandon Grotesque</vt:lpstr>
      <vt:lpstr>Brandon Grotesque Black</vt:lpstr>
      <vt:lpstr>Calibri</vt:lpstr>
      <vt:lpstr>Charter</vt:lpstr>
      <vt:lpstr>Charter Black</vt:lpstr>
      <vt:lpstr>Charter Roman</vt:lpstr>
      <vt:lpstr>Mangal</vt:lpstr>
      <vt:lpstr>Source Sans Pro</vt:lpstr>
      <vt:lpstr>Wingdings</vt:lpstr>
      <vt:lpstr>D&amp;B</vt:lpstr>
      <vt:lpstr>The well-being of  doing good</vt:lpstr>
      <vt:lpstr>Doing good and well-being</vt:lpstr>
      <vt:lpstr>Doing good and well-being</vt:lpstr>
      <vt:lpstr>When are you doing good?</vt:lpstr>
      <vt:lpstr>When are you doing good?</vt:lpstr>
      <vt:lpstr>Practice of law</vt:lpstr>
      <vt:lpstr>Law education and doing good</vt:lpstr>
      <vt:lpstr>www.DBGEDRAG.NL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Leonie Venhoeven</dc:creator>
  <cp:lastModifiedBy>Christopher Megone</cp:lastModifiedBy>
  <cp:revision>9</cp:revision>
  <dcterms:created xsi:type="dcterms:W3CDTF">2017-04-13T09:38:31Z</dcterms:created>
  <dcterms:modified xsi:type="dcterms:W3CDTF">2017-06-19T21:42:48Z</dcterms:modified>
</cp:coreProperties>
</file>