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Default Extension="rels" ContentType="application/vnd.openxmlformats-package.relationships+xml"/>
  <Override PartName="/ppt/slides/slide5.xml" ContentType="application/vnd.openxmlformats-officedocument.presentationml.slide+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s/slide34.xml" ContentType="application/vnd.openxmlformats-officedocument.presentationml.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s/slide4.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37"/>
  </p:notesMasterIdLst>
  <p:handoutMasterIdLst>
    <p:handoutMasterId r:id="rId38"/>
  </p:handoutMasterIdLst>
  <p:sldIdLst>
    <p:sldId id="355" r:id="rId2"/>
    <p:sldId id="256" r:id="rId3"/>
    <p:sldId id="335" r:id="rId4"/>
    <p:sldId id="320" r:id="rId5"/>
    <p:sldId id="339" r:id="rId6"/>
    <p:sldId id="340" r:id="rId7"/>
    <p:sldId id="341" r:id="rId8"/>
    <p:sldId id="342" r:id="rId9"/>
    <p:sldId id="343" r:id="rId10"/>
    <p:sldId id="344" r:id="rId11"/>
    <p:sldId id="345" r:id="rId12"/>
    <p:sldId id="346" r:id="rId13"/>
    <p:sldId id="347" r:id="rId14"/>
    <p:sldId id="325" r:id="rId15"/>
    <p:sldId id="348" r:id="rId16"/>
    <p:sldId id="311" r:id="rId17"/>
    <p:sldId id="312" r:id="rId18"/>
    <p:sldId id="301" r:id="rId19"/>
    <p:sldId id="332" r:id="rId20"/>
    <p:sldId id="331" r:id="rId21"/>
    <p:sldId id="327" r:id="rId22"/>
    <p:sldId id="333" r:id="rId23"/>
    <p:sldId id="295" r:id="rId24"/>
    <p:sldId id="297" r:id="rId25"/>
    <p:sldId id="298" r:id="rId26"/>
    <p:sldId id="350" r:id="rId27"/>
    <p:sldId id="351" r:id="rId28"/>
    <p:sldId id="352" r:id="rId29"/>
    <p:sldId id="353" r:id="rId30"/>
    <p:sldId id="354" r:id="rId31"/>
    <p:sldId id="349" r:id="rId32"/>
    <p:sldId id="284" r:id="rId33"/>
    <p:sldId id="265" r:id="rId34"/>
    <p:sldId id="307" r:id="rId35"/>
    <p:sldId id="321"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 xmlns:p="http://schemas.openxmlformats.org/presentationml/2006/main" xmlns:r="http://schemas.openxmlformats.org/officeDocument/2006/relationships" xmlns:a="http://schemas.openxmlformats.org/drawingml/2006/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mc="http://schemas.openxmlformats.org/markup-compatibility/2006" xmlns:mv="urn:schemas-microsoft-com:mac:vml" xmlns:p15="http://schemas.microsoft.com/office/powerpoint/2012/main" xmlns="" xmlns:p="http://schemas.openxmlformats.org/presentationml/2006/main" xmlns:r="http://schemas.openxmlformats.org/officeDocument/2006/relationships" xmlns:a="http://schemas.openxmlformats.org/drawingml/2006/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70" d="100"/>
          <a:sy n="70" d="100"/>
        </p:scale>
        <p:origin x="-1736"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82EBC5-1E00-6342-896C-294C8E4A3B18}" type="datetimeFigureOut">
              <a:rPr lang="en-US" smtClean="0"/>
              <a:pPr/>
              <a:t>6/19/17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7C17B9-86F5-C343-B74F-9699334D736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73972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1002D6-C44F-D649-AFE5-A3058C19C716}" type="datetimeFigureOut">
              <a:rPr lang="en-US" smtClean="0"/>
              <a:pPr/>
              <a:t>6/19/17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BCB7C7-80F8-8C4D-B0BA-3B9B829111A5}"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614397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9B97AD1-3D8C-4D4A-8D98-DEF8CCD916EA}" type="slidenum">
              <a:rPr lang="en-GB" smtClean="0"/>
              <a:pPr/>
              <a:t>8</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9895187"/>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9B97AD1-3D8C-4D4A-8D98-DEF8CCD916EA}" type="slidenum">
              <a:rPr lang="en-GB" smtClean="0"/>
              <a:pPr/>
              <a:t>9</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14994729"/>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9B97AD1-3D8C-4D4A-8D98-DEF8CCD916EA}" type="slidenum">
              <a:rPr lang="en-GB" smtClean="0"/>
              <a:pPr/>
              <a:t>11</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35426538"/>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9B97AD1-3D8C-4D4A-8D98-DEF8CCD916EA}" type="slidenum">
              <a:rPr lang="en-GB" smtClean="0"/>
              <a:pPr/>
              <a:t>12</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34849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438A4007-89AA-4772-BFE4-FDBCF496484D}" type="datetimeFigureOut">
              <a:rPr lang="en-GB" smtClean="0">
                <a:solidFill>
                  <a:prstClr val="black">
                    <a:tint val="75000"/>
                  </a:prstClr>
                </a:solidFill>
              </a:rPr>
              <a:pPr/>
              <a:t>6/19/17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AFC5FA8-C772-4ADD-B097-8BF7AC9A1971}"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0C579C68-8138-4D4B-B58B-6164D4980765}" type="datetimeFigureOut">
              <a:rPr lang="en-US" smtClean="0"/>
              <a:pPr/>
              <a:t>6/19/17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243FAB-4A23-B145-BEF8-CAE04AF8D80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809AC68-670C-9A44-8209-BF320D800140}"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438A4007-89AA-4772-BFE4-FDBCF496484D}" type="datetimeFigureOut">
              <a:rPr lang="en-GB" smtClean="0">
                <a:solidFill>
                  <a:prstClr val="black">
                    <a:tint val="75000"/>
                  </a:prstClr>
                </a:solidFill>
              </a:rPr>
              <a:pPr defTabSz="914400"/>
              <a:t>6/19/17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AFC5FA8-C772-4ADD-B097-8BF7AC9A1971}" type="slidenum">
              <a:rPr lang="en-GB" smtClean="0">
                <a:solidFill>
                  <a:prstClr val="black">
                    <a:tint val="75000"/>
                  </a:prstClr>
                </a:solidFill>
              </a:rPr>
              <a:pPr defTabSz="914400"/>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www.viacharacter.org/www/Character-Strengths-Survey"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artshealthandwellbeing.org.uk/APP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cu.org.uk/media/pdf/4/5/HE_stress_report_July_2013.pdf"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6" name="Content Placeholder 5" descr="P1000570.JPG"/>
          <p:cNvPicPr>
            <a:picLocks noGrp="1" noChangeAspect="1"/>
          </p:cNvPicPr>
          <p:nvPr>
            <p:ph idx="1"/>
          </p:nvPr>
        </p:nvPicPr>
        <p:blipFill>
          <a:blip r:embed="rId2"/>
          <a:srcRect l="-18187" r="-18187"/>
          <a:stretch>
            <a:fillRect/>
          </a:stretch>
        </p:blip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Values</a:t>
            </a:r>
            <a:endParaRPr lang="en-GB" dirty="0"/>
          </a:p>
        </p:txBody>
      </p:sp>
      <p:sp>
        <p:nvSpPr>
          <p:cNvPr id="3" name="Content Placeholder 2"/>
          <p:cNvSpPr>
            <a:spLocks noGrp="1"/>
          </p:cNvSpPr>
          <p:nvPr>
            <p:ph idx="1"/>
          </p:nvPr>
        </p:nvSpPr>
        <p:spPr/>
        <p:txBody>
          <a:bodyPr>
            <a:normAutofit/>
          </a:bodyPr>
          <a:lstStyle/>
          <a:p>
            <a:r>
              <a:rPr lang="en-GB" sz="3600" dirty="0" smtClean="0"/>
              <a:t>Freedom of Choice</a:t>
            </a:r>
          </a:p>
          <a:p>
            <a:r>
              <a:rPr lang="en-GB" sz="3600" dirty="0" smtClean="0"/>
              <a:t>Barry Schwartz (2004) and his jeans</a:t>
            </a:r>
          </a:p>
          <a:p>
            <a:r>
              <a:rPr lang="en-GB" sz="3600" dirty="0" smtClean="0"/>
              <a:t>Satisfiers and Maximises</a:t>
            </a:r>
          </a:p>
          <a:p>
            <a:r>
              <a:rPr lang="en-GB" sz="3600" dirty="0" smtClean="0"/>
              <a:t>Values have downsides</a:t>
            </a:r>
            <a:endParaRPr lang="en-GB" sz="36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Particular values and Human </a:t>
            </a:r>
            <a:r>
              <a:rPr lang="en-GB" dirty="0" smtClean="0"/>
              <a:t>Strengths</a:t>
            </a:r>
            <a:endParaRPr lang="en-GB" dirty="0"/>
          </a:p>
        </p:txBody>
      </p:sp>
      <p:sp>
        <p:nvSpPr>
          <p:cNvPr id="3" name="Content Placeholder 2"/>
          <p:cNvSpPr>
            <a:spLocks noGrp="1"/>
          </p:cNvSpPr>
          <p:nvPr>
            <p:ph sz="half" idx="1"/>
          </p:nvPr>
        </p:nvSpPr>
        <p:spPr>
          <a:xfrm>
            <a:off x="942975" y="1326262"/>
            <a:ext cx="3593592" cy="4579238"/>
          </a:xfrm>
        </p:spPr>
        <p:txBody>
          <a:bodyPr>
            <a:normAutofit fontScale="77500" lnSpcReduction="20000"/>
          </a:bodyPr>
          <a:lstStyle/>
          <a:p>
            <a:pPr lvl="0"/>
            <a:r>
              <a:rPr lang="en-US" dirty="0" smtClean="0"/>
              <a:t>SDT broadly considers wellbeing impacts of different values. Values such as personal growth or love are considered intrinsic.</a:t>
            </a:r>
            <a:endParaRPr lang="en-US" dirty="0" smtClean="0"/>
          </a:p>
          <a:p>
            <a:pPr lvl="0"/>
            <a:r>
              <a:rPr lang="en-US" dirty="0" smtClean="0"/>
              <a:t>A </a:t>
            </a:r>
            <a:r>
              <a:rPr lang="en-US" dirty="0"/>
              <a:t>strength can be defined as a capacity for feeling, thinking, and behaving in a way that allows optimal functioning in the pursuit of valued outcomes</a:t>
            </a:r>
            <a:r>
              <a:rPr lang="en-US" dirty="0" smtClean="0"/>
              <a:t>.</a:t>
            </a:r>
          </a:p>
        </p:txBody>
      </p:sp>
      <p:pic>
        <p:nvPicPr>
          <p:cNvPr id="5" name="Content Placeholder 4" descr="ladder to sky.jpg"/>
          <p:cNvPicPr>
            <a:picLocks noGrp="1" noChangeAspect="1"/>
          </p:cNvPicPr>
          <p:nvPr>
            <p:ph sz="half" idx="2"/>
          </p:nvPr>
        </p:nvPicPr>
        <p:blipFill>
          <a:blip r:embed="rId3"/>
          <a:stretch>
            <a:fillRect/>
          </a:stretch>
        </p:blipFill>
        <p:spPr>
          <a:xfrm>
            <a:off x="5429256" y="1326262"/>
            <a:ext cx="3714744" cy="5531738"/>
          </a:xfr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Human Strengths</a:t>
            </a:r>
            <a:endParaRPr lang="en-GB" dirty="0"/>
          </a:p>
        </p:txBody>
      </p:sp>
      <p:sp>
        <p:nvSpPr>
          <p:cNvPr id="3" name="Content Placeholder 2"/>
          <p:cNvSpPr>
            <a:spLocks noGrp="1"/>
          </p:cNvSpPr>
          <p:nvPr>
            <p:ph idx="1"/>
          </p:nvPr>
        </p:nvSpPr>
        <p:spPr/>
        <p:txBody>
          <a:bodyPr>
            <a:normAutofit lnSpcReduction="10000"/>
          </a:bodyPr>
          <a:lstStyle/>
          <a:p>
            <a:r>
              <a:rPr lang="en-US" sz="3600" dirty="0"/>
              <a:t>Peterson &amp; Seligman 24 strengths organized under six overarching virtues </a:t>
            </a:r>
            <a:r>
              <a:rPr lang="en-US" sz="3600" dirty="0" smtClean="0"/>
              <a:t>: W</a:t>
            </a:r>
            <a:r>
              <a:rPr lang="en-US" sz="3600" i="1" dirty="0" smtClean="0"/>
              <a:t>isdom; Courage; Humanity; Justice; Temperance; Transcendence</a:t>
            </a:r>
          </a:p>
          <a:p>
            <a:pPr lvl="0"/>
            <a:r>
              <a:rPr lang="en-US" sz="3600" dirty="0" smtClean="0"/>
              <a:t>These virtues are thought to emerge across cultures and throughout time</a:t>
            </a:r>
          </a:p>
          <a:p>
            <a:r>
              <a:rPr lang="en-US" sz="3600" dirty="0" smtClean="0"/>
              <a:t>Try this for yourselves</a:t>
            </a:r>
          </a:p>
          <a:p>
            <a:r>
              <a:rPr lang="en-US" sz="3600" dirty="0" smtClean="0"/>
              <a:t> </a:t>
            </a:r>
            <a:r>
              <a:rPr lang="en-US" sz="3600" dirty="0" smtClean="0">
                <a:hlinkClick r:id="rId3"/>
              </a:rPr>
              <a:t>VIACharacter-Strengths-Survey</a:t>
            </a:r>
            <a:endParaRPr lang="en-GB" sz="3600" dirty="0" smtClean="0"/>
          </a:p>
          <a:p>
            <a:pPr lvl="0"/>
            <a:endParaRPr lang="en-GB" sz="3600" dirty="0" smtClean="0"/>
          </a:p>
          <a:p>
            <a:pPr lvl="0"/>
            <a:endParaRPr lang="en-GB"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15691"/>
            <a:ext cx="8229600" cy="2123658"/>
          </a:xfrm>
        </p:spPr>
        <p:txBody>
          <a:bodyPr wrap="square">
            <a:noAutofit/>
          </a:bodyPr>
          <a:lstStyle/>
          <a:p>
            <a:r>
              <a:rPr lang="en-US" dirty="0" smtClean="0"/>
              <a:t>The importance of values </a:t>
            </a:r>
            <a:br>
              <a:rPr lang="en-US" dirty="0" smtClean="0"/>
            </a:br>
            <a:r>
              <a:rPr lang="en-US" dirty="0" smtClean="0"/>
              <a:t>in relation </a:t>
            </a:r>
            <a:r>
              <a:rPr lang="en-US" dirty="0" smtClean="0"/>
              <a:t>t</a:t>
            </a:r>
            <a:r>
              <a:rPr lang="en-US" dirty="0" smtClean="0"/>
              <a:t>o </a:t>
            </a:r>
            <a:r>
              <a:rPr lang="en-US" dirty="0" smtClean="0"/>
              <a:t>wellbeing</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Carol </a:t>
            </a:r>
            <a:r>
              <a:rPr lang="en-US" dirty="0" err="1" smtClean="0"/>
              <a:t>Ryff</a:t>
            </a:r>
            <a:r>
              <a:rPr lang="en-US" dirty="0" smtClean="0"/>
              <a:t> 1989a created a multidimensional model of psychological wellbeing that includes purpose in life</a:t>
            </a:r>
          </a:p>
          <a:p>
            <a:r>
              <a:rPr lang="en-US" dirty="0" err="1" smtClean="0"/>
              <a:t>Deci</a:t>
            </a:r>
            <a:r>
              <a:rPr lang="en-US" dirty="0" smtClean="0"/>
              <a:t> &amp; Ryan 2000  If you have extrinsic values such as power, fame and wealth you are more susceptible to valuing aspects beyond your control.</a:t>
            </a:r>
          </a:p>
          <a:p>
            <a:r>
              <a:rPr lang="en-US" dirty="0" err="1" smtClean="0"/>
              <a:t>Smout</a:t>
            </a:r>
            <a:r>
              <a:rPr lang="en-US" dirty="0" smtClean="0"/>
              <a:t> has devised a valuing scale to measure how much one is living according to one’s values with 2 subscales: progress towards ones values and obstruction of ones values.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193728" y="57662"/>
            <a:ext cx="8229600" cy="1143000"/>
          </a:xfrm>
        </p:spPr>
        <p:txBody>
          <a:bodyPr>
            <a:normAutofit fontScale="90000"/>
          </a:bodyPr>
          <a:lstStyle/>
          <a:p>
            <a:r>
              <a:rPr lang="en-US" dirty="0" smtClean="0"/>
              <a:t>The LERN Law Teacher Survey </a:t>
            </a:r>
            <a:br>
              <a:rPr lang="en-US" dirty="0" smtClean="0"/>
            </a:br>
            <a:r>
              <a:rPr lang="en-US" dirty="0" smtClean="0"/>
              <a:t>2015</a:t>
            </a:r>
            <a:endParaRPr lang="en-US" dirty="0"/>
          </a:p>
        </p:txBody>
      </p:sp>
      <p:sp>
        <p:nvSpPr>
          <p:cNvPr id="5" name="Content Placeholder 4"/>
          <p:cNvSpPr>
            <a:spLocks noGrp="1"/>
          </p:cNvSpPr>
          <p:nvPr>
            <p:ph idx="1"/>
          </p:nvPr>
        </p:nvSpPr>
        <p:spPr>
          <a:xfrm>
            <a:off x="0" y="1425844"/>
            <a:ext cx="8686800" cy="4700319"/>
          </a:xfrm>
        </p:spPr>
        <p:txBody>
          <a:bodyPr>
            <a:normAutofit/>
          </a:bodyPr>
          <a:lstStyle/>
          <a:p>
            <a:r>
              <a:rPr lang="en-US" b="1" dirty="0" smtClean="0"/>
              <a:t>Three</a:t>
            </a:r>
            <a:r>
              <a:rPr lang="en-US" dirty="0" smtClean="0"/>
              <a:t> negative : The DASS scale that measures depression, anxiety and stress.  This has been used in Australia with law students.</a:t>
            </a:r>
          </a:p>
          <a:p>
            <a:r>
              <a:rPr lang="en-US" b="1" dirty="0" smtClean="0"/>
              <a:t>Three</a:t>
            </a:r>
            <a:r>
              <a:rPr lang="en-US" dirty="0" smtClean="0"/>
              <a:t> positive: </a:t>
            </a:r>
            <a:r>
              <a:rPr lang="en-US" dirty="0" err="1" smtClean="0"/>
              <a:t>Ryff</a:t>
            </a:r>
            <a:r>
              <a:rPr lang="en-US" dirty="0" smtClean="0"/>
              <a:t> wellbeing scale, the Adult Hope Scale and the </a:t>
            </a:r>
            <a:r>
              <a:rPr lang="en-US" dirty="0" err="1" smtClean="0"/>
              <a:t>Smout</a:t>
            </a:r>
            <a:r>
              <a:rPr lang="en-US" dirty="0" smtClean="0"/>
              <a:t> Valuing Questionnaire</a:t>
            </a:r>
          </a:p>
          <a:p>
            <a:r>
              <a:rPr lang="en-GB" dirty="0" smtClean="0"/>
              <a:t>+open-ended </a:t>
            </a:r>
            <a:r>
              <a:rPr lang="en-GB" dirty="0"/>
              <a:t>questions about people’s experiences</a:t>
            </a:r>
            <a:r>
              <a:rPr lang="en-GB" dirty="0" smtClean="0"/>
              <a:t>.</a:t>
            </a:r>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8144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93431" cy="1143000"/>
          </a:xfrm>
        </p:spPr>
        <p:txBody>
          <a:bodyPr/>
          <a:lstStyle/>
          <a:p>
            <a:r>
              <a:rPr lang="en-US" dirty="0" smtClean="0"/>
              <a:t>The LERN Law Teacher Survey</a:t>
            </a:r>
            <a:endParaRPr lang="en-US" dirty="0"/>
          </a:p>
        </p:txBody>
      </p:sp>
      <p:sp>
        <p:nvSpPr>
          <p:cNvPr id="3" name="Content Placeholder 2"/>
          <p:cNvSpPr>
            <a:spLocks noGrp="1"/>
          </p:cNvSpPr>
          <p:nvPr>
            <p:ph idx="1"/>
          </p:nvPr>
        </p:nvSpPr>
        <p:spPr/>
        <p:txBody>
          <a:bodyPr>
            <a:normAutofit/>
          </a:bodyPr>
          <a:lstStyle/>
          <a:p>
            <a:r>
              <a:rPr lang="en-US" dirty="0"/>
              <a:t>185 completed the </a:t>
            </a:r>
            <a:r>
              <a:rPr lang="en-US" dirty="0" smtClean="0"/>
              <a:t>survey</a:t>
            </a:r>
          </a:p>
          <a:p>
            <a:r>
              <a:rPr lang="en-US" dirty="0" smtClean="0"/>
              <a:t>125 </a:t>
            </a:r>
            <a:r>
              <a:rPr lang="en-US" dirty="0"/>
              <a:t>(68%) </a:t>
            </a:r>
            <a:r>
              <a:rPr lang="en-US" dirty="0" smtClean="0"/>
              <a:t>female</a:t>
            </a:r>
            <a:r>
              <a:rPr lang="en-US" dirty="0"/>
              <a:t>, and 59 (32%) </a:t>
            </a:r>
            <a:r>
              <a:rPr lang="en-US" dirty="0" smtClean="0"/>
              <a:t>male</a:t>
            </a:r>
            <a:r>
              <a:rPr lang="en-US" dirty="0"/>
              <a:t>. </a:t>
            </a:r>
            <a:endParaRPr lang="en-US" dirty="0" smtClean="0"/>
          </a:p>
          <a:p>
            <a:r>
              <a:rPr lang="en-US" dirty="0" smtClean="0"/>
              <a:t>149 </a:t>
            </a:r>
            <a:r>
              <a:rPr lang="en-US" dirty="0"/>
              <a:t>(80%) </a:t>
            </a:r>
            <a:r>
              <a:rPr lang="en-US" dirty="0" smtClean="0"/>
              <a:t>full </a:t>
            </a:r>
            <a:r>
              <a:rPr lang="en-US" dirty="0"/>
              <a:t>time and 36 (20%) </a:t>
            </a:r>
            <a:r>
              <a:rPr lang="en-US" dirty="0" smtClean="0"/>
              <a:t>part-time.</a:t>
            </a:r>
          </a:p>
          <a:p>
            <a:r>
              <a:rPr lang="en-US" dirty="0" smtClean="0"/>
              <a:t>Mean </a:t>
            </a:r>
            <a:r>
              <a:rPr lang="en-US" dirty="0"/>
              <a:t>Age </a:t>
            </a:r>
            <a:r>
              <a:rPr lang="en-US" dirty="0" smtClean="0"/>
              <a:t>= </a:t>
            </a:r>
            <a:r>
              <a:rPr lang="en-US" dirty="0"/>
              <a:t>46, SD= 10 (age range 26-69) </a:t>
            </a:r>
            <a:endParaRPr lang="en-US" dirty="0" smtClean="0"/>
          </a:p>
          <a:p>
            <a:r>
              <a:rPr lang="en-US" dirty="0" smtClean="0"/>
              <a:t>taught </a:t>
            </a:r>
            <a:r>
              <a:rPr lang="en-US" dirty="0"/>
              <a:t>on average 255 hours per academic year (</a:t>
            </a:r>
            <a:r>
              <a:rPr lang="en-US" sz="3000" dirty="0"/>
              <a:t>huge variation, as some taught mainly tutorials and others taught multiple units with large 200+ classes</a:t>
            </a:r>
            <a:r>
              <a:rPr lang="en-US" sz="3000" dirty="0" smtClean="0"/>
              <a:t>.) </a:t>
            </a:r>
            <a:endParaRPr lang="en-US" sz="3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9" name="Title 2"/>
          <p:cNvSpPr>
            <a:spLocks noGrp="1"/>
          </p:cNvSpPr>
          <p:nvPr>
            <p:ph type="title"/>
          </p:nvPr>
        </p:nvSpPr>
        <p:spPr>
          <a:xfrm>
            <a:off x="250825" y="188913"/>
            <a:ext cx="8642350" cy="1054100"/>
          </a:xfrm>
        </p:spPr>
        <p:txBody>
          <a:bodyPr>
            <a:normAutofit/>
          </a:bodyPr>
          <a:lstStyle/>
          <a:p>
            <a:pPr algn="ctr" eaLnBrk="1" fontAlgn="auto" hangingPunct="1">
              <a:spcAft>
                <a:spcPts val="0"/>
              </a:spcAft>
              <a:defRPr/>
            </a:pPr>
            <a:r>
              <a:rPr lang="en-GB" altLang="en-US" dirty="0" smtClean="0">
                <a:ea typeface="+mj-ea"/>
                <a:cs typeface="+mj-cs"/>
              </a:rPr>
              <a:t>Autonomy</a:t>
            </a:r>
          </a:p>
        </p:txBody>
      </p:sp>
      <p:sp>
        <p:nvSpPr>
          <p:cNvPr id="23555" name="Content Placeholder 1"/>
          <p:cNvSpPr>
            <a:spLocks noGrp="1"/>
          </p:cNvSpPr>
          <p:nvPr>
            <p:ph idx="1"/>
          </p:nvPr>
        </p:nvSpPr>
        <p:spPr/>
        <p:txBody>
          <a:bodyPr>
            <a:normAutofit/>
          </a:bodyPr>
          <a:lstStyle/>
          <a:p>
            <a:pPr eaLnBrk="1" hangingPunct="1"/>
            <a:r>
              <a:rPr lang="en-GB" b="1" dirty="0" smtClean="0"/>
              <a:t>Autonomy </a:t>
            </a:r>
            <a:r>
              <a:rPr lang="en-GB" dirty="0"/>
              <a:t>– being free in pursuing choice goals, flexible and personal. Feeling true willingness to behave responsibly in accord with own interests and </a:t>
            </a:r>
            <a:r>
              <a:rPr lang="en-GB" b="1" dirty="0"/>
              <a:t>values</a:t>
            </a:r>
            <a:r>
              <a:rPr lang="en-GB" dirty="0"/>
              <a:t>. Requires rational capacities and strength of will</a:t>
            </a:r>
            <a:r>
              <a:rPr lang="en-GB" b="1" dirty="0"/>
              <a:t>.</a:t>
            </a:r>
          </a:p>
          <a:p>
            <a:pPr eaLnBrk="1" hangingPunct="1"/>
            <a:r>
              <a:rPr lang="en-GB" sz="1200" dirty="0"/>
              <a:t>Weinstein, N., &amp; Ryan, R. M. (2011). A self-determination theory approach to understanding stress incursion and responses. </a:t>
            </a:r>
            <a:r>
              <a:rPr lang="en-GB" sz="1200" i="1" dirty="0"/>
              <a:t>Stress and Health, 27, </a:t>
            </a:r>
            <a:r>
              <a:rPr lang="en-GB" sz="1200" dirty="0"/>
              <a:t>4-17.</a:t>
            </a:r>
            <a:endParaRPr lang="en-GB" sz="1200" dirty="0" smtClean="0"/>
          </a:p>
          <a:p>
            <a:r>
              <a:rPr lang="en-GB" dirty="0" smtClean="0"/>
              <a:t>Part of Self determination Theory </a:t>
            </a:r>
            <a:r>
              <a:rPr lang="en-GB" dirty="0" err="1" smtClean="0"/>
              <a:t>Deci</a:t>
            </a:r>
            <a:r>
              <a:rPr lang="en-GB" dirty="0" smtClean="0"/>
              <a:t> &amp; Ryan and one of three basic psychological needs</a:t>
            </a:r>
            <a:endParaRPr lang="en-GB" dirty="0"/>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eaLnBrk="1" fontAlgn="auto" hangingPunct="1">
              <a:spcAft>
                <a:spcPts val="0"/>
              </a:spcAft>
              <a:defRPr/>
            </a:pPr>
            <a:r>
              <a:rPr lang="en-US" altLang="en-US" dirty="0" smtClean="0">
                <a:ea typeface="+mj-ea"/>
                <a:cs typeface="+mj-cs"/>
              </a:rPr>
              <a:t>Autonomous actions</a:t>
            </a:r>
          </a:p>
        </p:txBody>
      </p:sp>
      <p:sp>
        <p:nvSpPr>
          <p:cNvPr id="24579" name="Content Placeholder 2"/>
          <p:cNvSpPr>
            <a:spLocks noGrp="1"/>
          </p:cNvSpPr>
          <p:nvPr>
            <p:ph idx="1"/>
          </p:nvPr>
        </p:nvSpPr>
        <p:spPr>
          <a:xfrm>
            <a:off x="684213" y="1628775"/>
            <a:ext cx="7761287" cy="4752975"/>
          </a:xfrm>
        </p:spPr>
        <p:txBody>
          <a:bodyPr/>
          <a:lstStyle/>
          <a:p>
            <a:pPr eaLnBrk="1" hangingPunct="1"/>
            <a:r>
              <a:rPr lang="en-GB" b="1"/>
              <a:t>Autonomous</a:t>
            </a:r>
            <a:r>
              <a:rPr lang="en-GB"/>
              <a:t> actions – acting in accord with one’s self, being authentic</a:t>
            </a:r>
          </a:p>
          <a:p>
            <a:pPr eaLnBrk="1" hangingPunct="1"/>
            <a:r>
              <a:rPr lang="en-GB" b="1"/>
              <a:t>Controlled</a:t>
            </a:r>
            <a:r>
              <a:rPr lang="en-GB"/>
              <a:t> actions – alienated, acting without a sense of personal endorsement</a:t>
            </a:r>
          </a:p>
          <a:p>
            <a:pPr lvl="1" eaLnBrk="1" hangingPunct="1"/>
            <a:r>
              <a:rPr lang="en-GB"/>
              <a:t>Compliance – doing what you are told to do because you are told to do it</a:t>
            </a:r>
          </a:p>
          <a:p>
            <a:pPr lvl="1" eaLnBrk="1" hangingPunct="1"/>
            <a:r>
              <a:rPr lang="en-GB"/>
              <a:t>Defiance – doing the opposite of what you are expected to do because you expected to do it</a:t>
            </a:r>
          </a:p>
          <a:p>
            <a:pPr eaLnBrk="1" hangingPunct="1"/>
            <a:r>
              <a:rPr lang="en-GB" sz="1600"/>
              <a:t>Deci, E. L., &amp; Ryan, R. M. (2000). The “what” and “why” of goal pursuits: Human needs and the self-determination of behaviour. </a:t>
            </a:r>
            <a:r>
              <a:rPr lang="en-GB" sz="1600" i="1"/>
              <a:t>Psychological Inquiry, 11</a:t>
            </a:r>
            <a:r>
              <a:rPr lang="en-GB" sz="1600"/>
              <a:t>(4), 227-268.</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The </a:t>
            </a:r>
            <a:r>
              <a:rPr lang="en-US" dirty="0" err="1" smtClean="0"/>
              <a:t>Ryff</a:t>
            </a:r>
            <a:r>
              <a:rPr lang="en-US" dirty="0" smtClean="0"/>
              <a:t> Wellbeing Scale </a:t>
            </a:r>
            <a:br>
              <a:rPr lang="en-US" dirty="0" smtClean="0"/>
            </a:br>
            <a:r>
              <a:rPr lang="en-US" sz="2200" dirty="0" smtClean="0"/>
              <a:t>(summary adapted from Seifert, 2005)</a:t>
            </a:r>
            <a:endParaRPr lang="en-US" sz="2200" dirty="0"/>
          </a:p>
        </p:txBody>
      </p:sp>
      <p:sp>
        <p:nvSpPr>
          <p:cNvPr id="5" name="Content Placeholder 4"/>
          <p:cNvSpPr>
            <a:spLocks noGrp="1"/>
          </p:cNvSpPr>
          <p:nvPr>
            <p:ph idx="1"/>
          </p:nvPr>
        </p:nvSpPr>
        <p:spPr>
          <a:xfrm>
            <a:off x="185980" y="1417638"/>
            <a:ext cx="8500820" cy="4708525"/>
          </a:xfrm>
        </p:spPr>
        <p:txBody>
          <a:bodyPr>
            <a:normAutofit fontScale="77500" lnSpcReduction="20000"/>
          </a:bodyPr>
          <a:lstStyle/>
          <a:p>
            <a:r>
              <a:rPr lang="en-GB" sz="3600" dirty="0" smtClean="0"/>
              <a:t>Autonomy </a:t>
            </a:r>
            <a:r>
              <a:rPr lang="en-GB" sz="3400" dirty="0" smtClean="0"/>
              <a:t>: </a:t>
            </a:r>
            <a:r>
              <a:rPr lang="en-GB" dirty="0" smtClean="0"/>
              <a:t>I </a:t>
            </a:r>
            <a:r>
              <a:rPr lang="en-GB" dirty="0"/>
              <a:t>have confidence in my opinions, even if they are contrary to the general </a:t>
            </a:r>
            <a:r>
              <a:rPr lang="en-GB" dirty="0" smtClean="0"/>
              <a:t>consensus.</a:t>
            </a:r>
          </a:p>
          <a:p>
            <a:r>
              <a:rPr lang="en-GB" sz="4000" dirty="0" smtClean="0"/>
              <a:t>Environmental Mastery: </a:t>
            </a:r>
            <a:r>
              <a:rPr lang="en-GB" dirty="0" smtClean="0"/>
              <a:t>In </a:t>
            </a:r>
            <a:r>
              <a:rPr lang="en-GB" dirty="0"/>
              <a:t>general, I feel I am in charge of the situation in which I </a:t>
            </a:r>
            <a:r>
              <a:rPr lang="en-GB" dirty="0" smtClean="0"/>
              <a:t>live.</a:t>
            </a:r>
          </a:p>
          <a:p>
            <a:r>
              <a:rPr lang="en-GB" sz="3600" dirty="0" smtClean="0"/>
              <a:t>Personal Growth </a:t>
            </a:r>
            <a:r>
              <a:rPr lang="en-GB" dirty="0" smtClean="0"/>
              <a:t>: I </a:t>
            </a:r>
            <a:r>
              <a:rPr lang="en-GB" dirty="0"/>
              <a:t>think it is important to have new experiences that challenge how you think about yourself and the world</a:t>
            </a:r>
            <a:r>
              <a:rPr lang="en-GB" dirty="0" smtClean="0"/>
              <a:t>. </a:t>
            </a:r>
          </a:p>
          <a:p>
            <a:r>
              <a:rPr lang="en-GB" sz="3600" dirty="0" smtClean="0"/>
              <a:t>Positive </a:t>
            </a:r>
            <a:r>
              <a:rPr lang="en-GB" sz="3600" dirty="0"/>
              <a:t>Relations with </a:t>
            </a:r>
            <a:r>
              <a:rPr lang="en-GB" sz="3600" dirty="0" smtClean="0"/>
              <a:t>Others </a:t>
            </a:r>
            <a:r>
              <a:rPr lang="en-GB" dirty="0" smtClean="0"/>
              <a:t>: People </a:t>
            </a:r>
            <a:r>
              <a:rPr lang="en-GB" dirty="0"/>
              <a:t>would describe me as a giving person, willing to share my time with others</a:t>
            </a:r>
            <a:r>
              <a:rPr lang="en-GB" dirty="0" smtClean="0"/>
              <a:t>. </a:t>
            </a:r>
          </a:p>
          <a:p>
            <a:r>
              <a:rPr lang="en-GB" sz="3600" dirty="0" smtClean="0"/>
              <a:t>Purpose </a:t>
            </a:r>
            <a:r>
              <a:rPr lang="en-GB" sz="3600" dirty="0"/>
              <a:t>in </a:t>
            </a:r>
            <a:r>
              <a:rPr lang="en-GB" sz="3600" dirty="0" smtClean="0"/>
              <a:t>Life </a:t>
            </a:r>
            <a:r>
              <a:rPr lang="en-GB" dirty="0" smtClean="0"/>
              <a:t>: Some </a:t>
            </a:r>
            <a:r>
              <a:rPr lang="en-GB" dirty="0"/>
              <a:t>people wander aimlessly through life, but I am not one of </a:t>
            </a:r>
            <a:r>
              <a:rPr lang="en-GB" dirty="0" smtClean="0"/>
              <a:t>them.</a:t>
            </a:r>
          </a:p>
          <a:p>
            <a:r>
              <a:rPr lang="en-GB" sz="3600" dirty="0" smtClean="0"/>
              <a:t>Self-Acceptance</a:t>
            </a:r>
            <a:r>
              <a:rPr lang="en-GB" dirty="0" smtClean="0"/>
              <a:t>: I </a:t>
            </a:r>
            <a:r>
              <a:rPr lang="en-GB" dirty="0"/>
              <a:t>like most aspects of my personality</a:t>
            </a:r>
            <a:r>
              <a:rPr lang="en-GB" dirty="0" smtClean="0"/>
              <a:t>.</a:t>
            </a:r>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05934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 ended questions</a:t>
            </a:r>
            <a:endParaRPr lang="en-US" dirty="0"/>
          </a:p>
        </p:txBody>
      </p:sp>
      <p:sp>
        <p:nvSpPr>
          <p:cNvPr id="5" name="Content Placeholder 4"/>
          <p:cNvSpPr>
            <a:spLocks noGrp="1"/>
          </p:cNvSpPr>
          <p:nvPr>
            <p:ph idx="1"/>
          </p:nvPr>
        </p:nvSpPr>
        <p:spPr/>
        <p:txBody>
          <a:bodyPr/>
          <a:lstStyle/>
          <a:p>
            <a:r>
              <a:rPr lang="en-US" dirty="0" smtClean="0"/>
              <a:t>Do these indicate that Law Teachers are inhibited from satisfying their basic psychological needs: Autonomy, competence and relatedness?</a:t>
            </a:r>
          </a:p>
          <a:p>
            <a:r>
              <a:rPr lang="en-US" dirty="0" smtClean="0"/>
              <a:t>Are there any insights in relation to </a:t>
            </a:r>
            <a:r>
              <a:rPr lang="en-US" dirty="0" smtClean="0"/>
              <a:t>law teachers’ values?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73201"/>
            <a:ext cx="7772400" cy="1862666"/>
          </a:xfrm>
        </p:spPr>
        <p:txBody>
          <a:bodyPr/>
          <a:lstStyle/>
          <a:p>
            <a:r>
              <a:rPr lang="en-US" dirty="0" smtClean="0"/>
              <a:t>Love of Money: the root of all evil?</a:t>
            </a:r>
            <a:endParaRPr lang="en-US" dirty="0"/>
          </a:p>
        </p:txBody>
      </p:sp>
      <p:sp>
        <p:nvSpPr>
          <p:cNvPr id="3" name="Subtitle 2"/>
          <p:cNvSpPr>
            <a:spLocks noGrp="1"/>
          </p:cNvSpPr>
          <p:nvPr>
            <p:ph type="subTitle" idx="1"/>
          </p:nvPr>
        </p:nvSpPr>
        <p:spPr>
          <a:xfrm>
            <a:off x="1371600" y="3276601"/>
            <a:ext cx="6400800" cy="2785532"/>
          </a:xfrm>
        </p:spPr>
        <p:txBody>
          <a:bodyPr/>
          <a:lstStyle/>
          <a:p>
            <a:r>
              <a:rPr lang="en-US" dirty="0" smtClean="0"/>
              <a:t>Caroline Strevens</a:t>
            </a:r>
          </a:p>
          <a:p>
            <a:r>
              <a:rPr lang="en-US" sz="1600" dirty="0" smtClean="0"/>
              <a:t>Reader in Legal Education</a:t>
            </a:r>
          </a:p>
          <a:p>
            <a:r>
              <a:rPr lang="en-US" sz="1600" dirty="0" smtClean="0"/>
              <a:t>Head of School of Law</a:t>
            </a:r>
          </a:p>
          <a:p>
            <a:r>
              <a:rPr lang="en-US" dirty="0" err="1" smtClean="0"/>
              <a:t>Dr</a:t>
            </a:r>
            <a:r>
              <a:rPr lang="en-US" dirty="0" smtClean="0"/>
              <a:t> Clare Wilson</a:t>
            </a:r>
          </a:p>
          <a:p>
            <a:r>
              <a:rPr lang="en-US" sz="1600" dirty="0" smtClean="0"/>
              <a:t>Reader in Applied Psychology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Open-ended Questions</a:t>
            </a:r>
            <a:endParaRPr lang="en-US" dirty="0"/>
          </a:p>
        </p:txBody>
      </p:sp>
      <p:sp>
        <p:nvSpPr>
          <p:cNvPr id="5" name="Content Placeholder 4"/>
          <p:cNvSpPr>
            <a:spLocks noGrp="1"/>
          </p:cNvSpPr>
          <p:nvPr>
            <p:ph idx="1"/>
          </p:nvPr>
        </p:nvSpPr>
        <p:spPr/>
        <p:txBody>
          <a:bodyPr>
            <a:normAutofit fontScale="47500" lnSpcReduction="20000"/>
          </a:bodyPr>
          <a:lstStyle/>
          <a:p>
            <a:endParaRPr lang="en-US" dirty="0" smtClean="0"/>
          </a:p>
          <a:p>
            <a:pPr marL="0" indent="0">
              <a:buNone/>
            </a:pPr>
            <a:r>
              <a:rPr lang="en-US" dirty="0" smtClean="0"/>
              <a:t>1</a:t>
            </a:r>
            <a:r>
              <a:rPr lang="en-US" dirty="0"/>
              <a:t>.	How do you define student stress and/or wellbeing?</a:t>
            </a:r>
            <a:endParaRPr lang="en-GB" dirty="0"/>
          </a:p>
          <a:p>
            <a:pPr marL="0" indent="0">
              <a:buNone/>
            </a:pPr>
            <a:r>
              <a:rPr lang="en-US" dirty="0"/>
              <a:t> </a:t>
            </a:r>
            <a:endParaRPr lang="en-GB" dirty="0"/>
          </a:p>
          <a:p>
            <a:pPr marL="0" indent="0">
              <a:buNone/>
            </a:pPr>
            <a:r>
              <a:rPr lang="en-US" dirty="0"/>
              <a:t>2.	How do you define your own stress and /or wellbeing?</a:t>
            </a:r>
            <a:endParaRPr lang="en-GB" dirty="0"/>
          </a:p>
          <a:p>
            <a:pPr marL="0" indent="0">
              <a:buNone/>
            </a:pPr>
            <a:r>
              <a:rPr lang="en-US" dirty="0"/>
              <a:t> </a:t>
            </a:r>
            <a:endParaRPr lang="en-GB" dirty="0"/>
          </a:p>
          <a:p>
            <a:pPr marL="0" indent="0">
              <a:buNone/>
            </a:pPr>
            <a:r>
              <a:rPr lang="en-US" dirty="0"/>
              <a:t>3.	If you felt you needed it, where would you seek help for your stress and/or lack of </a:t>
            </a:r>
            <a:r>
              <a:rPr lang="en-US" dirty="0" smtClean="0"/>
              <a:t>	wellbeing</a:t>
            </a:r>
            <a:r>
              <a:rPr lang="en-US" dirty="0"/>
              <a:t>?</a:t>
            </a:r>
            <a:endParaRPr lang="en-GB" dirty="0"/>
          </a:p>
          <a:p>
            <a:pPr marL="0" indent="0">
              <a:buNone/>
            </a:pPr>
            <a:r>
              <a:rPr lang="en-US" dirty="0"/>
              <a:t> </a:t>
            </a:r>
            <a:endParaRPr lang="en-GB" dirty="0"/>
          </a:p>
          <a:p>
            <a:pPr marL="0" indent="0">
              <a:buNone/>
            </a:pPr>
            <a:r>
              <a:rPr lang="en-US" dirty="0"/>
              <a:t> </a:t>
            </a:r>
            <a:r>
              <a:rPr lang="en-US" dirty="0" smtClean="0"/>
              <a:t>4.</a:t>
            </a:r>
            <a:r>
              <a:rPr lang="en-US" dirty="0"/>
              <a:t>	What are some of the major issues for student stress and/ or wellbeing do you deal with?</a:t>
            </a:r>
            <a:endParaRPr lang="en-GB" dirty="0"/>
          </a:p>
          <a:p>
            <a:pPr marL="0" indent="0">
              <a:buNone/>
            </a:pPr>
            <a:r>
              <a:rPr lang="en-US" dirty="0"/>
              <a:t> </a:t>
            </a:r>
            <a:endParaRPr lang="en-GB" dirty="0"/>
          </a:p>
          <a:p>
            <a:pPr marL="0" indent="0">
              <a:buNone/>
            </a:pPr>
            <a:r>
              <a:rPr lang="en-US" dirty="0"/>
              <a:t>5</a:t>
            </a:r>
            <a:r>
              <a:rPr lang="en-US" dirty="0" smtClean="0"/>
              <a:t>.</a:t>
            </a:r>
            <a:r>
              <a:rPr lang="en-US" dirty="0"/>
              <a:t>	Regarding student stress and/or wellbeing, which issues do you feel that you </a:t>
            </a:r>
            <a:r>
              <a:rPr lang="en-US" b="1" dirty="0"/>
              <a:t>are able </a:t>
            </a:r>
            <a:r>
              <a:rPr lang="en-US" dirty="0"/>
              <a:t>to </a:t>
            </a:r>
            <a:r>
              <a:rPr lang="en-US" dirty="0" smtClean="0"/>
              <a:t>	handle </a:t>
            </a:r>
            <a:r>
              <a:rPr lang="en-US" dirty="0"/>
              <a:t>well (if you could give examples that would be helpful)?</a:t>
            </a:r>
            <a:endParaRPr lang="en-GB" dirty="0"/>
          </a:p>
          <a:p>
            <a:pPr marL="0" indent="0">
              <a:buNone/>
            </a:pPr>
            <a:r>
              <a:rPr lang="en-US" dirty="0"/>
              <a:t> </a:t>
            </a:r>
            <a:endParaRPr lang="en-GB" dirty="0"/>
          </a:p>
          <a:p>
            <a:pPr marL="0" indent="0">
              <a:buNone/>
            </a:pPr>
            <a:r>
              <a:rPr lang="en-US" dirty="0"/>
              <a:t>6</a:t>
            </a:r>
            <a:r>
              <a:rPr lang="en-US" dirty="0" smtClean="0"/>
              <a:t>.</a:t>
            </a:r>
            <a:r>
              <a:rPr lang="en-US" dirty="0"/>
              <a:t>	Regarding student stress and/or wellbeing, which issues do you feel that </a:t>
            </a:r>
            <a:r>
              <a:rPr lang="en-US" b="1" dirty="0"/>
              <a:t>you would like </a:t>
            </a:r>
            <a:r>
              <a:rPr lang="en-US" b="1" dirty="0" smtClean="0"/>
              <a:t>	help </a:t>
            </a:r>
            <a:r>
              <a:rPr lang="en-US" b="1" dirty="0"/>
              <a:t>or guidance  to deal with better </a:t>
            </a:r>
            <a:r>
              <a:rPr lang="en-US" dirty="0"/>
              <a:t>(if you could give examples that would be helpful)?</a:t>
            </a:r>
            <a:endParaRPr lang="en-GB" dirty="0"/>
          </a:p>
          <a:p>
            <a:pPr marL="0" indent="0">
              <a:buNone/>
            </a:pPr>
            <a:r>
              <a:rPr lang="en-US" dirty="0"/>
              <a:t> </a:t>
            </a:r>
            <a:endParaRPr lang="en-GB" dirty="0"/>
          </a:p>
          <a:p>
            <a:pPr marL="0" indent="0">
              <a:buNone/>
            </a:pPr>
            <a:r>
              <a:rPr lang="en-US" dirty="0"/>
              <a:t>7</a:t>
            </a:r>
            <a:r>
              <a:rPr lang="en-US" dirty="0" smtClean="0"/>
              <a:t>.</a:t>
            </a:r>
            <a:r>
              <a:rPr lang="en-US" dirty="0"/>
              <a:t>	Regarding student stress and /or wellbeing, which issues do you </a:t>
            </a:r>
            <a:r>
              <a:rPr lang="en-US" b="1" dirty="0"/>
              <a:t>feel you should not have </a:t>
            </a:r>
            <a:r>
              <a:rPr lang="en-US" b="1" dirty="0" smtClean="0"/>
              <a:t>	to help </a:t>
            </a:r>
            <a:r>
              <a:rPr lang="en-US" b="1" dirty="0"/>
              <a:t>students with </a:t>
            </a:r>
            <a:r>
              <a:rPr lang="en-US" dirty="0"/>
              <a:t>(again, if you could give examples that would be helpful)?</a:t>
            </a:r>
            <a:endParaRPr lang="en-GB" dirty="0"/>
          </a:p>
          <a:p>
            <a:endParaRPr lang="en-US" dirty="0" smtClean="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84140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800" dirty="0"/>
              <a:t>How do you define your own stress and/or wellbeing?</a:t>
            </a:r>
            <a:br>
              <a:rPr lang="en-GB" sz="2800" dirty="0"/>
            </a:br>
            <a:endParaRPr lang="en-US" sz="2800" dirty="0"/>
          </a:p>
        </p:txBody>
      </p:sp>
      <p:sp>
        <p:nvSpPr>
          <p:cNvPr id="5" name="Content Placeholder 4"/>
          <p:cNvSpPr>
            <a:spLocks noGrp="1"/>
          </p:cNvSpPr>
          <p:nvPr>
            <p:ph idx="1"/>
          </p:nvPr>
        </p:nvSpPr>
        <p:spPr/>
        <p:txBody>
          <a:bodyPr>
            <a:normAutofit fontScale="85000" lnSpcReduction="20000"/>
          </a:bodyPr>
          <a:lstStyle/>
          <a:p>
            <a:r>
              <a:rPr lang="en-GB" dirty="0" smtClean="0"/>
              <a:t>Codes </a:t>
            </a:r>
            <a:r>
              <a:rPr lang="en-GB" dirty="0"/>
              <a:t>for WELLBEING:</a:t>
            </a:r>
          </a:p>
          <a:p>
            <a:r>
              <a:rPr lang="en-GB" dirty="0"/>
              <a:t>Emotion (see wellbeing as happy mood </a:t>
            </a:r>
            <a:r>
              <a:rPr lang="en-GB" dirty="0" err="1"/>
              <a:t>etc</a:t>
            </a:r>
            <a:r>
              <a:rPr lang="en-GB" dirty="0"/>
              <a:t>) 17/62  27%</a:t>
            </a:r>
          </a:p>
          <a:p>
            <a:r>
              <a:rPr lang="en-GB" dirty="0"/>
              <a:t>Autonomy (being/ feeling in control of work) 13/62  21%</a:t>
            </a:r>
          </a:p>
          <a:p>
            <a:r>
              <a:rPr lang="en-GB" dirty="0"/>
              <a:t>Good balance (work/life balance) 15/62  24%</a:t>
            </a:r>
          </a:p>
          <a:p>
            <a:r>
              <a:rPr lang="en-GB" dirty="0"/>
              <a:t>Get things done well 18/62  </a:t>
            </a:r>
            <a:r>
              <a:rPr lang="en-GB" b="1" dirty="0"/>
              <a:t>29%</a:t>
            </a:r>
          </a:p>
          <a:p>
            <a:r>
              <a:rPr lang="en-GB" dirty="0"/>
              <a:t>Relationships at work good (get on with others) 5/62  8%</a:t>
            </a:r>
          </a:p>
          <a:p>
            <a:r>
              <a:rPr lang="en-GB" dirty="0"/>
              <a:t>Meaningful (enjoy and feel fulfilled by what you do) 10/62 16%</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929978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t>How do you define your own stress and/or wellbeing?</a:t>
            </a:r>
          </a:p>
        </p:txBody>
      </p:sp>
      <p:sp>
        <p:nvSpPr>
          <p:cNvPr id="5" name="Content Placeholder 4"/>
          <p:cNvSpPr>
            <a:spLocks noGrp="1"/>
          </p:cNvSpPr>
          <p:nvPr>
            <p:ph idx="1"/>
          </p:nvPr>
        </p:nvSpPr>
        <p:spPr/>
        <p:txBody>
          <a:bodyPr>
            <a:normAutofit fontScale="77500" lnSpcReduction="20000"/>
          </a:bodyPr>
          <a:lstStyle/>
          <a:p>
            <a:r>
              <a:rPr lang="en-GB" dirty="0" smtClean="0"/>
              <a:t>Codes </a:t>
            </a:r>
            <a:r>
              <a:rPr lang="en-GB" dirty="0"/>
              <a:t>for STRESS:</a:t>
            </a:r>
          </a:p>
          <a:p>
            <a:r>
              <a:rPr lang="en-GB" dirty="0"/>
              <a:t>Emotion (see stress as anxiety </a:t>
            </a:r>
            <a:r>
              <a:rPr lang="en-GB" dirty="0" err="1"/>
              <a:t>etc</a:t>
            </a:r>
            <a:r>
              <a:rPr lang="en-GB" dirty="0"/>
              <a:t>)  30/119  25%</a:t>
            </a:r>
          </a:p>
          <a:p>
            <a:r>
              <a:rPr lang="en-GB" dirty="0"/>
              <a:t>Restricted autonomy (not being/ feeling in control of work) 35/119    </a:t>
            </a:r>
            <a:r>
              <a:rPr lang="en-GB" b="1" dirty="0"/>
              <a:t>29%</a:t>
            </a:r>
          </a:p>
          <a:p>
            <a:r>
              <a:rPr lang="en-GB" dirty="0" smtClean="0"/>
              <a:t>Bad </a:t>
            </a:r>
            <a:r>
              <a:rPr lang="en-GB" dirty="0"/>
              <a:t>balance (no work/life balance or skewed in direction of work) 18/119   15%</a:t>
            </a:r>
          </a:p>
          <a:p>
            <a:r>
              <a:rPr lang="en-GB" dirty="0"/>
              <a:t>Too much to do 33/119	</a:t>
            </a:r>
            <a:r>
              <a:rPr lang="en-GB" b="1" dirty="0"/>
              <a:t>28%</a:t>
            </a:r>
          </a:p>
          <a:p>
            <a:r>
              <a:rPr lang="en-GB" dirty="0"/>
              <a:t>Relationships at work strained (managers don’t understand, aren’t supportive, colleagues competitive) 16/119  13%</a:t>
            </a:r>
          </a:p>
          <a:p>
            <a:r>
              <a:rPr lang="en-GB" dirty="0"/>
              <a:t>Meaninglessness (doing irrelevant tasks, boring, meaningless) 1/119</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897697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Findings – Law Teachers</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There was a strong </a:t>
            </a:r>
            <a:r>
              <a:rPr lang="en-US" b="1" dirty="0" smtClean="0"/>
              <a:t>negative</a:t>
            </a:r>
            <a:r>
              <a:rPr lang="en-US" dirty="0" smtClean="0"/>
              <a:t> correlation between those with high progress towards values and those in the high stress group (defined as moderate and above) (0.7 where 1 is perfect).</a:t>
            </a:r>
          </a:p>
          <a:p>
            <a:r>
              <a:rPr lang="en-US" dirty="0" smtClean="0"/>
              <a:t>Likewise a strong correlation between those being obstructed towards values and those reporting high stress.</a:t>
            </a:r>
          </a:p>
          <a:p>
            <a:r>
              <a:rPr lang="en-US" dirty="0" smtClean="0"/>
              <a:t>Correlation not causation. Teachers may be too busy to do thing they value or being prevented by management is causing high stress!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Law teacher survey</a:t>
            </a:r>
            <a:endParaRPr lang="en-US" dirty="0"/>
          </a:p>
        </p:txBody>
      </p:sp>
      <p:sp>
        <p:nvSpPr>
          <p:cNvPr id="5" name="Content Placeholder 4"/>
          <p:cNvSpPr>
            <a:spLocks noGrp="1"/>
          </p:cNvSpPr>
          <p:nvPr>
            <p:ph idx="1"/>
          </p:nvPr>
        </p:nvSpPr>
        <p:spPr/>
        <p:txBody>
          <a:bodyPr>
            <a:normAutofit lnSpcReduction="10000"/>
          </a:bodyPr>
          <a:lstStyle/>
          <a:p>
            <a:r>
              <a:rPr lang="en-US" dirty="0" smtClean="0"/>
              <a:t>Most </a:t>
            </a:r>
            <a:r>
              <a:rPr lang="en-US" dirty="0" smtClean="0"/>
              <a:t>research does not explore flourishing (positive wellbeing) alongside depression, anxiety and stress. </a:t>
            </a:r>
            <a:r>
              <a:rPr lang="en-US" dirty="0" smtClean="0"/>
              <a:t>Indeed in this survey, </a:t>
            </a:r>
            <a:r>
              <a:rPr lang="en-US" dirty="0" smtClean="0"/>
              <a:t>stress also positively predicted self-acceptance and purpose in life. Thus, eliminating stress may not be </a:t>
            </a:r>
            <a:r>
              <a:rPr lang="en-US" dirty="0" smtClean="0"/>
              <a:t>desirable!</a:t>
            </a:r>
            <a:endParaRPr lang="en-US" dirty="0" smtClean="0"/>
          </a:p>
          <a:p>
            <a:r>
              <a:rPr lang="en-US" dirty="0" smtClean="0"/>
              <a:t>Limitations of survey population</a:t>
            </a:r>
          </a:p>
          <a:p>
            <a:r>
              <a:rPr lang="en-US" dirty="0" smtClean="0"/>
              <a:t>Relies on Self reporting so participants may respond in ways that are socially desirable.</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Plans for the Future</a:t>
            </a:r>
            <a:endParaRPr lang="en-US" dirty="0"/>
          </a:p>
        </p:txBody>
      </p:sp>
      <p:sp>
        <p:nvSpPr>
          <p:cNvPr id="5" name="Content Placeholder 4"/>
          <p:cNvSpPr>
            <a:spLocks noGrp="1"/>
          </p:cNvSpPr>
          <p:nvPr>
            <p:ph idx="1"/>
          </p:nvPr>
        </p:nvSpPr>
        <p:spPr/>
        <p:txBody>
          <a:bodyPr>
            <a:normAutofit/>
          </a:bodyPr>
          <a:lstStyle/>
          <a:p>
            <a:r>
              <a:rPr lang="en-US" dirty="0" smtClean="0"/>
              <a:t>Develop strategies to address teachers being obstructed from valued goals – start with explicit discussion of values in the work context.</a:t>
            </a:r>
          </a:p>
          <a:p>
            <a:r>
              <a:rPr lang="en-US" dirty="0"/>
              <a:t>Repeat and widen study –change in HE environment is not particular to Law </a:t>
            </a:r>
            <a:r>
              <a:rPr lang="en-US" dirty="0" smtClean="0"/>
              <a:t>Teachers</a:t>
            </a:r>
          </a:p>
          <a:p>
            <a:r>
              <a:rPr lang="en-US" dirty="0" smtClean="0"/>
              <a:t>New UK survey and comparison with Australian survey</a:t>
            </a:r>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Law and dental hygiene students</a:t>
            </a:r>
            <a:endParaRPr lang="en-US" dirty="0"/>
          </a:p>
        </p:txBody>
      </p:sp>
      <p:sp>
        <p:nvSpPr>
          <p:cNvPr id="5" name="Content Placeholder 4"/>
          <p:cNvSpPr>
            <a:spLocks noGrp="1"/>
          </p:cNvSpPr>
          <p:nvPr>
            <p:ph idx="1"/>
          </p:nvPr>
        </p:nvSpPr>
        <p:spPr/>
        <p:txBody>
          <a:bodyPr>
            <a:normAutofit fontScale="92500"/>
          </a:bodyPr>
          <a:lstStyle/>
          <a:p>
            <a:r>
              <a:rPr lang="en-US" dirty="0" smtClean="0"/>
              <a:t>DASS scores twice as high in Law students</a:t>
            </a:r>
          </a:p>
          <a:p>
            <a:r>
              <a:rPr lang="en-US" dirty="0" smtClean="0"/>
              <a:t>About the same on hope save dental academy students were higher on pathway hope </a:t>
            </a:r>
            <a:r>
              <a:rPr lang="en-US" dirty="0" err="1" smtClean="0"/>
              <a:t>ie</a:t>
            </a:r>
            <a:r>
              <a:rPr lang="en-US" dirty="0" smtClean="0"/>
              <a:t> they were more able to perceive their own capacity to achieve their goals</a:t>
            </a:r>
          </a:p>
          <a:p>
            <a:r>
              <a:rPr lang="en-US" dirty="0" smtClean="0"/>
              <a:t>The valuing questions (</a:t>
            </a:r>
            <a:r>
              <a:rPr lang="en-US" dirty="0" err="1" smtClean="0"/>
              <a:t>Smout</a:t>
            </a:r>
            <a:r>
              <a:rPr lang="en-US" dirty="0" smtClean="0"/>
              <a:t>) seeks to measure how much one is living according to one’s values.  (It does not look at specific values)  The law students scored higher than the dental hygiene.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Law and Dental students</a:t>
            </a:r>
            <a:endParaRPr lang="en-US" dirty="0"/>
          </a:p>
        </p:txBody>
      </p:sp>
      <p:sp>
        <p:nvSpPr>
          <p:cNvPr id="5" name="Content Placeholder 4"/>
          <p:cNvSpPr>
            <a:spLocks noGrp="1"/>
          </p:cNvSpPr>
          <p:nvPr>
            <p:ph idx="1"/>
          </p:nvPr>
        </p:nvSpPr>
        <p:spPr/>
        <p:txBody>
          <a:bodyPr>
            <a:normAutofit fontScale="77500" lnSpcReduction="20000"/>
          </a:bodyPr>
          <a:lstStyle/>
          <a:p>
            <a:r>
              <a:rPr lang="en-US" dirty="0"/>
              <a:t>Results indicate a strong negative relationship between the total DASS score, and the total Valuing Life score. This suggests that high levels of the law students’ depression, anxiety and stress scores are associated with a decrease in valuing, and vice </a:t>
            </a:r>
            <a:r>
              <a:rPr lang="en-US" dirty="0" smtClean="0"/>
              <a:t>versa</a:t>
            </a:r>
          </a:p>
          <a:p>
            <a:r>
              <a:rPr lang="en-US" dirty="0" err="1"/>
              <a:t>Ryff’s</a:t>
            </a:r>
            <a:r>
              <a:rPr lang="en-US" dirty="0"/>
              <a:t> PWB measure had intriguing results when comparing the law and dentistry students. Generally, the dentistry students scored higher than the law students; however there were no significant result differences. Both samples of students scored relatively similarly on this measure of overall psychological wellbeing, which again was rather unexpected, especially when compared to the earlier more negative results of the DASS-21.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130079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Values</a:t>
            </a:r>
            <a:endParaRPr lang="en-US" dirty="0"/>
          </a:p>
        </p:txBody>
      </p:sp>
      <p:sp>
        <p:nvSpPr>
          <p:cNvPr id="5" name="Content Placeholder 4"/>
          <p:cNvSpPr>
            <a:spLocks noGrp="1"/>
          </p:cNvSpPr>
          <p:nvPr>
            <p:ph idx="1"/>
          </p:nvPr>
        </p:nvSpPr>
        <p:spPr/>
        <p:txBody>
          <a:bodyPr>
            <a:normAutofit fontScale="92500" lnSpcReduction="10000"/>
          </a:bodyPr>
          <a:lstStyle/>
          <a:p>
            <a:r>
              <a:rPr lang="en-US" dirty="0"/>
              <a:t>Despite the number of law students scoring highly on the depression, anxiety and stress scale, there is clearly some relation between psychological wellbeing and the more positive psychological constructs such as values and hope. It is widely argued that values have a vital function in shaping behaviour, and are prevailing motivational vehicles particularly in adverse times</a:t>
            </a:r>
            <a:r>
              <a:rPr lang="en-US" dirty="0" smtClean="0"/>
              <a:t>.</a:t>
            </a:r>
          </a:p>
          <a:p>
            <a:r>
              <a:rPr lang="en-US" dirty="0" smtClean="0"/>
              <a:t>NB limitations of study.</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99814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Discussion on values</a:t>
            </a:r>
            <a:endParaRPr lang="en-US" dirty="0"/>
          </a:p>
        </p:txBody>
      </p:sp>
      <p:sp>
        <p:nvSpPr>
          <p:cNvPr id="5" name="Content Placeholder 4"/>
          <p:cNvSpPr>
            <a:spLocks noGrp="1"/>
          </p:cNvSpPr>
          <p:nvPr>
            <p:ph idx="1"/>
          </p:nvPr>
        </p:nvSpPr>
        <p:spPr/>
        <p:txBody>
          <a:bodyPr>
            <a:normAutofit fontScale="77500" lnSpcReduction="20000"/>
          </a:bodyPr>
          <a:lstStyle/>
          <a:p>
            <a:r>
              <a:rPr lang="en-US" dirty="0" smtClean="0"/>
              <a:t>Law has a set of codified values and these are part of the job and not optional</a:t>
            </a:r>
          </a:p>
          <a:p>
            <a:r>
              <a:rPr lang="en-US" dirty="0" smtClean="0"/>
              <a:t>All students will have personal values and these may clash with those of the law – during the educational process or during practice. Other disciplines may have more flexibility in progressing towards values (</a:t>
            </a:r>
            <a:r>
              <a:rPr lang="en-US" dirty="0" err="1" smtClean="0"/>
              <a:t>eg</a:t>
            </a:r>
            <a:r>
              <a:rPr lang="en-US" dirty="0" smtClean="0"/>
              <a:t> in medicine you can choose different methods of treatment). In law there is less opportunity for this flexibility and the individual must adapt and accept the values of the profession.</a:t>
            </a:r>
          </a:p>
          <a:p>
            <a:r>
              <a:rPr lang="en-US" dirty="0" smtClean="0"/>
              <a:t>The job of a dentist is very specific and any value base is anticipated by the student when they choose that education.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6233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Love of Money</a:t>
            </a:r>
            <a:endParaRPr lang="en-US" dirty="0"/>
          </a:p>
        </p:txBody>
      </p:sp>
      <p:sp>
        <p:nvSpPr>
          <p:cNvPr id="8" name="Content Placeholder 7"/>
          <p:cNvSpPr>
            <a:spLocks noGrp="1"/>
          </p:cNvSpPr>
          <p:nvPr>
            <p:ph idx="1"/>
          </p:nvPr>
        </p:nvSpPr>
        <p:spPr/>
        <p:txBody>
          <a:bodyPr>
            <a:normAutofit fontScale="85000" lnSpcReduction="10000"/>
          </a:bodyPr>
          <a:lstStyle/>
          <a:p>
            <a:r>
              <a:rPr lang="en-US" dirty="0" smtClean="0"/>
              <a:t>The correct quotation from the bible:  “For the love of money is a root of all kinds of evil. Some people, eager for money, have wandered from the faith and pierced themselves with many </a:t>
            </a:r>
            <a:r>
              <a:rPr lang="en-US" dirty="0" err="1" smtClean="0"/>
              <a:t>griefs</a:t>
            </a:r>
            <a:r>
              <a:rPr lang="en-US" dirty="0" smtClean="0"/>
              <a:t>” (1 Timothy 6:10).</a:t>
            </a:r>
          </a:p>
          <a:p>
            <a:r>
              <a:rPr lang="en-US" dirty="0" smtClean="0"/>
              <a:t>Krieger &amp; Sheldon (</a:t>
            </a:r>
            <a:r>
              <a:rPr lang="en-US" dirty="0" smtClean="0"/>
              <a:t>2004)  </a:t>
            </a:r>
            <a:r>
              <a:rPr lang="en-US" dirty="0" smtClean="0"/>
              <a:t>–</a:t>
            </a:r>
            <a:r>
              <a:rPr lang="en-US" dirty="0" smtClean="0"/>
              <a:t> </a:t>
            </a:r>
            <a:r>
              <a:rPr lang="en-US" dirty="0" smtClean="0"/>
              <a:t>are law students being conduced to adopt extrinsic values?</a:t>
            </a:r>
            <a:endParaRPr lang="en-US" dirty="0" smtClean="0"/>
          </a:p>
          <a:p>
            <a:pPr lvl="1">
              <a:buNone/>
            </a:pPr>
            <a:r>
              <a:rPr lang="en-US" dirty="0" smtClean="0"/>
              <a:t>Study reveals shift in values from helping and community to extrinsic rewards based values; and shift in motivation for becoming a lawyer from interest, enjoyment and meaning to external – financial reward, recognition and to impress; decreases in values of all kinds suggesting loss of purpose.</a:t>
            </a:r>
          </a:p>
          <a:p>
            <a:pPr lvl="1"/>
            <a:endParaRPr lang="en-US" dirty="0" smtClean="0"/>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Tentative conclusions</a:t>
            </a:r>
            <a:endParaRPr lang="en-US" dirty="0"/>
          </a:p>
        </p:txBody>
      </p:sp>
      <p:sp>
        <p:nvSpPr>
          <p:cNvPr id="5" name="Content Placeholder 4"/>
          <p:cNvSpPr>
            <a:spLocks noGrp="1"/>
          </p:cNvSpPr>
          <p:nvPr>
            <p:ph idx="1"/>
          </p:nvPr>
        </p:nvSpPr>
        <p:spPr/>
        <p:txBody>
          <a:bodyPr/>
          <a:lstStyle/>
          <a:p>
            <a:r>
              <a:rPr lang="en-US" dirty="0" smtClean="0"/>
              <a:t>It appears that living one’s life according to one’s values makes for higher psychological wellbeing</a:t>
            </a:r>
          </a:p>
          <a:p>
            <a:r>
              <a:rPr lang="en-US" dirty="0" smtClean="0"/>
              <a:t>Lessons for the Law School?  Students and staff to consciously think about their own values.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79995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3111" dirty="0" smtClean="0"/>
              <a:t/>
            </a:r>
            <a:br>
              <a:rPr lang="en-GB" sz="3111" dirty="0" smtClean="0"/>
            </a:br>
            <a:r>
              <a:rPr lang="en-GB" sz="3111" dirty="0" smtClean="0"/>
              <a:t>Choose </a:t>
            </a:r>
            <a:r>
              <a:rPr lang="en-GB" sz="3111" dirty="0" smtClean="0"/>
              <a:t>a job you love, and you will never have to work a day in your </a:t>
            </a:r>
            <a:r>
              <a:rPr lang="en-GB" sz="3111" dirty="0" smtClean="0"/>
              <a:t>life Confucius</a:t>
            </a:r>
            <a:r>
              <a:rPr lang="en-GB" dirty="0" smtClean="0"/>
              <a:t/>
            </a:r>
            <a:br>
              <a:rPr lang="en-GB" dirty="0" smtClean="0"/>
            </a:br>
            <a:endParaRPr lang="en-US" dirty="0"/>
          </a:p>
        </p:txBody>
      </p:sp>
      <p:pic>
        <p:nvPicPr>
          <p:cNvPr id="5" name="Content Placeholder 4" descr="P1000473.JPG"/>
          <p:cNvPicPr>
            <a:picLocks noGrp="1" noChangeAspect="1"/>
          </p:cNvPicPr>
          <p:nvPr>
            <p:ph idx="1"/>
          </p:nvPr>
        </p:nvPicPr>
        <p:blipFill>
          <a:blip r:embed="rId2"/>
          <a:srcRect l="-18187" r="-18187"/>
          <a:stretch>
            <a:fillRect/>
          </a:stretch>
        </p:blipFill>
        <p:spPr>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References</a:t>
            </a:r>
            <a:endParaRPr lang="en-US" dirty="0"/>
          </a:p>
        </p:txBody>
      </p:sp>
      <p:sp>
        <p:nvSpPr>
          <p:cNvPr id="5" name="Content Placeholder 4"/>
          <p:cNvSpPr>
            <a:spLocks noGrp="1"/>
          </p:cNvSpPr>
          <p:nvPr>
            <p:ph idx="1"/>
          </p:nvPr>
        </p:nvSpPr>
        <p:spPr/>
        <p:txBody>
          <a:bodyPr>
            <a:normAutofit/>
          </a:bodyPr>
          <a:lstStyle/>
          <a:p>
            <a:r>
              <a:rPr lang="en-US" sz="1800" dirty="0" smtClean="0"/>
              <a:t>The All Party Parliamentary Group for Arts, Health and Wellbeing  launched in Jan 2014 and re-convened after the General Election. (see </a:t>
            </a:r>
            <a:r>
              <a:rPr lang="en-US" sz="1800" dirty="0" smtClean="0">
                <a:hlinkClick r:id="rId2"/>
              </a:rPr>
              <a:t>http://www.artshealthandwellbeing.org.uk/APPG</a:t>
            </a:r>
            <a:r>
              <a:rPr lang="en-US" sz="1800" dirty="0" smtClean="0"/>
              <a:t>)</a:t>
            </a:r>
          </a:p>
          <a:p>
            <a:r>
              <a:rPr lang="en-US" sz="1800" dirty="0" err="1"/>
              <a:t>Ryff</a:t>
            </a:r>
            <a:r>
              <a:rPr lang="en-US" sz="1800" dirty="0"/>
              <a:t>, Carol D. (1989). "Happiness is everything, or is it</a:t>
            </a:r>
            <a:r>
              <a:rPr lang="en-US" sz="1800" dirty="0" smtClean="0"/>
              <a:t>? Explorations </a:t>
            </a:r>
            <a:r>
              <a:rPr lang="en-US" sz="1800" dirty="0"/>
              <a:t>on the meaning of psychological well-being.". Journal </a:t>
            </a:r>
            <a:r>
              <a:rPr lang="en-US" sz="1800" dirty="0" smtClean="0"/>
              <a:t>of Personality </a:t>
            </a:r>
            <a:r>
              <a:rPr lang="en-US" sz="1800" dirty="0"/>
              <a:t>and Social Psychology 57 (6): 1069–1081</a:t>
            </a:r>
            <a:r>
              <a:rPr lang="en-US" sz="1800" dirty="0" smtClean="0"/>
              <a:t>. doi:10.1037/0022-3514.57.6.1069.</a:t>
            </a:r>
          </a:p>
          <a:p>
            <a:r>
              <a:rPr lang="en-GB" sz="1800" dirty="0" err="1" smtClean="0"/>
              <a:t>Hohle</a:t>
            </a:r>
            <a:r>
              <a:rPr lang="en-GB" sz="1800" dirty="0" smtClean="0"/>
              <a:t>, E. &amp; </a:t>
            </a:r>
            <a:r>
              <a:rPr lang="en-GB" sz="1800" dirty="0" err="1" smtClean="0"/>
              <a:t>Teichler</a:t>
            </a:r>
            <a:r>
              <a:rPr lang="en-GB" sz="1800" dirty="0" smtClean="0"/>
              <a:t>, U. (in press). The academic profession in the light of comparative surveys. In B. </a:t>
            </a:r>
            <a:r>
              <a:rPr lang="en-GB" sz="1800" dirty="0" err="1" smtClean="0"/>
              <a:t>Kehm</a:t>
            </a:r>
            <a:r>
              <a:rPr lang="en-GB" sz="1800" dirty="0" smtClean="0"/>
              <a:t> &amp; U. </a:t>
            </a:r>
            <a:r>
              <a:rPr lang="en-GB" sz="1800" dirty="0" err="1" smtClean="0"/>
              <a:t>Teichler</a:t>
            </a:r>
            <a:r>
              <a:rPr lang="en-GB" sz="1800" dirty="0" smtClean="0"/>
              <a:t>. The Academic Profession in Europe: New Tasks and New Challenges. Germany: Springer.</a:t>
            </a:r>
          </a:p>
          <a:p>
            <a:r>
              <a:rPr lang="en-GB" sz="1800" dirty="0" smtClean="0"/>
              <a:t>Academics job satisfaction and job stress across countries in the changing academic environments Jung </a:t>
            </a:r>
            <a:r>
              <a:rPr lang="en-GB" sz="1800" dirty="0" err="1" smtClean="0"/>
              <a:t>Cheol</a:t>
            </a:r>
            <a:r>
              <a:rPr lang="en-GB" sz="1800" dirty="0" smtClean="0"/>
              <a:t> Shin • </a:t>
            </a:r>
            <a:r>
              <a:rPr lang="en-GB" sz="1800" dirty="0" err="1" smtClean="0"/>
              <a:t>Jisun</a:t>
            </a:r>
            <a:r>
              <a:rPr lang="en-GB" sz="1800" dirty="0" smtClean="0"/>
              <a:t> Jung High </a:t>
            </a:r>
            <a:r>
              <a:rPr lang="en-GB" sz="1800" dirty="0" err="1" smtClean="0"/>
              <a:t>Educ</a:t>
            </a:r>
            <a:r>
              <a:rPr lang="en-GB" sz="1800" dirty="0" smtClean="0"/>
              <a:t> (2014) 67:603–620</a:t>
            </a:r>
          </a:p>
          <a:p>
            <a:r>
              <a:rPr lang="en-GB" sz="1800" dirty="0" smtClean="0"/>
              <a:t>The Benefits of Frequent Positive Affect: Does Happiness Lead to Success?</a:t>
            </a:r>
          </a:p>
          <a:p>
            <a:pPr>
              <a:buNone/>
            </a:pPr>
            <a:r>
              <a:rPr lang="en-GB" sz="1800" dirty="0" smtClean="0"/>
              <a:t>	Sonja </a:t>
            </a:r>
            <a:r>
              <a:rPr lang="en-GB" sz="1800" dirty="0" err="1" smtClean="0"/>
              <a:t>Lyubomirsky</a:t>
            </a:r>
            <a:r>
              <a:rPr lang="en-GB" sz="1800" dirty="0" smtClean="0"/>
              <a:t>, Laura King, Ed </a:t>
            </a:r>
            <a:r>
              <a:rPr lang="en-GB" sz="1800" dirty="0" err="1" smtClean="0"/>
              <a:t>Diener</a:t>
            </a:r>
            <a:r>
              <a:rPr lang="en-GB" sz="1800" dirty="0" smtClean="0"/>
              <a:t>  American Psychological Association</a:t>
            </a:r>
          </a:p>
          <a:p>
            <a:pPr>
              <a:buNone/>
            </a:pPr>
            <a:r>
              <a:rPr lang="en-GB" sz="1800" dirty="0" smtClean="0"/>
              <a:t>	2005, Vol. 131, No. 6, 803– 855</a:t>
            </a:r>
          </a:p>
          <a:p>
            <a:endParaRPr lang="en-GB" sz="1800" dirty="0" smtClean="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33295"/>
            <a:ext cx="7772400" cy="1195293"/>
          </a:xfrm>
        </p:spPr>
        <p:txBody>
          <a:bodyPr/>
          <a:lstStyle/>
          <a:p>
            <a:r>
              <a:rPr lang="en-US" dirty="0" smtClean="0"/>
              <a:t>References</a:t>
            </a:r>
            <a:endParaRPr lang="en-US" dirty="0"/>
          </a:p>
        </p:txBody>
      </p:sp>
      <p:sp>
        <p:nvSpPr>
          <p:cNvPr id="3" name="Subtitle 2"/>
          <p:cNvSpPr>
            <a:spLocks noGrp="1"/>
          </p:cNvSpPr>
          <p:nvPr>
            <p:ph type="subTitle" idx="1"/>
          </p:nvPr>
        </p:nvSpPr>
        <p:spPr>
          <a:xfrm>
            <a:off x="1371600" y="1332560"/>
            <a:ext cx="6400800" cy="4559854"/>
          </a:xfrm>
        </p:spPr>
        <p:txBody>
          <a:bodyPr>
            <a:noAutofit/>
          </a:bodyPr>
          <a:lstStyle/>
          <a:p>
            <a:pPr algn="l"/>
            <a:r>
              <a:rPr lang="en-US" sz="1800" dirty="0" smtClean="0"/>
              <a:t>The Work Situation of the Academic Profession in Europe: Findings of a Survey in Twelve Countries</a:t>
            </a:r>
          </a:p>
          <a:p>
            <a:pPr algn="l"/>
            <a:r>
              <a:rPr lang="en-US" sz="1800" dirty="0" smtClean="0"/>
              <a:t>Editors: </a:t>
            </a:r>
            <a:r>
              <a:rPr lang="en-US" sz="1800" dirty="0" err="1" smtClean="0"/>
              <a:t>Teichler</a:t>
            </a:r>
            <a:r>
              <a:rPr lang="en-US" sz="1800" dirty="0" smtClean="0"/>
              <a:t>, Ulrich, </a:t>
            </a:r>
            <a:r>
              <a:rPr lang="en-US" sz="1800" dirty="0" err="1" smtClean="0"/>
              <a:t>Höhle</a:t>
            </a:r>
            <a:r>
              <a:rPr lang="en-US" sz="1800" dirty="0" smtClean="0"/>
              <a:t>, Ester Ava (Eds.)  Springer.</a:t>
            </a:r>
          </a:p>
          <a:p>
            <a:pPr algn="l"/>
            <a:r>
              <a:rPr lang="en-US" sz="1800" dirty="0" smtClean="0"/>
              <a:t>Higher Stress A SURVEY OF STRESS AND WELL-BEING AMONG STAFF IN HIGHER EDUCATION by Dr Gail </a:t>
            </a:r>
            <a:r>
              <a:rPr lang="en-US" sz="1800" dirty="0" err="1" smtClean="0"/>
              <a:t>Kinman</a:t>
            </a:r>
            <a:r>
              <a:rPr lang="en-US" sz="1800" dirty="0" smtClean="0"/>
              <a:t> and Siobhan Wray. For University and College Union (UCU)</a:t>
            </a:r>
          </a:p>
          <a:p>
            <a:pPr algn="l"/>
            <a:r>
              <a:rPr lang="en-US" sz="1800" dirty="0" smtClean="0">
                <a:hlinkClick r:id="rId2"/>
              </a:rPr>
              <a:t>http://www.ucu.org.uk/media/pdf/4/5/HE_stress_report_July_2013.pdf</a:t>
            </a:r>
            <a:endParaRPr lang="en-US" sz="1800" dirty="0" smtClean="0"/>
          </a:p>
          <a:p>
            <a:pPr algn="l"/>
            <a:r>
              <a:rPr lang="en-US" sz="1800" dirty="0" smtClean="0"/>
              <a:t>FIELD, R., DUFFY, J., HUGGINS, A.. Supporting transition to law school and student well-being: The role of professional legal identity. The International Journal of the First Year in Higher Education, North America, 4, </a:t>
            </a:r>
            <a:r>
              <a:rPr lang="en-US" sz="1800" dirty="0" err="1" smtClean="0"/>
              <a:t>jul</a:t>
            </a:r>
            <a:r>
              <a:rPr lang="en-US" sz="1800" dirty="0" smtClean="0"/>
              <a:t>. 2013. Available at: &lt;https://fyhejournal.com/article/view/167&gt;. Date accessed: 29 Mar. 2015.</a:t>
            </a:r>
          </a:p>
          <a:p>
            <a:pPr algn="l"/>
            <a:r>
              <a:rPr lang="en-US" sz="1800" dirty="0" smtClean="0"/>
              <a:t>Gilbert, Daniel (2006) </a:t>
            </a:r>
            <a:r>
              <a:rPr lang="en-US" sz="1800" i="1" dirty="0" smtClean="0"/>
              <a:t>Stumbling on Happiness. </a:t>
            </a:r>
            <a:r>
              <a:rPr lang="en-US" sz="1800" dirty="0" smtClean="0"/>
              <a:t>New York: Alfred A. Knopf Publishers</a:t>
            </a:r>
            <a:r>
              <a:rPr lang="en-GB" sz="1800" dirty="0" smtClean="0"/>
              <a:t> </a:t>
            </a:r>
            <a:endParaRPr lang="en-US" sz="1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References</a:t>
            </a:r>
            <a:endParaRPr lang="en-US" dirty="0"/>
          </a:p>
        </p:txBody>
      </p:sp>
      <p:sp>
        <p:nvSpPr>
          <p:cNvPr id="5" name="Content Placeholder 4"/>
          <p:cNvSpPr>
            <a:spLocks noGrp="1"/>
          </p:cNvSpPr>
          <p:nvPr>
            <p:ph idx="1"/>
          </p:nvPr>
        </p:nvSpPr>
        <p:spPr/>
        <p:txBody>
          <a:bodyPr>
            <a:normAutofit/>
          </a:bodyPr>
          <a:lstStyle/>
          <a:p>
            <a:r>
              <a:rPr lang="en-US" sz="1600" dirty="0"/>
              <a:t>Ole Henning </a:t>
            </a:r>
            <a:r>
              <a:rPr lang="en-US" sz="1600" dirty="0" err="1"/>
              <a:t>Sørensen</a:t>
            </a:r>
            <a:r>
              <a:rPr lang="en-US" sz="1600" dirty="0"/>
              <a:t> &amp; David Holman (2014) A participative </a:t>
            </a:r>
            <a:r>
              <a:rPr lang="en-US" sz="1600" dirty="0" smtClean="0"/>
              <a:t>intervention to </a:t>
            </a:r>
            <a:r>
              <a:rPr lang="en-US" sz="1600" dirty="0"/>
              <a:t>improve employee well-being in knowledge work jobs: A mixed-methods evaluation </a:t>
            </a:r>
            <a:r>
              <a:rPr lang="en-US" sz="1600" dirty="0" err="1"/>
              <a:t>study</a:t>
            </a:r>
            <a:r>
              <a:rPr lang="en-US" sz="1600" dirty="0" err="1" smtClean="0"/>
              <a:t>,Work</a:t>
            </a:r>
            <a:r>
              <a:rPr lang="en-US" sz="1600" dirty="0" smtClean="0"/>
              <a:t> </a:t>
            </a:r>
            <a:r>
              <a:rPr lang="en-US" sz="1600" dirty="0"/>
              <a:t>&amp; Stress, 28:1, 67-86, DOI: 10.1080/</a:t>
            </a:r>
            <a:r>
              <a:rPr lang="en-US" sz="1600" dirty="0" smtClean="0"/>
              <a:t>02678373.2013.876124</a:t>
            </a:r>
          </a:p>
          <a:p>
            <a:r>
              <a:rPr lang="en-US" sz="1600" dirty="0"/>
              <a:t>J. Watts &amp; N. Robertson (2011) Burnout in university </a:t>
            </a:r>
            <a:r>
              <a:rPr lang="en-US" sz="1600" dirty="0" smtClean="0"/>
              <a:t>teaching staff</a:t>
            </a:r>
            <a:r>
              <a:rPr lang="en-US" sz="1600" dirty="0"/>
              <a:t>: a systematic literature review, Educational Research, 53:1, 33-50, DOI</a:t>
            </a:r>
            <a:r>
              <a:rPr lang="en-US" sz="1600" dirty="0" smtClean="0"/>
              <a:t>:10.1080</a:t>
            </a:r>
            <a:r>
              <a:rPr lang="en-US" sz="1600" dirty="0"/>
              <a:t>/</a:t>
            </a:r>
            <a:r>
              <a:rPr lang="en-US" sz="1600" dirty="0" smtClean="0"/>
              <a:t>00131881.2011.552235</a:t>
            </a:r>
          </a:p>
          <a:p>
            <a:r>
              <a:rPr lang="en-US" sz="1600" dirty="0" err="1"/>
              <a:t>Tytherleigh</a:t>
            </a:r>
            <a:r>
              <a:rPr lang="en-US" sz="1600" dirty="0"/>
              <a:t>, M.Y., C. Webb, C.L. Cooper, and C. Ricketts. 2005. Occupational stress in </a:t>
            </a:r>
            <a:r>
              <a:rPr lang="en-US" sz="1600" dirty="0" smtClean="0"/>
              <a:t>UK higher </a:t>
            </a:r>
            <a:r>
              <a:rPr lang="en-US" sz="1600" dirty="0"/>
              <a:t>education institutions: A comparative study of all staff categories. Higher </a:t>
            </a:r>
            <a:r>
              <a:rPr lang="en-US" sz="1600" dirty="0" smtClean="0"/>
              <a:t>Education Research </a:t>
            </a:r>
            <a:r>
              <a:rPr lang="en-US" sz="1600" dirty="0"/>
              <a:t>and Development 24: 41–61</a:t>
            </a:r>
            <a:r>
              <a:rPr lang="en-US" sz="1600" dirty="0" smtClean="0"/>
              <a:t>.</a:t>
            </a:r>
          </a:p>
          <a:p>
            <a:r>
              <a:rPr lang="en-US" sz="1600" dirty="0" err="1"/>
              <a:t>Xiaoni</a:t>
            </a:r>
            <a:r>
              <a:rPr lang="en-US" sz="1600" dirty="0"/>
              <a:t> </a:t>
            </a:r>
            <a:r>
              <a:rPr lang="en-US" sz="1600" dirty="0" err="1"/>
              <a:t>Ren</a:t>
            </a:r>
            <a:r>
              <a:rPr lang="en-US" sz="1600" dirty="0"/>
              <a:t> &amp; Darren Caudle (2016) Walking the tightrope between</a:t>
            </a:r>
            <a:br>
              <a:rPr lang="en-US" sz="1600" dirty="0"/>
            </a:br>
            <a:r>
              <a:rPr lang="en-US" sz="1600" dirty="0"/>
              <a:t>work and non-work life: strategies employed by British and Chinese academics and their implications, Studies in Higher Education, 41:4, 599-618, DOI: 10.1080/03075079.2014.942277 </a:t>
            </a:r>
            <a:endParaRPr lang="en-US" sz="1600" dirty="0" smtClean="0"/>
          </a:p>
          <a:p>
            <a:r>
              <a:rPr lang="en-US" sz="1600" dirty="0"/>
              <a:t>Sophia Su &amp; Kevin Baird (2015): The impact of collegiality amongst Australian accounting academics on work-related attitudes and academic performance, Studies in Higher Education, DOI: 10.1080/03075079.2015.1049142 </a:t>
            </a:r>
          </a:p>
          <a:p>
            <a:endParaRPr lang="en-US" sz="1600" dirty="0"/>
          </a:p>
          <a:p>
            <a:endParaRPr lang="en-US" sz="1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628206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References</a:t>
            </a:r>
            <a:endParaRPr lang="en-US" dirty="0"/>
          </a:p>
        </p:txBody>
      </p:sp>
      <p:sp>
        <p:nvSpPr>
          <p:cNvPr id="5" name="Content Placeholder 4"/>
          <p:cNvSpPr>
            <a:spLocks noGrp="1"/>
          </p:cNvSpPr>
          <p:nvPr>
            <p:ph idx="1"/>
          </p:nvPr>
        </p:nvSpPr>
        <p:spPr/>
        <p:txBody>
          <a:bodyPr>
            <a:normAutofit fontScale="47500" lnSpcReduction="20000"/>
          </a:bodyPr>
          <a:lstStyle/>
          <a:p>
            <a:r>
              <a:rPr lang="en-US" dirty="0"/>
              <a:t>Bruno s. Frey &amp; </a:t>
            </a:r>
            <a:r>
              <a:rPr lang="en-US" dirty="0" err="1"/>
              <a:t>Alois</a:t>
            </a:r>
            <a:r>
              <a:rPr lang="en-US" dirty="0"/>
              <a:t> </a:t>
            </a:r>
            <a:r>
              <a:rPr lang="en-US" dirty="0" err="1"/>
              <a:t>Stutzer</a:t>
            </a:r>
            <a:r>
              <a:rPr lang="en-US" dirty="0"/>
              <a:t>, Happiness and economics: how the economy and institutions affect human well-being 13 (2002);</a:t>
            </a:r>
            <a:endParaRPr lang="en-GB" dirty="0"/>
          </a:p>
          <a:p>
            <a:r>
              <a:rPr lang="en-US" dirty="0" err="1"/>
              <a:t>Faulconbridge</a:t>
            </a:r>
            <a:r>
              <a:rPr lang="en-US" dirty="0"/>
              <a:t>, J., &amp; </a:t>
            </a:r>
            <a:r>
              <a:rPr lang="en-US" dirty="0" err="1"/>
              <a:t>Muzio</a:t>
            </a:r>
            <a:r>
              <a:rPr lang="en-US" dirty="0"/>
              <a:t>, D. (2008). Organizational professionalism in globalizing law firms. Work, Employment &amp; Society, 22(1), 7-25.</a:t>
            </a:r>
            <a:endParaRPr lang="en-GB" dirty="0"/>
          </a:p>
          <a:p>
            <a:r>
              <a:rPr lang="en-US" dirty="0"/>
              <a:t>Peter H. Huang &amp; Rick </a:t>
            </a:r>
            <a:r>
              <a:rPr lang="en-US" dirty="0" err="1"/>
              <a:t>Swedloff</a:t>
            </a:r>
            <a:r>
              <a:rPr lang="en-US" dirty="0"/>
              <a:t>, Authentic Happiness &amp; Meaning at Law Firms, 58 </a:t>
            </a:r>
            <a:r>
              <a:rPr lang="en-US" dirty="0" err="1"/>
              <a:t>syracuse</a:t>
            </a:r>
            <a:r>
              <a:rPr lang="en-US" dirty="0"/>
              <a:t> l. rev. 335 (2008);</a:t>
            </a:r>
            <a:endParaRPr lang="en-GB" dirty="0"/>
          </a:p>
          <a:p>
            <a:r>
              <a:rPr lang="en-US" dirty="0"/>
              <a:t>Krieger, Lawrence S. "Most Ethical of People, the Least Ethical of People: Proposing Self-Determination Theory to Measure Professional Character Formation." U. St. Thomas LJ 8 (2010): 168.</a:t>
            </a:r>
            <a:endParaRPr lang="en-GB" dirty="0"/>
          </a:p>
          <a:p>
            <a:r>
              <a:rPr lang="en-US" dirty="0" err="1"/>
              <a:t>Montagna</a:t>
            </a:r>
            <a:r>
              <a:rPr lang="en-US" dirty="0"/>
              <a:t>, P. D. (1968). Professionalization and bureaucratization in large professional organizations. American Journal of Sociology, 138-145.</a:t>
            </a:r>
            <a:endParaRPr lang="en-GB" dirty="0"/>
          </a:p>
          <a:p>
            <a:r>
              <a:rPr lang="en-US" dirty="0" smtClean="0"/>
              <a:t>Ryan</a:t>
            </a:r>
            <a:r>
              <a:rPr lang="en-US" dirty="0"/>
              <a:t>, Richard M., and Edward L. </a:t>
            </a:r>
            <a:r>
              <a:rPr lang="en-US" dirty="0" err="1"/>
              <a:t>Deci</a:t>
            </a:r>
            <a:r>
              <a:rPr lang="en-US" dirty="0"/>
              <a:t>. "Self-determination theory and the facilitation of intrinsic motivation, social development, and well-being." American psychologist 55.1 (2000): 68.</a:t>
            </a:r>
            <a:endParaRPr lang="en-GB" dirty="0"/>
          </a:p>
          <a:p>
            <a:r>
              <a:rPr lang="en-US" dirty="0"/>
              <a:t>Sheldon, </a:t>
            </a:r>
            <a:r>
              <a:rPr lang="en-US" dirty="0" err="1"/>
              <a:t>Kennon</a:t>
            </a:r>
            <a:r>
              <a:rPr lang="en-US" dirty="0"/>
              <a:t> M., and Lawrence S. Krieger. "Does legal education have undermining effects on law students? Evaluating changes in motivation, values, and well</a:t>
            </a:r>
            <a:r>
              <a:rPr lang="en-GB" dirty="0"/>
              <a:t>‐</a:t>
            </a:r>
            <a:r>
              <a:rPr lang="en-US" dirty="0"/>
              <a:t>being." Behavioral Sciences &amp; the Law 22.2 (2004): 261-286.</a:t>
            </a:r>
            <a:endParaRPr lang="en-GB" dirty="0"/>
          </a:p>
          <a:p>
            <a:r>
              <a:rPr lang="en-US" dirty="0"/>
              <a:t>Sheldon, K. M., and Krieger, L. S. (2007). Understanding the negative effects of legal education on law students: A longitudinal test of self-determination theory. Personality and Social Psychology Bulletin, 33, 883– 897. </a:t>
            </a:r>
            <a:r>
              <a:rPr lang="en-US" dirty="0" err="1"/>
              <a:t>doi</a:t>
            </a:r>
            <a:r>
              <a:rPr lang="en-US" dirty="0"/>
              <a:t>: 10.1177/0146167207301014</a:t>
            </a:r>
            <a:endParaRPr lang="en-GB" dirty="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6689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476"/>
          </a:xfrm>
        </p:spPr>
        <p:txBody>
          <a:bodyPr/>
          <a:lstStyle/>
          <a:p>
            <a:r>
              <a:rPr lang="en-US" dirty="0" smtClean="0"/>
              <a:t>Why focus on wellbeing?</a:t>
            </a:r>
            <a:endParaRPr lang="en-US" dirty="0"/>
          </a:p>
        </p:txBody>
      </p:sp>
      <p:sp>
        <p:nvSpPr>
          <p:cNvPr id="3" name="Content Placeholder 2"/>
          <p:cNvSpPr>
            <a:spLocks noGrp="1"/>
          </p:cNvSpPr>
          <p:nvPr>
            <p:ph idx="1"/>
          </p:nvPr>
        </p:nvSpPr>
        <p:spPr>
          <a:xfrm>
            <a:off x="457200" y="1300640"/>
            <a:ext cx="8229600" cy="4825524"/>
          </a:xfrm>
        </p:spPr>
        <p:txBody>
          <a:bodyPr>
            <a:normAutofit/>
          </a:bodyPr>
          <a:lstStyle/>
          <a:p>
            <a:r>
              <a:rPr lang="en-US" dirty="0" smtClean="0"/>
              <a:t>There </a:t>
            </a:r>
            <a:r>
              <a:rPr lang="en-US" dirty="0"/>
              <a:t>is a growing body of evidence linking well-being with health, energy, optimism, creativity, altruism (Huang &amp; </a:t>
            </a:r>
            <a:r>
              <a:rPr lang="en-US" dirty="0" err="1"/>
              <a:t>Swedloff</a:t>
            </a:r>
            <a:r>
              <a:rPr lang="en-US" dirty="0"/>
              <a:t>,; see also Frey &amp; </a:t>
            </a:r>
            <a:r>
              <a:rPr lang="en-US" dirty="0" err="1"/>
              <a:t>Stutzer</a:t>
            </a:r>
            <a:r>
              <a:rPr lang="en-US" dirty="0"/>
              <a:t>,</a:t>
            </a:r>
            <a:r>
              <a:rPr lang="en-US" dirty="0" smtClean="0"/>
              <a:t> )</a:t>
            </a:r>
          </a:p>
          <a:p>
            <a:r>
              <a:rPr lang="en-US" dirty="0" smtClean="0"/>
              <a:t>Focus on distress will not give the full picture because high subjective wellbeing can make one more resilient.</a:t>
            </a:r>
          </a:p>
          <a:p>
            <a:r>
              <a:rPr lang="en-US" dirty="0" smtClean="0"/>
              <a:t>Is it easier to talk about?</a:t>
            </a:r>
          </a:p>
          <a:p>
            <a:pPr>
              <a:buNone/>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040737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3"/>
            <a:ext cx="8229600" cy="1143000"/>
          </a:xfrm>
        </p:spPr>
        <p:txBody>
          <a:bodyPr/>
          <a:lstStyle/>
          <a:p>
            <a:r>
              <a:rPr lang="en-GB" dirty="0" smtClean="0"/>
              <a:t> A wee exercise</a:t>
            </a:r>
            <a:endParaRPr lang="en-GB" dirty="0"/>
          </a:p>
        </p:txBody>
      </p:sp>
      <p:sp>
        <p:nvSpPr>
          <p:cNvPr id="3" name="Content Placeholder 2"/>
          <p:cNvSpPr>
            <a:spLocks noGrp="1"/>
          </p:cNvSpPr>
          <p:nvPr>
            <p:ph sz="half" idx="1"/>
          </p:nvPr>
        </p:nvSpPr>
        <p:spPr>
          <a:xfrm>
            <a:off x="107504" y="1092200"/>
            <a:ext cx="5400600" cy="4525963"/>
          </a:xfrm>
        </p:spPr>
        <p:txBody>
          <a:bodyPr>
            <a:noAutofit/>
          </a:bodyPr>
          <a:lstStyle/>
          <a:p>
            <a:r>
              <a:rPr lang="en-GB" dirty="0" smtClean="0"/>
              <a:t>There is a pond that is frequented by crocodiles. If you swim (or dog paddle) across it you will be given £10,000. 80% of people make it across to earn £10,000 (the rest are caught and killed by the crocodiles), hands up who wants to try it?</a:t>
            </a:r>
            <a:endParaRPr lang="en-GB" dirty="0"/>
          </a:p>
        </p:txBody>
      </p:sp>
      <p:cxnSp>
        <p:nvCxnSpPr>
          <p:cNvPr id="9" name="Straight Arrow Connector 8"/>
          <p:cNvCxnSpPr/>
          <p:nvPr/>
        </p:nvCxnSpPr>
        <p:spPr>
          <a:xfrm>
            <a:off x="7668344" y="2574891"/>
            <a:ext cx="50405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 name="Content Placeholder 5"/>
          <p:cNvPicPr>
            <a:picLocks noGrp="1" noChangeAspect="1"/>
          </p:cNvPicPr>
          <p:nvPr>
            <p:ph sz="half" idx="2"/>
          </p:nvPr>
        </p:nvPicPr>
        <p:blipFill>
          <a:blip r:embed="rId2"/>
          <a:stretch>
            <a:fillRect/>
          </a:stretch>
        </p:blipFill>
        <p:spPr>
          <a:xfrm>
            <a:off x="5508103" y="1774790"/>
            <a:ext cx="3452873" cy="193360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 A (sicker) wee exercise</a:t>
            </a:r>
            <a:endParaRPr lang="en-GB" dirty="0"/>
          </a:p>
        </p:txBody>
      </p:sp>
      <p:sp>
        <p:nvSpPr>
          <p:cNvPr id="3" name="Content Placeholder 2"/>
          <p:cNvSpPr>
            <a:spLocks noGrp="1"/>
          </p:cNvSpPr>
          <p:nvPr>
            <p:ph sz="half" idx="1"/>
          </p:nvPr>
        </p:nvSpPr>
        <p:spPr>
          <a:xfrm>
            <a:off x="107504" y="1600200"/>
            <a:ext cx="4968552" cy="4525963"/>
          </a:xfrm>
        </p:spPr>
        <p:txBody>
          <a:bodyPr>
            <a:noAutofit/>
          </a:bodyPr>
          <a:lstStyle/>
          <a:p>
            <a:r>
              <a:rPr lang="en-GB" sz="3200" dirty="0" smtClean="0"/>
              <a:t>Next everyone you love is one the other side of the pond, if you do not cross the pond, they will be thrown in the pond for the crocodiles to eat, hands up who wants to try it now?</a:t>
            </a:r>
            <a:endParaRPr lang="en-GB" sz="3200" dirty="0"/>
          </a:p>
        </p:txBody>
      </p:sp>
      <p:cxnSp>
        <p:nvCxnSpPr>
          <p:cNvPr id="9" name="Straight Arrow Connector 8"/>
          <p:cNvCxnSpPr/>
          <p:nvPr/>
        </p:nvCxnSpPr>
        <p:spPr>
          <a:xfrm>
            <a:off x="7668344" y="2420888"/>
            <a:ext cx="468000" cy="288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descr="Image result for crocodile pond"/>
          <p:cNvPicPr>
            <a:picLocks noGrp="1" noChangeAspect="1" noChangeArrowheads="1"/>
          </p:cNvPicPr>
          <p:nvPr>
            <p:ph sz="half"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094326" y="2110317"/>
            <a:ext cx="4002768" cy="224155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Its really about meaning</a:t>
            </a:r>
            <a:endParaRPr lang="en-GB" dirty="0"/>
          </a:p>
        </p:txBody>
      </p:sp>
      <p:sp>
        <p:nvSpPr>
          <p:cNvPr id="5" name="Content Placeholder 4"/>
          <p:cNvSpPr>
            <a:spLocks noGrp="1"/>
          </p:cNvSpPr>
          <p:nvPr>
            <p:ph idx="1"/>
          </p:nvPr>
        </p:nvSpPr>
        <p:spPr>
          <a:xfrm>
            <a:off x="179513" y="1719070"/>
            <a:ext cx="8609380" cy="4878281"/>
          </a:xfrm>
        </p:spPr>
        <p:txBody>
          <a:bodyPr>
            <a:normAutofit/>
          </a:bodyPr>
          <a:lstStyle/>
          <a:p>
            <a:r>
              <a:rPr lang="en-GB" sz="3200" dirty="0" smtClean="0"/>
              <a:t>The thing that changes in the sick wee exercise was MEANING (</a:t>
            </a:r>
            <a:r>
              <a:rPr lang="en-GB" sz="3200" dirty="0" err="1" smtClean="0"/>
              <a:t>ie</a:t>
            </a:r>
            <a:r>
              <a:rPr lang="en-GB" sz="3200" dirty="0" smtClean="0"/>
              <a:t>, what you value).</a:t>
            </a:r>
          </a:p>
          <a:p>
            <a:r>
              <a:rPr lang="en-GB" sz="3200" dirty="0" smtClean="0"/>
              <a:t>The self will often become subservient to important meanings</a:t>
            </a:r>
          </a:p>
          <a:p>
            <a:r>
              <a:rPr lang="en-GB" sz="3200" dirty="0" smtClean="0"/>
              <a:t>Victor </a:t>
            </a:r>
            <a:r>
              <a:rPr lang="en-GB" sz="3200" dirty="0" err="1" smtClean="0"/>
              <a:t>Frankl</a:t>
            </a:r>
            <a:r>
              <a:rPr lang="en-GB" sz="3200" dirty="0" smtClean="0"/>
              <a:t> – mans search for meaning</a:t>
            </a:r>
          </a:p>
          <a:p>
            <a:r>
              <a:rPr lang="en-GB" sz="3200" b="1" dirty="0" smtClean="0"/>
              <a:t>Nietzsche</a:t>
            </a:r>
            <a:r>
              <a:rPr lang="en-GB" sz="3200" dirty="0" smtClean="0"/>
              <a:t>: “He who has a </a:t>
            </a:r>
            <a:r>
              <a:rPr lang="en-GB" sz="3200" b="1" dirty="0" smtClean="0"/>
              <a:t>why</a:t>
            </a:r>
            <a:r>
              <a:rPr lang="en-GB" sz="3200" dirty="0" smtClean="0"/>
              <a:t> to live for can bear with almost any</a:t>
            </a:r>
            <a:r>
              <a:rPr lang="en-GB" sz="3200" b="1" dirty="0" smtClean="0"/>
              <a:t> how</a:t>
            </a:r>
            <a:r>
              <a:rPr lang="en-GB" sz="3200" b="1" dirty="0" smtClean="0"/>
              <a:t>”</a:t>
            </a:r>
            <a:endParaRPr lang="en-GB" sz="32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Values</a:t>
            </a:r>
            <a:endParaRPr lang="en-GB" dirty="0"/>
          </a:p>
        </p:txBody>
      </p:sp>
      <p:sp>
        <p:nvSpPr>
          <p:cNvPr id="3" name="Content Placeholder 2"/>
          <p:cNvSpPr>
            <a:spLocks noGrp="1"/>
          </p:cNvSpPr>
          <p:nvPr>
            <p:ph idx="1"/>
          </p:nvPr>
        </p:nvSpPr>
        <p:spPr/>
        <p:txBody>
          <a:bodyPr/>
          <a:lstStyle/>
          <a:p>
            <a:r>
              <a:rPr lang="en-GB" sz="3200" dirty="0" smtClean="0"/>
              <a:t>‘A value is an enduring belief that some goals are preferable to others’ (Peterson,2006, pg 170)</a:t>
            </a:r>
          </a:p>
          <a:p>
            <a:r>
              <a:rPr lang="en-GB" sz="3200" dirty="0" smtClean="0"/>
              <a:t>Bok (1995) throughout history people MUST endorse three sets of values (minimalist values for a society)</a:t>
            </a:r>
          </a:p>
          <a:p>
            <a:r>
              <a:rPr lang="en-GB" sz="3200" dirty="0" smtClean="0"/>
              <a:t>1) Positive duties of mutual care/ reciprocity</a:t>
            </a:r>
          </a:p>
          <a:p>
            <a:endParaRPr lang="en-GB"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Values</a:t>
            </a:r>
            <a:endParaRPr lang="en-GB" dirty="0"/>
          </a:p>
        </p:txBody>
      </p:sp>
      <p:sp>
        <p:nvSpPr>
          <p:cNvPr id="3" name="Content Placeholder 2"/>
          <p:cNvSpPr>
            <a:spLocks noGrp="1"/>
          </p:cNvSpPr>
          <p:nvPr>
            <p:ph sz="half" idx="1"/>
          </p:nvPr>
        </p:nvSpPr>
        <p:spPr>
          <a:xfrm>
            <a:off x="457200" y="1417637"/>
            <a:ext cx="4199467" cy="4847695"/>
          </a:xfrm>
        </p:spPr>
        <p:txBody>
          <a:bodyPr>
            <a:normAutofit fontScale="92500" lnSpcReduction="20000"/>
          </a:bodyPr>
          <a:lstStyle/>
          <a:p>
            <a:r>
              <a:rPr lang="en-GB" dirty="0" smtClean="0"/>
              <a:t>2) negative disciplinary code against violence, deceit and betrayal</a:t>
            </a:r>
          </a:p>
          <a:p>
            <a:r>
              <a:rPr lang="en-GB" dirty="0" smtClean="0"/>
              <a:t>3) Norms for rudimentary fairness and procedural justice (for conflict resolution) </a:t>
            </a:r>
          </a:p>
          <a:p>
            <a:r>
              <a:rPr lang="en-GB" dirty="0" smtClean="0"/>
              <a:t>Societies also have maximalist values (usually specific to a culture and extensive/elaborate)</a:t>
            </a:r>
            <a:endParaRPr lang="en-GB" dirty="0"/>
          </a:p>
        </p:txBody>
      </p:sp>
      <p:pic>
        <p:nvPicPr>
          <p:cNvPr id="5" name="Picture 7" descr="http://ccat.sas.upenn.edu/jod/augustine/gozzoli6.jpg"/>
          <p:cNvPicPr>
            <a:picLocks noGrp="1" noChangeAspect="1" noChangeArrowheads="1"/>
          </p:cNvPicPr>
          <p:nvPr>
            <p:ph sz="half" idx="2"/>
          </p:nvPr>
        </p:nvPicPr>
        <p:blipFill>
          <a:blip r:embed="rId3"/>
          <a:stretch>
            <a:fillRect/>
          </a:stretch>
        </p:blipFill>
        <p:spPr>
          <a:xfrm>
            <a:off x="4845050" y="1643014"/>
            <a:ext cx="3886200" cy="4464148"/>
          </a:xfr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chool of Law PP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4055</TotalTime>
  <Words>3136</Words>
  <Application>Microsoft Macintosh PowerPoint</Application>
  <PresentationFormat>On-screen Show (4:3)</PresentationFormat>
  <Paragraphs>174</Paragraphs>
  <Slides>35</Slides>
  <Notes>4</Notes>
  <HiddenSlides>0</HiddenSlides>
  <MMClips>0</MMClips>
  <ScaleCrop>false</ScaleCrop>
  <HeadingPairs>
    <vt:vector size="4" baseType="variant">
      <vt:variant>
        <vt:lpstr>Design Template</vt:lpstr>
      </vt:variant>
      <vt:variant>
        <vt:i4>1</vt:i4>
      </vt:variant>
      <vt:variant>
        <vt:lpstr>Slide Titles</vt:lpstr>
      </vt:variant>
      <vt:variant>
        <vt:i4>35</vt:i4>
      </vt:variant>
    </vt:vector>
  </HeadingPairs>
  <TitlesOfParts>
    <vt:vector size="36" baseType="lpstr">
      <vt:lpstr>School of Law PP Template</vt:lpstr>
      <vt:lpstr>Slide 1</vt:lpstr>
      <vt:lpstr>Love of Money: the root of all evil?</vt:lpstr>
      <vt:lpstr>The Love of Money</vt:lpstr>
      <vt:lpstr>Why focus on wellbeing?</vt:lpstr>
      <vt:lpstr> A wee exercise</vt:lpstr>
      <vt:lpstr> A (sicker) wee exercise</vt:lpstr>
      <vt:lpstr>Its really about meaning</vt:lpstr>
      <vt:lpstr>Values</vt:lpstr>
      <vt:lpstr>Values</vt:lpstr>
      <vt:lpstr>Values</vt:lpstr>
      <vt:lpstr>Particular values and Human Strengths</vt:lpstr>
      <vt:lpstr>Human Strengths</vt:lpstr>
      <vt:lpstr>The importance of values  in relation to wellbeing</vt:lpstr>
      <vt:lpstr>The LERN Law Teacher Survey  2015</vt:lpstr>
      <vt:lpstr>The LERN Law Teacher Survey</vt:lpstr>
      <vt:lpstr>Autonomy</vt:lpstr>
      <vt:lpstr>Autonomous actions</vt:lpstr>
      <vt:lpstr>The Ryff Wellbeing Scale  (summary adapted from Seifert, 2005)</vt:lpstr>
      <vt:lpstr>Open ended questions</vt:lpstr>
      <vt:lpstr>The Open-ended Questions</vt:lpstr>
      <vt:lpstr>How do you define your own stress and/or wellbeing? </vt:lpstr>
      <vt:lpstr>How do you define your own stress and/or wellbeing?</vt:lpstr>
      <vt:lpstr>Key Findings – Law Teachers</vt:lpstr>
      <vt:lpstr>Law teacher survey</vt:lpstr>
      <vt:lpstr>Plans for the Future</vt:lpstr>
      <vt:lpstr>Law and dental hygiene students</vt:lpstr>
      <vt:lpstr>Law and Dental students</vt:lpstr>
      <vt:lpstr>Values</vt:lpstr>
      <vt:lpstr>Discussion on values</vt:lpstr>
      <vt:lpstr>Tentative conclusions</vt:lpstr>
      <vt:lpstr> Choose a job you love, and you will never have to work a day in your life Confucius </vt:lpstr>
      <vt:lpstr>References</vt:lpstr>
      <vt:lpstr>References</vt:lpstr>
      <vt:lpstr>References</vt:lpstr>
      <vt:lpstr>References</vt:lpstr>
    </vt:vector>
  </TitlesOfParts>
  <Company>UoP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Perceptions of wellbeing in Law Teachers</dc:title>
  <dc:creator>caroline strevens</dc:creator>
  <cp:lastModifiedBy>caroline strevens</cp:lastModifiedBy>
  <cp:revision>84</cp:revision>
  <cp:lastPrinted>2017-06-15T11:05:01Z</cp:lastPrinted>
  <dcterms:created xsi:type="dcterms:W3CDTF">2017-06-19T20:17:03Z</dcterms:created>
  <dcterms:modified xsi:type="dcterms:W3CDTF">2017-06-19T21:14:17Z</dcterms:modified>
</cp:coreProperties>
</file>