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Default Extension="fntdata" ContentType="application/x-fontdata"/>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72" r:id="rId1"/>
    <p:sldMasterId id="2147483673" r:id="rId2"/>
    <p:sldMasterId id="2147483674"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90" r:id="rId31"/>
    <p:sldId id="284" r:id="rId32"/>
    <p:sldId id="285" r:id="rId33"/>
    <p:sldId id="286" r:id="rId34"/>
    <p:sldId id="289" r:id="rId35"/>
  </p:sldIdLst>
  <p:sldSz cx="9144000" cy="6858000" type="screen4x3"/>
  <p:notesSz cx="6858000" cy="9144000"/>
  <p:embeddedFontLst>
    <p:embeddedFont>
      <p:font typeface="Raleway"/>
      <p:regular r:id="rId37"/>
      <p:bold r:id="rId38"/>
      <p:italic r:id="rId39"/>
      <p:boldItalic r:id="rId40"/>
    </p:embeddedFont>
    <p:embeddedFont>
      <p:font typeface="Source Sans Pro"/>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12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font" Target="fonts/font1.fntdata"/><Relationship Id="rId38" Type="http://schemas.openxmlformats.org/officeDocument/2006/relationships/font" Target="fonts/font2.fntdata"/><Relationship Id="rId39" Type="http://schemas.openxmlformats.org/officeDocument/2006/relationships/font" Target="fonts/font3.fntdata"/><Relationship Id="rId40" Type="http://schemas.openxmlformats.org/officeDocument/2006/relationships/font" Target="fonts/font4.fntdata"/><Relationship Id="rId41" Type="http://schemas.openxmlformats.org/officeDocument/2006/relationships/font" Target="fonts/font5.fntdata"/><Relationship Id="rId42" Type="http://schemas.openxmlformats.org/officeDocument/2006/relationships/font" Target="fonts/font6.fntdata"/><Relationship Id="rId43" Type="http://schemas.openxmlformats.org/officeDocument/2006/relationships/font" Target="fonts/font7.fntdata"/><Relationship Id="rId44" Type="http://schemas.openxmlformats.org/officeDocument/2006/relationships/font" Target="fonts/font8.fntdata"/><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People have multi pathologies:</a:t>
            </a:r>
            <a:br>
              <a:rPr lang="en-US"/>
            </a:br>
            <a:r>
              <a:rPr lang="en-US"/>
              <a:t>“In the past, hospitals were designed to deal with acute medical crises, like heart attacks or major accidents. Today, our hospitals also care for people who have multiple, complex conditions and chronic diseases like diabetes. Dealing well with these different health needs means redesigning how we care for people”</a:t>
            </a:r>
            <a:br>
              <a:rPr lang="en-US"/>
            </a:br>
            <a:r>
              <a:rPr lang="en-US"/>
              <a:t>The future workforce needs to be based on future work. We should be driving ‘collaborative practice development’ not ‘continuing professional development’ – working across professions, not developing individual professions. Health and social care are team-based activities; the work of one team member is inter-dependent on others (Imison and Bohmer 2015)</a:t>
            </a:r>
          </a:p>
          <a:p>
            <a:pPr lvl="0" rtl="0">
              <a:spcBef>
                <a:spcPts val="0"/>
              </a:spcBef>
              <a:buNone/>
            </a:pPr>
            <a:r>
              <a:rPr lang="en-US"/>
              <a:t>mison, C., &amp; Bohmer, R. (2014) NHS and social care workforce: meeting our needs now and in the future? The King’s Fund. Available at: https://www.kingsfund.org.uk/sites/files/kf/field/field_publication_file/perspectives-nhs-social-care-workforce-jul13.pdf (Accessed 9 June 2017).</a:t>
            </a:r>
            <a:br>
              <a:rPr lang="en-US"/>
            </a:br>
            <a:r>
              <a:rPr lang="en-US"/>
              <a:t/>
            </a:r>
            <a:br>
              <a:rPr lang="en-US"/>
            </a:b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
            </a:r>
            <a:br>
              <a:rPr lang="en-US"/>
            </a:br>
            <a:r>
              <a:rPr lang="en-US"/>
              <a:t/>
            </a:r>
            <a:br>
              <a:rPr lang="en-US"/>
            </a:b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buClr>
                <a:srgbClr val="7F7F7F"/>
              </a:buClr>
              <a:buSzPct val="100000"/>
              <a:buFont typeface="Source Sans Pro"/>
            </a:pPr>
            <a:r>
              <a:rPr lang="en-US" sz="1800">
                <a:solidFill>
                  <a:srgbClr val="7F7F7F"/>
                </a:solidFill>
                <a:latin typeface="Source Sans Pro"/>
                <a:ea typeface="Source Sans Pro"/>
                <a:cs typeface="Source Sans Pro"/>
                <a:sym typeface="Source Sans Pro"/>
              </a:rPr>
              <a:t>670,000 nurses and midwives registered with the NMC (2017)</a:t>
            </a:r>
          </a:p>
          <a:p>
            <a:pPr lvl="0" rtl="0">
              <a:lnSpc>
                <a:spcPct val="115000"/>
              </a:lnSpc>
              <a:spcBef>
                <a:spcPts val="0"/>
              </a:spcBef>
              <a:buClr>
                <a:schemeClr val="dk1"/>
              </a:buClr>
              <a:buFont typeface="Arial"/>
              <a:buNone/>
            </a:pPr>
            <a:endParaRPr sz="1800">
              <a:solidFill>
                <a:srgbClr val="7F7F7F"/>
              </a:solidFill>
              <a:latin typeface="Source Sans Pro"/>
              <a:ea typeface="Source Sans Pro"/>
              <a:cs typeface="Source Sans Pro"/>
              <a:sym typeface="Source Sans Pro"/>
            </a:endParaRPr>
          </a:p>
          <a:p>
            <a:pPr marL="457200" lvl="0" indent="-342900" rtl="0">
              <a:lnSpc>
                <a:spcPct val="115000"/>
              </a:lnSpc>
              <a:spcBef>
                <a:spcPts val="0"/>
              </a:spcBef>
              <a:buClr>
                <a:srgbClr val="7F7F7F"/>
              </a:buClr>
              <a:buSzPct val="100000"/>
              <a:buFont typeface="Source Sans Pro"/>
            </a:pPr>
            <a:r>
              <a:rPr lang="en-US" sz="1800">
                <a:solidFill>
                  <a:srgbClr val="7F7F7F"/>
                </a:solidFill>
                <a:latin typeface="Source Sans Pro"/>
                <a:ea typeface="Source Sans Pro"/>
                <a:cs typeface="Source Sans Pro"/>
                <a:sym typeface="Source Sans Pro"/>
              </a:rPr>
              <a:t>600,000 nurses are employed in the UK across the NHS, care and private sectors</a:t>
            </a:r>
          </a:p>
          <a:p>
            <a:pPr lvl="0" rtl="0">
              <a:lnSpc>
                <a:spcPct val="115000"/>
              </a:lnSpc>
              <a:spcBef>
                <a:spcPts val="0"/>
              </a:spcBef>
              <a:buClr>
                <a:schemeClr val="dk1"/>
              </a:buClr>
              <a:buFont typeface="Arial"/>
              <a:buNone/>
            </a:pPr>
            <a:endParaRPr sz="1800">
              <a:solidFill>
                <a:srgbClr val="7F7F7F"/>
              </a:solidFill>
              <a:latin typeface="Source Sans Pro"/>
              <a:ea typeface="Source Sans Pro"/>
              <a:cs typeface="Source Sans Pro"/>
              <a:sym typeface="Source Sans Pro"/>
            </a:endParaRPr>
          </a:p>
          <a:p>
            <a:pPr marL="457200" lvl="0" indent="-342900" rtl="0">
              <a:lnSpc>
                <a:spcPct val="115000"/>
              </a:lnSpc>
              <a:spcBef>
                <a:spcPts val="0"/>
              </a:spcBef>
              <a:buClr>
                <a:srgbClr val="7F7F7F"/>
              </a:buClr>
              <a:buSzPct val="100000"/>
              <a:buFont typeface="Source Sans Pro"/>
            </a:pPr>
            <a:r>
              <a:rPr lang="en-US" sz="1800">
                <a:solidFill>
                  <a:srgbClr val="7F7F7F"/>
                </a:solidFill>
                <a:latin typeface="Source Sans Pro"/>
                <a:ea typeface="Source Sans Pro"/>
                <a:cs typeface="Source Sans Pro"/>
                <a:sym typeface="Source Sans Pro"/>
              </a:rPr>
              <a:t>1 in 10 nursing posts in England are vacant</a:t>
            </a:r>
          </a:p>
          <a:p>
            <a:pPr lvl="0" rtl="0">
              <a:lnSpc>
                <a:spcPct val="115000"/>
              </a:lnSpc>
              <a:spcBef>
                <a:spcPts val="0"/>
              </a:spcBef>
              <a:buClr>
                <a:schemeClr val="dk1"/>
              </a:buClr>
              <a:buFont typeface="Arial"/>
              <a:buNone/>
            </a:pPr>
            <a:endParaRPr sz="1800">
              <a:solidFill>
                <a:srgbClr val="7F7F7F"/>
              </a:solidFill>
              <a:latin typeface="Source Sans Pro"/>
              <a:ea typeface="Source Sans Pro"/>
              <a:cs typeface="Source Sans Pro"/>
              <a:sym typeface="Source Sans Pro"/>
            </a:endParaRPr>
          </a:p>
          <a:p>
            <a:pPr marL="457200" lvl="0" indent="-342900" rtl="0">
              <a:lnSpc>
                <a:spcPct val="115000"/>
              </a:lnSpc>
              <a:spcBef>
                <a:spcPts val="0"/>
              </a:spcBef>
              <a:buClr>
                <a:srgbClr val="7F7F7F"/>
              </a:buClr>
              <a:buSzPct val="100000"/>
              <a:buFont typeface="Source Sans Pro"/>
            </a:pPr>
            <a:r>
              <a:rPr lang="en-US" sz="1800">
                <a:solidFill>
                  <a:srgbClr val="7F7F7F"/>
                </a:solidFill>
                <a:latin typeface="Source Sans Pro"/>
                <a:ea typeface="Source Sans Pro"/>
                <a:cs typeface="Source Sans Pro"/>
                <a:sym typeface="Source Sans Pro"/>
              </a:rPr>
              <a:t>An ageing workforce, workforce in transition</a:t>
            </a:r>
          </a:p>
          <a:p>
            <a:pPr lvl="0" rtl="0">
              <a:lnSpc>
                <a:spcPct val="115000"/>
              </a:lnSpc>
              <a:spcBef>
                <a:spcPts val="0"/>
              </a:spcBef>
              <a:buClr>
                <a:schemeClr val="dk1"/>
              </a:buClr>
              <a:buFont typeface="Arial"/>
              <a:buNone/>
            </a:pPr>
            <a:endParaRPr sz="1800">
              <a:solidFill>
                <a:srgbClr val="7F7F7F"/>
              </a:solidFill>
              <a:latin typeface="Source Sans Pro"/>
              <a:ea typeface="Source Sans Pro"/>
              <a:cs typeface="Source Sans Pro"/>
              <a:sym typeface="Source Sans Pro"/>
            </a:endParaRPr>
          </a:p>
          <a:p>
            <a:pPr marL="457200" lvl="0" indent="-342900" rtl="0">
              <a:lnSpc>
                <a:spcPct val="115000"/>
              </a:lnSpc>
              <a:spcBef>
                <a:spcPts val="0"/>
              </a:spcBef>
              <a:buClr>
                <a:srgbClr val="7F7F7F"/>
              </a:buClr>
              <a:buSzPct val="100000"/>
              <a:buFont typeface="Source Sans Pro"/>
            </a:pPr>
            <a:r>
              <a:rPr lang="en-US" sz="1800">
                <a:solidFill>
                  <a:srgbClr val="7F7F7F"/>
                </a:solidFill>
                <a:latin typeface="Source Sans Pro"/>
                <a:ea typeface="Source Sans Pro"/>
                <a:cs typeface="Source Sans Pro"/>
                <a:sym typeface="Source Sans Pro"/>
              </a:rPr>
              <a:t>The NHS deals with over 1 million patients every 36 hours</a:t>
            </a:r>
          </a:p>
        </p:txBody>
      </p:sp>
      <p:sp>
        <p:nvSpPr>
          <p:cNvPr id="203" name="Shape 2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US" sz="1400">
                <a:latin typeface="Source Sans Pro"/>
                <a:ea typeface="Source Sans Pro"/>
                <a:cs typeface="Source Sans Pro"/>
                <a:sym typeface="Source Sans Pro"/>
              </a:rPr>
              <a:t>Simulation and placement learning embedded</a:t>
            </a:r>
          </a:p>
          <a:p>
            <a:pPr marL="0" lvl="0" indent="0" rtl="0">
              <a:lnSpc>
                <a:spcPct val="115000"/>
              </a:lnSpc>
              <a:spcBef>
                <a:spcPts val="0"/>
              </a:spcBef>
              <a:spcAft>
                <a:spcPts val="1600"/>
              </a:spcAft>
              <a:buNone/>
            </a:pPr>
            <a:r>
              <a:rPr lang="en-US" sz="1400">
                <a:latin typeface="Source Sans Pro"/>
                <a:ea typeface="Source Sans Pro"/>
                <a:cs typeface="Source Sans Pro"/>
                <a:sym typeface="Source Sans Pro"/>
              </a:rPr>
              <a:t>Under supervision</a:t>
            </a:r>
            <a:r>
              <a:rPr lang="en-US" sz="1400">
                <a:solidFill>
                  <a:schemeClr val="lt2"/>
                </a:solidFill>
                <a:latin typeface="Source Sans Pro"/>
                <a:ea typeface="Source Sans Pro"/>
                <a:cs typeface="Source Sans Pro"/>
                <a:sym typeface="Source Sans Pro"/>
              </a:rPr>
              <a:t>ng embedded in curriculum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US" sz="1400">
                <a:latin typeface="Source Sans Pro"/>
                <a:ea typeface="Source Sans Pro"/>
                <a:cs typeface="Source Sans Pro"/>
                <a:sym typeface="Source Sans Pro"/>
              </a:rPr>
              <a:t>Simulation and placement learning embedded</a:t>
            </a:r>
          </a:p>
          <a:p>
            <a:pPr marL="0" lvl="0" indent="0" rtl="0">
              <a:lnSpc>
                <a:spcPct val="115000"/>
              </a:lnSpc>
              <a:spcBef>
                <a:spcPts val="0"/>
              </a:spcBef>
              <a:spcAft>
                <a:spcPts val="1600"/>
              </a:spcAft>
              <a:buNone/>
            </a:pPr>
            <a:r>
              <a:rPr lang="en-US" sz="1400">
                <a:latin typeface="Source Sans Pro"/>
                <a:ea typeface="Source Sans Pro"/>
                <a:cs typeface="Source Sans Pro"/>
                <a:sym typeface="Source Sans Pro"/>
              </a:rPr>
              <a:t>Under supervision</a:t>
            </a:r>
            <a:r>
              <a:rPr lang="en-US" sz="1400">
                <a:solidFill>
                  <a:schemeClr val="lt2"/>
                </a:solidFill>
                <a:latin typeface="Source Sans Pro"/>
                <a:ea typeface="Source Sans Pro"/>
                <a:cs typeface="Source Sans Pro"/>
                <a:sym typeface="Source Sans Pro"/>
              </a:rPr>
              <a:t>ng embedded in curriculum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Values in nursing</a:t>
            </a:r>
            <a:br>
              <a:rPr lang="en-US"/>
            </a:br>
            <a:r>
              <a:rPr lang="en-US"/>
              <a:t>People matter</a:t>
            </a:r>
            <a:br>
              <a:rPr lang="en-US"/>
            </a:br>
            <a:r>
              <a:rPr lang="en-US"/>
              <a:t>Health is personal</a:t>
            </a:r>
            <a:br>
              <a:rPr lang="en-US"/>
            </a:br>
            <a:r>
              <a:rPr lang="en-US"/>
              <a:t>Nursing is about relationships</a:t>
            </a:r>
            <a:br>
              <a:rPr lang="en-US"/>
            </a:br>
            <a:r>
              <a:rPr lang="en-US"/>
              <a:t>Seeing people in their context (Hardcastle et al 2015)</a:t>
            </a:r>
            <a:br>
              <a:rPr lang="en-US"/>
            </a:br>
            <a:r>
              <a:rPr lang="en-US"/>
              <a:t>The power of motives</a:t>
            </a:r>
            <a:br>
              <a:rPr lang="en-US"/>
            </a:br>
            <a:r>
              <a:rPr lang="en-US"/>
              <a:t>Self awareness</a:t>
            </a:r>
            <a:br>
              <a:rPr lang="en-US"/>
            </a:br>
            <a:r>
              <a:rPr lang="en-US"/>
              <a:t>Non-judgemental</a:t>
            </a:r>
            <a:br>
              <a:rPr lang="en-US"/>
            </a:br>
            <a:r>
              <a:rPr lang="en-US"/>
              <a:t>Knowledge</a:t>
            </a:r>
            <a:br>
              <a:rPr lang="en-US"/>
            </a:br>
            <a:r>
              <a:rPr lang="en-US"/>
              <a:t>Confidence (Dixon 2008)</a:t>
            </a:r>
            <a:br>
              <a:rPr lang="en-US"/>
            </a:br>
            <a:r>
              <a:rPr lang="en-US"/>
              <a:t>Communication</a:t>
            </a:r>
            <a:br>
              <a:rPr lang="en-US"/>
            </a:br>
            <a:r>
              <a:rPr lang="en-US"/>
              <a:t>Empowerment</a:t>
            </a:r>
            <a:br>
              <a:rPr lang="en-US"/>
            </a:br>
            <a:endParaRPr lang="en-US"/>
          </a:p>
        </p:txBody>
      </p:sp>
      <p:sp>
        <p:nvSpPr>
          <p:cNvPr id="209" name="Shape 20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9" name="Shape 2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People have multi pathologies:</a:t>
            </a:r>
            <a:br>
              <a:rPr lang="en-US"/>
            </a:br>
            <a:r>
              <a:rPr lang="en-US"/>
              <a:t>“In the past, hospitals were designed to deal with acute medical crises, like heart attacks or major accidents. Today, our hospitals also care for people who have multiple, complex conditions and chronic diseases like diabetes. Dealing well with these different health needs means redesigning how we care for people”</a:t>
            </a:r>
            <a:br>
              <a:rPr lang="en-US"/>
            </a:br>
            <a:r>
              <a:rPr lang="en-US"/>
              <a:t>The future workforce needs to be based on future work. We should be driving ‘collaborative practice development’ not ‘continuing professional development’ – working across professions, not developing individual professions. Health and social care are team-based activities; the work of one team member is inter-dependent on others (Imison and Bohmer 2015)</a:t>
            </a:r>
          </a:p>
          <a:p>
            <a:pPr lvl="0" rtl="0">
              <a:spcBef>
                <a:spcPts val="0"/>
              </a:spcBef>
              <a:buNone/>
            </a:pPr>
            <a:r>
              <a:rPr lang="en-US"/>
              <a:t>mison, C., &amp; Bohmer, R. (2014) NHS and social care workforce: meeting our needs now and in the future? The King’s Fund. Available at: https://www.kingsfund.org.uk/sites/files/kf/field/field_publication_file/perspectives-nhs-social-care-workforce-jul13.pdf (Accessed 9 June 2017).</a:t>
            </a:r>
            <a:br>
              <a:rPr lang="en-US"/>
            </a:br>
            <a:r>
              <a:rPr lang="en-US"/>
              <a:t/>
            </a:r>
            <a:br>
              <a:rPr lang="en-US"/>
            </a:b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SzPct val="1000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55"/>
        <p:cNvGrpSpPr/>
        <p:nvPr/>
      </p:nvGrpSpPr>
      <p:grpSpPr>
        <a:xfrm>
          <a:off x="0" y="0"/>
          <a:ext cx="0" cy="0"/>
          <a:chOff x="0" y="0"/>
          <a:chExt cx="0" cy="0"/>
        </a:xfrm>
      </p:grpSpPr>
      <p:sp>
        <p:nvSpPr>
          <p:cNvPr id="56" name="Shape 56"/>
          <p:cNvSpPr/>
          <p:nvPr/>
        </p:nvSpPr>
        <p:spPr>
          <a:xfrm>
            <a:off x="4636800" y="107600"/>
            <a:ext cx="4426500" cy="66429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57" name="Shape 5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58" name="Shape 58"/>
          <p:cNvSpPr txBox="1">
            <a:spLocks noGrp="1"/>
          </p:cNvSpPr>
          <p:nvPr>
            <p:ph type="title"/>
          </p:nvPr>
        </p:nvSpPr>
        <p:spPr>
          <a:xfrm>
            <a:off x="265500" y="1575600"/>
            <a:ext cx="4045200" cy="2044800"/>
          </a:xfrm>
          <a:prstGeom prst="rect">
            <a:avLst/>
          </a:prstGeom>
        </p:spPr>
        <p:txBody>
          <a:bodyPr lIns="91425" tIns="91425" rIns="91425" bIns="91425" anchor="b" anchorCtr="0"/>
          <a:lstStyle>
            <a:lvl1pPr lvl="0" algn="ctr" rtl="0">
              <a:spcBef>
                <a:spcPts val="0"/>
              </a:spcBef>
              <a:buSzPct val="100000"/>
              <a:defRPr sz="3800"/>
            </a:lvl1pPr>
            <a:lvl2pPr lvl="1" algn="ctr" rtl="0">
              <a:spcBef>
                <a:spcPts val="0"/>
              </a:spcBef>
              <a:buSzPct val="100000"/>
              <a:defRPr sz="3800"/>
            </a:lvl2pPr>
            <a:lvl3pPr lvl="2" algn="ctr" rtl="0">
              <a:spcBef>
                <a:spcPts val="0"/>
              </a:spcBef>
              <a:buSzPct val="100000"/>
              <a:defRPr sz="3800"/>
            </a:lvl3pPr>
            <a:lvl4pPr lvl="3" algn="ctr" rtl="0">
              <a:spcBef>
                <a:spcPts val="0"/>
              </a:spcBef>
              <a:buSzPct val="100000"/>
              <a:defRPr sz="3800"/>
            </a:lvl4pPr>
            <a:lvl5pPr lvl="4" algn="ctr" rtl="0">
              <a:spcBef>
                <a:spcPts val="0"/>
              </a:spcBef>
              <a:buSzPct val="100000"/>
              <a:defRPr sz="3800"/>
            </a:lvl5pPr>
            <a:lvl6pPr lvl="5" algn="ctr" rtl="0">
              <a:spcBef>
                <a:spcPts val="0"/>
              </a:spcBef>
              <a:buSzPct val="100000"/>
              <a:defRPr sz="3800"/>
            </a:lvl6pPr>
            <a:lvl7pPr lvl="6" algn="ctr" rtl="0">
              <a:spcBef>
                <a:spcPts val="0"/>
              </a:spcBef>
              <a:buSzPct val="100000"/>
              <a:defRPr sz="3800"/>
            </a:lvl7pPr>
            <a:lvl8pPr lvl="7" algn="ctr" rtl="0">
              <a:spcBef>
                <a:spcPts val="0"/>
              </a:spcBef>
              <a:buSzPct val="100000"/>
              <a:defRPr sz="3800"/>
            </a:lvl8pPr>
            <a:lvl9pPr lvl="8" algn="ctr" rtl="0">
              <a:spcBef>
                <a:spcPts val="0"/>
              </a:spcBef>
              <a:buSzPct val="100000"/>
              <a:defRPr sz="3800"/>
            </a:lvl9pPr>
          </a:lstStyle>
          <a:p>
            <a:endParaRPr/>
          </a:p>
        </p:txBody>
      </p:sp>
      <p:sp>
        <p:nvSpPr>
          <p:cNvPr id="59" name="Shape 59"/>
          <p:cNvSpPr txBox="1">
            <a:spLocks noGrp="1"/>
          </p:cNvSpPr>
          <p:nvPr>
            <p:ph type="subTitle" idx="1"/>
          </p:nvPr>
        </p:nvSpPr>
        <p:spPr>
          <a:xfrm>
            <a:off x="265500" y="3692001"/>
            <a:ext cx="40452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60" name="Shape 60"/>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61" name="Shape 61"/>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64" name="Shape 64"/>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65"/>
        <p:cNvGrpSpPr/>
        <p:nvPr/>
      </p:nvGrpSpPr>
      <p:grpSpPr>
        <a:xfrm>
          <a:off x="0" y="0"/>
          <a:ext cx="0" cy="0"/>
          <a:chOff x="0" y="0"/>
          <a:chExt cx="0" cy="0"/>
        </a:xfrm>
      </p:grpSpPr>
      <p:sp>
        <p:nvSpPr>
          <p:cNvPr id="66" name="Shape 66"/>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67" name="Shape 67"/>
          <p:cNvSpPr txBox="1">
            <a:spLocks noGrp="1"/>
          </p:cNvSpPr>
          <p:nvPr>
            <p:ph type="title"/>
          </p:nvPr>
        </p:nvSpPr>
        <p:spPr>
          <a:xfrm>
            <a:off x="311700" y="990667"/>
            <a:ext cx="8520600" cy="2675099"/>
          </a:xfrm>
          <a:prstGeom prst="rect">
            <a:avLst/>
          </a:prstGeom>
        </p:spPr>
        <p:txBody>
          <a:bodyPr lIns="91425" tIns="91425" rIns="91425" bIns="91425" anchor="b" anchorCtr="0"/>
          <a:lstStyle>
            <a:lvl1pPr lvl="0" algn="ctr" rtl="0">
              <a:spcBef>
                <a:spcPts val="0"/>
              </a:spcBef>
              <a:buSzPct val="100000"/>
              <a:buFont typeface="Source Sans Pro"/>
              <a:defRPr sz="12000">
                <a:latin typeface="Source Sans Pro"/>
                <a:ea typeface="Source Sans Pro"/>
                <a:cs typeface="Source Sans Pro"/>
                <a:sym typeface="Source Sans Pro"/>
              </a:defRPr>
            </a:lvl1pPr>
            <a:lvl2pPr lvl="1" algn="ctr" rtl="0">
              <a:spcBef>
                <a:spcPts val="0"/>
              </a:spcBef>
              <a:buSzPct val="100000"/>
              <a:buFont typeface="Source Sans Pro"/>
              <a:defRPr sz="12000">
                <a:latin typeface="Source Sans Pro"/>
                <a:ea typeface="Source Sans Pro"/>
                <a:cs typeface="Source Sans Pro"/>
                <a:sym typeface="Source Sans Pro"/>
              </a:defRPr>
            </a:lvl2pPr>
            <a:lvl3pPr lvl="2" algn="ctr" rtl="0">
              <a:spcBef>
                <a:spcPts val="0"/>
              </a:spcBef>
              <a:buSzPct val="100000"/>
              <a:buFont typeface="Source Sans Pro"/>
              <a:defRPr sz="12000">
                <a:latin typeface="Source Sans Pro"/>
                <a:ea typeface="Source Sans Pro"/>
                <a:cs typeface="Source Sans Pro"/>
                <a:sym typeface="Source Sans Pro"/>
              </a:defRPr>
            </a:lvl3pPr>
            <a:lvl4pPr lvl="3" algn="ctr" rtl="0">
              <a:spcBef>
                <a:spcPts val="0"/>
              </a:spcBef>
              <a:buSzPct val="100000"/>
              <a:buFont typeface="Source Sans Pro"/>
              <a:defRPr sz="12000">
                <a:latin typeface="Source Sans Pro"/>
                <a:ea typeface="Source Sans Pro"/>
                <a:cs typeface="Source Sans Pro"/>
                <a:sym typeface="Source Sans Pro"/>
              </a:defRPr>
            </a:lvl4pPr>
            <a:lvl5pPr lvl="4" algn="ctr" rtl="0">
              <a:spcBef>
                <a:spcPts val="0"/>
              </a:spcBef>
              <a:buSzPct val="100000"/>
              <a:buFont typeface="Source Sans Pro"/>
              <a:defRPr sz="12000">
                <a:latin typeface="Source Sans Pro"/>
                <a:ea typeface="Source Sans Pro"/>
                <a:cs typeface="Source Sans Pro"/>
                <a:sym typeface="Source Sans Pro"/>
              </a:defRPr>
            </a:lvl5pPr>
            <a:lvl6pPr lvl="5" algn="ctr" rtl="0">
              <a:spcBef>
                <a:spcPts val="0"/>
              </a:spcBef>
              <a:buSzPct val="100000"/>
              <a:buFont typeface="Source Sans Pro"/>
              <a:defRPr sz="12000">
                <a:latin typeface="Source Sans Pro"/>
                <a:ea typeface="Source Sans Pro"/>
                <a:cs typeface="Source Sans Pro"/>
                <a:sym typeface="Source Sans Pro"/>
              </a:defRPr>
            </a:lvl6pPr>
            <a:lvl7pPr lvl="6" algn="ctr" rtl="0">
              <a:spcBef>
                <a:spcPts val="0"/>
              </a:spcBef>
              <a:buSzPct val="100000"/>
              <a:buFont typeface="Source Sans Pro"/>
              <a:defRPr sz="12000">
                <a:latin typeface="Source Sans Pro"/>
                <a:ea typeface="Source Sans Pro"/>
                <a:cs typeface="Source Sans Pro"/>
                <a:sym typeface="Source Sans Pro"/>
              </a:defRPr>
            </a:lvl7pPr>
            <a:lvl8pPr lvl="7" algn="ctr" rtl="0">
              <a:spcBef>
                <a:spcPts val="0"/>
              </a:spcBef>
              <a:buSzPct val="100000"/>
              <a:buFont typeface="Source Sans Pro"/>
              <a:defRPr sz="12000">
                <a:latin typeface="Source Sans Pro"/>
                <a:ea typeface="Source Sans Pro"/>
                <a:cs typeface="Source Sans Pro"/>
                <a:sym typeface="Source Sans Pro"/>
              </a:defRPr>
            </a:lvl8pPr>
            <a:lvl9pPr lvl="8" algn="ctr" rtl="0">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68" name="Shape 68"/>
          <p:cNvSpPr txBox="1">
            <a:spLocks noGrp="1"/>
          </p:cNvSpPr>
          <p:nvPr>
            <p:ph type="body" idx="1"/>
          </p:nvPr>
        </p:nvSpPr>
        <p:spPr>
          <a:xfrm>
            <a:off x="311700" y="3793575"/>
            <a:ext cx="8520600" cy="1734300"/>
          </a:xfrm>
          <a:prstGeom prst="rect">
            <a:avLst/>
          </a:prstGeom>
        </p:spPr>
        <p:txBody>
          <a:bodyPr lIns="91425" tIns="91425" rIns="91425" bIns="91425"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69" name="Shape 69"/>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70"/>
        <p:cNvGrpSpPr/>
        <p:nvPr/>
      </p:nvGrpSpPr>
      <p:grpSpPr>
        <a:xfrm>
          <a:off x="0" y="0"/>
          <a:ext cx="0" cy="0"/>
          <a:chOff x="0" y="0"/>
          <a:chExt cx="0" cy="0"/>
        </a:xfrm>
      </p:grpSpPr>
      <p:sp>
        <p:nvSpPr>
          <p:cNvPr id="71" name="Shape 71"/>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76"/>
        <p:cNvGrpSpPr/>
        <p:nvPr/>
      </p:nvGrpSpPr>
      <p:grpSpPr>
        <a:xfrm>
          <a:off x="0" y="0"/>
          <a:ext cx="0" cy="0"/>
          <a:chOff x="0" y="0"/>
          <a:chExt cx="0" cy="0"/>
        </a:xfrm>
      </p:grpSpPr>
      <p:sp>
        <p:nvSpPr>
          <p:cNvPr id="77" name="Shape 77"/>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8" name="Shape 78"/>
          <p:cNvSpPr txBox="1">
            <a:spLocks noGrp="1"/>
          </p:cNvSpPr>
          <p:nvPr>
            <p:ph type="ctrTitle"/>
          </p:nvPr>
        </p:nvSpPr>
        <p:spPr>
          <a:xfrm>
            <a:off x="485875" y="352633"/>
            <a:ext cx="8183700" cy="1964700"/>
          </a:xfrm>
          <a:prstGeom prst="rect">
            <a:avLst/>
          </a:prstGeom>
        </p:spPr>
        <p:txBody>
          <a:bodyPr lIns="91425" tIns="91425" rIns="91425" bIns="91425" anchor="b" anchorCtr="0"/>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a:endParaRPr/>
          </a:p>
        </p:txBody>
      </p:sp>
      <p:sp>
        <p:nvSpPr>
          <p:cNvPr id="79" name="Shape 79"/>
          <p:cNvSpPr txBox="1">
            <a:spLocks noGrp="1"/>
          </p:cNvSpPr>
          <p:nvPr>
            <p:ph type="subTitle" idx="1"/>
          </p:nvPr>
        </p:nvSpPr>
        <p:spPr>
          <a:xfrm>
            <a:off x="485875" y="2317433"/>
            <a:ext cx="8183700" cy="1148100"/>
          </a:xfrm>
          <a:prstGeom prst="rect">
            <a:avLst/>
          </a:prstGeom>
        </p:spPr>
        <p:txBody>
          <a:bodyPr lIns="91425" tIns="91425" rIns="91425" bIns="91425" anchor="t" anchorCtr="0"/>
          <a:lstStyle>
            <a:lvl1pPr lvl="0" rtl="0">
              <a:lnSpc>
                <a:spcPct val="100000"/>
              </a:lnSpc>
              <a:spcBef>
                <a:spcPts val="0"/>
              </a:spcBef>
              <a:spcAft>
                <a:spcPts val="0"/>
              </a:spcAft>
              <a:buSzPct val="100000"/>
              <a:buNone/>
              <a:defRPr sz="2400"/>
            </a:lvl1pPr>
            <a:lvl2pPr lvl="1" rtl="0">
              <a:lnSpc>
                <a:spcPct val="100000"/>
              </a:lnSpc>
              <a:spcBef>
                <a:spcPts val="0"/>
              </a:spcBef>
              <a:spcAft>
                <a:spcPts val="0"/>
              </a:spcAft>
              <a:buSzPct val="100000"/>
              <a:buNone/>
              <a:defRPr sz="2400"/>
            </a:lvl2pPr>
            <a:lvl3pPr lvl="2" rtl="0">
              <a:lnSpc>
                <a:spcPct val="100000"/>
              </a:lnSpc>
              <a:spcBef>
                <a:spcPts val="0"/>
              </a:spcBef>
              <a:spcAft>
                <a:spcPts val="0"/>
              </a:spcAft>
              <a:buSzPct val="100000"/>
              <a:buNone/>
              <a:defRPr sz="2400"/>
            </a:lvl3pPr>
            <a:lvl4pPr lvl="3" rtl="0">
              <a:lnSpc>
                <a:spcPct val="100000"/>
              </a:lnSpc>
              <a:spcBef>
                <a:spcPts val="0"/>
              </a:spcBef>
              <a:spcAft>
                <a:spcPts val="0"/>
              </a:spcAft>
              <a:buSzPct val="100000"/>
              <a:buNone/>
              <a:defRPr sz="2400"/>
            </a:lvl4pPr>
            <a:lvl5pPr lvl="4" rtl="0">
              <a:lnSpc>
                <a:spcPct val="100000"/>
              </a:lnSpc>
              <a:spcBef>
                <a:spcPts val="0"/>
              </a:spcBef>
              <a:spcAft>
                <a:spcPts val="0"/>
              </a:spcAft>
              <a:buSzPct val="100000"/>
              <a:buNone/>
              <a:defRPr sz="2400"/>
            </a:lvl5pPr>
            <a:lvl6pPr lvl="5" rtl="0">
              <a:lnSpc>
                <a:spcPct val="100000"/>
              </a:lnSpc>
              <a:spcBef>
                <a:spcPts val="0"/>
              </a:spcBef>
              <a:spcAft>
                <a:spcPts val="0"/>
              </a:spcAft>
              <a:buSzPct val="100000"/>
              <a:buNone/>
              <a:defRPr sz="2400"/>
            </a:lvl6pPr>
            <a:lvl7pPr lvl="6" rtl="0">
              <a:lnSpc>
                <a:spcPct val="100000"/>
              </a:lnSpc>
              <a:spcBef>
                <a:spcPts val="0"/>
              </a:spcBef>
              <a:spcAft>
                <a:spcPts val="0"/>
              </a:spcAft>
              <a:buSzPct val="100000"/>
              <a:buNone/>
              <a:defRPr sz="2400"/>
            </a:lvl7pPr>
            <a:lvl8pPr lvl="7" rtl="0">
              <a:lnSpc>
                <a:spcPct val="100000"/>
              </a:lnSpc>
              <a:spcBef>
                <a:spcPts val="0"/>
              </a:spcBef>
              <a:spcAft>
                <a:spcPts val="0"/>
              </a:spcAft>
              <a:buSzPct val="100000"/>
              <a:buNone/>
              <a:defRPr sz="2400"/>
            </a:lvl8pPr>
            <a:lvl9pPr lvl="8" rtl="0">
              <a:lnSpc>
                <a:spcPct val="100000"/>
              </a:lnSpc>
              <a:spcBef>
                <a:spcPts val="0"/>
              </a:spcBef>
              <a:spcAft>
                <a:spcPts val="0"/>
              </a:spcAft>
              <a:buSzPct val="100000"/>
              <a:buNone/>
              <a:defRPr sz="2400"/>
            </a:lvl9pPr>
          </a:lstStyle>
          <a:p>
            <a:endParaRPr/>
          </a:p>
        </p:txBody>
      </p:sp>
      <p:sp>
        <p:nvSpPr>
          <p:cNvPr id="80" name="Shape 8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81"/>
        <p:cNvGrpSpPr/>
        <p:nvPr/>
      </p:nvGrpSpPr>
      <p:grpSpPr>
        <a:xfrm>
          <a:off x="0" y="0"/>
          <a:ext cx="0" cy="0"/>
          <a:chOff x="0" y="0"/>
          <a:chExt cx="0" cy="0"/>
        </a:xfrm>
      </p:grpSpPr>
      <p:sp>
        <p:nvSpPr>
          <p:cNvPr id="82" name="Shape 82"/>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485875" y="2286000"/>
            <a:ext cx="8183700" cy="1047600"/>
          </a:xfrm>
          <a:prstGeom prst="rect">
            <a:avLst/>
          </a:prstGeom>
        </p:spPr>
        <p:txBody>
          <a:bodyPr lIns="91425" tIns="91425" rIns="91425" bIns="91425" anchor="b" anchorCtr="0"/>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84" name="Shape 84"/>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1" name="Shape 91"/>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2" name="Shape 92"/>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3" name="Shape 93"/>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9" name="Shape 99"/>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00" name="Shape 10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bg>
      <p:bgPr>
        <a:solidFill>
          <a:schemeClr val="accent2"/>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90250" y="701800"/>
            <a:ext cx="5604000" cy="54543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03" name="Shape 103"/>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104"/>
        <p:cNvGrpSpPr/>
        <p:nvPr/>
      </p:nvGrpSpPr>
      <p:grpSpPr>
        <a:xfrm>
          <a:off x="0" y="0"/>
          <a:ext cx="0" cy="0"/>
          <a:chOff x="0" y="0"/>
          <a:chExt cx="0" cy="0"/>
        </a:xfrm>
      </p:grpSpPr>
      <p:sp>
        <p:nvSpPr>
          <p:cNvPr id="105" name="Shape 105"/>
          <p:cNvSpPr/>
          <p:nvPr/>
        </p:nvSpPr>
        <p:spPr>
          <a:xfrm>
            <a:off x="4636800" y="107600"/>
            <a:ext cx="4426500" cy="66429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106" name="Shape 106"/>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107" name="Shape 107"/>
          <p:cNvSpPr txBox="1">
            <a:spLocks noGrp="1"/>
          </p:cNvSpPr>
          <p:nvPr>
            <p:ph type="title"/>
          </p:nvPr>
        </p:nvSpPr>
        <p:spPr>
          <a:xfrm>
            <a:off x="265500" y="1575600"/>
            <a:ext cx="4045200" cy="2044800"/>
          </a:xfrm>
          <a:prstGeom prst="rect">
            <a:avLst/>
          </a:prstGeom>
        </p:spPr>
        <p:txBody>
          <a:bodyPr lIns="91425" tIns="91425" rIns="91425" bIns="91425" anchor="b" anchorCtr="0"/>
          <a:lstStyle>
            <a:lvl1pPr lvl="0" algn="ctr" rtl="0">
              <a:spcBef>
                <a:spcPts val="0"/>
              </a:spcBef>
              <a:buSzPct val="100000"/>
              <a:defRPr sz="3800"/>
            </a:lvl1pPr>
            <a:lvl2pPr lvl="1" algn="ctr" rtl="0">
              <a:spcBef>
                <a:spcPts val="0"/>
              </a:spcBef>
              <a:buSzPct val="100000"/>
              <a:defRPr sz="3800"/>
            </a:lvl2pPr>
            <a:lvl3pPr lvl="2" algn="ctr" rtl="0">
              <a:spcBef>
                <a:spcPts val="0"/>
              </a:spcBef>
              <a:buSzPct val="100000"/>
              <a:defRPr sz="3800"/>
            </a:lvl3pPr>
            <a:lvl4pPr lvl="3" algn="ctr" rtl="0">
              <a:spcBef>
                <a:spcPts val="0"/>
              </a:spcBef>
              <a:buSzPct val="100000"/>
              <a:defRPr sz="3800"/>
            </a:lvl4pPr>
            <a:lvl5pPr lvl="4" algn="ctr" rtl="0">
              <a:spcBef>
                <a:spcPts val="0"/>
              </a:spcBef>
              <a:buSzPct val="100000"/>
              <a:defRPr sz="3800"/>
            </a:lvl5pPr>
            <a:lvl6pPr lvl="5" algn="ctr" rtl="0">
              <a:spcBef>
                <a:spcPts val="0"/>
              </a:spcBef>
              <a:buSzPct val="100000"/>
              <a:defRPr sz="3800"/>
            </a:lvl6pPr>
            <a:lvl7pPr lvl="6" algn="ctr" rtl="0">
              <a:spcBef>
                <a:spcPts val="0"/>
              </a:spcBef>
              <a:buSzPct val="100000"/>
              <a:defRPr sz="3800"/>
            </a:lvl7pPr>
            <a:lvl8pPr lvl="7" algn="ctr" rtl="0">
              <a:spcBef>
                <a:spcPts val="0"/>
              </a:spcBef>
              <a:buSzPct val="100000"/>
              <a:defRPr sz="3800"/>
            </a:lvl8pPr>
            <a:lvl9pPr lvl="8" algn="ctr" rtl="0">
              <a:spcBef>
                <a:spcPts val="0"/>
              </a:spcBef>
              <a:buSzPct val="100000"/>
              <a:defRPr sz="3800"/>
            </a:lvl9pPr>
          </a:lstStyle>
          <a:p>
            <a:endParaRPr/>
          </a:p>
        </p:txBody>
      </p:sp>
      <p:sp>
        <p:nvSpPr>
          <p:cNvPr id="108" name="Shape 108"/>
          <p:cNvSpPr txBox="1">
            <a:spLocks noGrp="1"/>
          </p:cNvSpPr>
          <p:nvPr>
            <p:ph type="subTitle" idx="1"/>
          </p:nvPr>
        </p:nvSpPr>
        <p:spPr>
          <a:xfrm>
            <a:off x="265500" y="3692001"/>
            <a:ext cx="40452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09" name="Shape 109"/>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110" name="Shape 11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113" name="Shape 113"/>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114"/>
        <p:cNvGrpSpPr/>
        <p:nvPr/>
      </p:nvGrpSpPr>
      <p:grpSpPr>
        <a:xfrm>
          <a:off x="0" y="0"/>
          <a:ext cx="0" cy="0"/>
          <a:chOff x="0" y="0"/>
          <a:chExt cx="0" cy="0"/>
        </a:xfrm>
      </p:grpSpPr>
      <p:sp>
        <p:nvSpPr>
          <p:cNvPr id="115" name="Shape 115"/>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6" name="Shape 116"/>
          <p:cNvSpPr txBox="1">
            <a:spLocks noGrp="1"/>
          </p:cNvSpPr>
          <p:nvPr>
            <p:ph type="title"/>
          </p:nvPr>
        </p:nvSpPr>
        <p:spPr>
          <a:xfrm>
            <a:off x="311700" y="990667"/>
            <a:ext cx="8520600" cy="2675099"/>
          </a:xfrm>
          <a:prstGeom prst="rect">
            <a:avLst/>
          </a:prstGeom>
        </p:spPr>
        <p:txBody>
          <a:bodyPr lIns="91425" tIns="91425" rIns="91425" bIns="91425" anchor="b" anchorCtr="0"/>
          <a:lstStyle>
            <a:lvl1pPr lvl="0" algn="ctr" rtl="0">
              <a:spcBef>
                <a:spcPts val="0"/>
              </a:spcBef>
              <a:buSzPct val="100000"/>
              <a:buFont typeface="Source Sans Pro"/>
              <a:defRPr sz="12000">
                <a:latin typeface="Source Sans Pro"/>
                <a:ea typeface="Source Sans Pro"/>
                <a:cs typeface="Source Sans Pro"/>
                <a:sym typeface="Source Sans Pro"/>
              </a:defRPr>
            </a:lvl1pPr>
            <a:lvl2pPr lvl="1" algn="ctr" rtl="0">
              <a:spcBef>
                <a:spcPts val="0"/>
              </a:spcBef>
              <a:buSzPct val="100000"/>
              <a:buFont typeface="Source Sans Pro"/>
              <a:defRPr sz="12000">
                <a:latin typeface="Source Sans Pro"/>
                <a:ea typeface="Source Sans Pro"/>
                <a:cs typeface="Source Sans Pro"/>
                <a:sym typeface="Source Sans Pro"/>
              </a:defRPr>
            </a:lvl2pPr>
            <a:lvl3pPr lvl="2" algn="ctr" rtl="0">
              <a:spcBef>
                <a:spcPts val="0"/>
              </a:spcBef>
              <a:buSzPct val="100000"/>
              <a:buFont typeface="Source Sans Pro"/>
              <a:defRPr sz="12000">
                <a:latin typeface="Source Sans Pro"/>
                <a:ea typeface="Source Sans Pro"/>
                <a:cs typeface="Source Sans Pro"/>
                <a:sym typeface="Source Sans Pro"/>
              </a:defRPr>
            </a:lvl3pPr>
            <a:lvl4pPr lvl="3" algn="ctr" rtl="0">
              <a:spcBef>
                <a:spcPts val="0"/>
              </a:spcBef>
              <a:buSzPct val="100000"/>
              <a:buFont typeface="Source Sans Pro"/>
              <a:defRPr sz="12000">
                <a:latin typeface="Source Sans Pro"/>
                <a:ea typeface="Source Sans Pro"/>
                <a:cs typeface="Source Sans Pro"/>
                <a:sym typeface="Source Sans Pro"/>
              </a:defRPr>
            </a:lvl4pPr>
            <a:lvl5pPr lvl="4" algn="ctr" rtl="0">
              <a:spcBef>
                <a:spcPts val="0"/>
              </a:spcBef>
              <a:buSzPct val="100000"/>
              <a:buFont typeface="Source Sans Pro"/>
              <a:defRPr sz="12000">
                <a:latin typeface="Source Sans Pro"/>
                <a:ea typeface="Source Sans Pro"/>
                <a:cs typeface="Source Sans Pro"/>
                <a:sym typeface="Source Sans Pro"/>
              </a:defRPr>
            </a:lvl5pPr>
            <a:lvl6pPr lvl="5" algn="ctr" rtl="0">
              <a:spcBef>
                <a:spcPts val="0"/>
              </a:spcBef>
              <a:buSzPct val="100000"/>
              <a:buFont typeface="Source Sans Pro"/>
              <a:defRPr sz="12000">
                <a:latin typeface="Source Sans Pro"/>
                <a:ea typeface="Source Sans Pro"/>
                <a:cs typeface="Source Sans Pro"/>
                <a:sym typeface="Source Sans Pro"/>
              </a:defRPr>
            </a:lvl6pPr>
            <a:lvl7pPr lvl="6" algn="ctr" rtl="0">
              <a:spcBef>
                <a:spcPts val="0"/>
              </a:spcBef>
              <a:buSzPct val="100000"/>
              <a:buFont typeface="Source Sans Pro"/>
              <a:defRPr sz="12000">
                <a:latin typeface="Source Sans Pro"/>
                <a:ea typeface="Source Sans Pro"/>
                <a:cs typeface="Source Sans Pro"/>
                <a:sym typeface="Source Sans Pro"/>
              </a:defRPr>
            </a:lvl7pPr>
            <a:lvl8pPr lvl="7" algn="ctr" rtl="0">
              <a:spcBef>
                <a:spcPts val="0"/>
              </a:spcBef>
              <a:buSzPct val="100000"/>
              <a:buFont typeface="Source Sans Pro"/>
              <a:defRPr sz="12000">
                <a:latin typeface="Source Sans Pro"/>
                <a:ea typeface="Source Sans Pro"/>
                <a:cs typeface="Source Sans Pro"/>
                <a:sym typeface="Source Sans Pro"/>
              </a:defRPr>
            </a:lvl8pPr>
            <a:lvl9pPr lvl="8" algn="ctr" rtl="0">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117" name="Shape 117"/>
          <p:cNvSpPr txBox="1">
            <a:spLocks noGrp="1"/>
          </p:cNvSpPr>
          <p:nvPr>
            <p:ph type="body" idx="1"/>
          </p:nvPr>
        </p:nvSpPr>
        <p:spPr>
          <a:xfrm>
            <a:off x="311700" y="3793575"/>
            <a:ext cx="8520600" cy="1734300"/>
          </a:xfrm>
          <a:prstGeom prst="rect">
            <a:avLst/>
          </a:prstGeom>
        </p:spPr>
        <p:txBody>
          <a:bodyPr lIns="91425" tIns="91425" rIns="91425" bIns="91425"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118" name="Shape 118"/>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27"/>
        <p:cNvGrpSpPr/>
        <p:nvPr/>
      </p:nvGrpSpPr>
      <p:grpSpPr>
        <a:xfrm>
          <a:off x="0" y="0"/>
          <a:ext cx="0" cy="0"/>
          <a:chOff x="0" y="0"/>
          <a:chExt cx="0" cy="0"/>
        </a:xfrm>
      </p:grpSpPr>
      <p:sp>
        <p:nvSpPr>
          <p:cNvPr id="28" name="Shape 28"/>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ctrTitle"/>
          </p:nvPr>
        </p:nvSpPr>
        <p:spPr>
          <a:xfrm>
            <a:off x="485875" y="352633"/>
            <a:ext cx="8183700" cy="1964700"/>
          </a:xfrm>
          <a:prstGeom prst="rect">
            <a:avLst/>
          </a:prstGeom>
        </p:spPr>
        <p:txBody>
          <a:bodyPr lIns="91425" tIns="91425" rIns="91425" bIns="91425" anchor="b" anchorCtr="0"/>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a:endParaRPr/>
          </a:p>
        </p:txBody>
      </p:sp>
      <p:sp>
        <p:nvSpPr>
          <p:cNvPr id="30" name="Shape 30"/>
          <p:cNvSpPr txBox="1">
            <a:spLocks noGrp="1"/>
          </p:cNvSpPr>
          <p:nvPr>
            <p:ph type="subTitle" idx="1"/>
          </p:nvPr>
        </p:nvSpPr>
        <p:spPr>
          <a:xfrm>
            <a:off x="485875" y="2317433"/>
            <a:ext cx="8183700" cy="1148100"/>
          </a:xfrm>
          <a:prstGeom prst="rect">
            <a:avLst/>
          </a:prstGeom>
        </p:spPr>
        <p:txBody>
          <a:bodyPr lIns="91425" tIns="91425" rIns="91425" bIns="91425" anchor="t" anchorCtr="0"/>
          <a:lstStyle>
            <a:lvl1pPr lvl="0" rtl="0">
              <a:lnSpc>
                <a:spcPct val="100000"/>
              </a:lnSpc>
              <a:spcBef>
                <a:spcPts val="0"/>
              </a:spcBef>
              <a:spcAft>
                <a:spcPts val="0"/>
              </a:spcAft>
              <a:buSzPct val="100000"/>
              <a:buNone/>
              <a:defRPr sz="2400"/>
            </a:lvl1pPr>
            <a:lvl2pPr lvl="1" rtl="0">
              <a:lnSpc>
                <a:spcPct val="100000"/>
              </a:lnSpc>
              <a:spcBef>
                <a:spcPts val="0"/>
              </a:spcBef>
              <a:spcAft>
                <a:spcPts val="0"/>
              </a:spcAft>
              <a:buSzPct val="100000"/>
              <a:buNone/>
              <a:defRPr sz="2400"/>
            </a:lvl2pPr>
            <a:lvl3pPr lvl="2" rtl="0">
              <a:lnSpc>
                <a:spcPct val="100000"/>
              </a:lnSpc>
              <a:spcBef>
                <a:spcPts val="0"/>
              </a:spcBef>
              <a:spcAft>
                <a:spcPts val="0"/>
              </a:spcAft>
              <a:buSzPct val="100000"/>
              <a:buNone/>
              <a:defRPr sz="2400"/>
            </a:lvl3pPr>
            <a:lvl4pPr lvl="3" rtl="0">
              <a:lnSpc>
                <a:spcPct val="100000"/>
              </a:lnSpc>
              <a:spcBef>
                <a:spcPts val="0"/>
              </a:spcBef>
              <a:spcAft>
                <a:spcPts val="0"/>
              </a:spcAft>
              <a:buSzPct val="100000"/>
              <a:buNone/>
              <a:defRPr sz="2400"/>
            </a:lvl4pPr>
            <a:lvl5pPr lvl="4" rtl="0">
              <a:lnSpc>
                <a:spcPct val="100000"/>
              </a:lnSpc>
              <a:spcBef>
                <a:spcPts val="0"/>
              </a:spcBef>
              <a:spcAft>
                <a:spcPts val="0"/>
              </a:spcAft>
              <a:buSzPct val="100000"/>
              <a:buNone/>
              <a:defRPr sz="2400"/>
            </a:lvl5pPr>
            <a:lvl6pPr lvl="5" rtl="0">
              <a:lnSpc>
                <a:spcPct val="100000"/>
              </a:lnSpc>
              <a:spcBef>
                <a:spcPts val="0"/>
              </a:spcBef>
              <a:spcAft>
                <a:spcPts val="0"/>
              </a:spcAft>
              <a:buSzPct val="100000"/>
              <a:buNone/>
              <a:defRPr sz="2400"/>
            </a:lvl6pPr>
            <a:lvl7pPr lvl="6" rtl="0">
              <a:lnSpc>
                <a:spcPct val="100000"/>
              </a:lnSpc>
              <a:spcBef>
                <a:spcPts val="0"/>
              </a:spcBef>
              <a:spcAft>
                <a:spcPts val="0"/>
              </a:spcAft>
              <a:buSzPct val="100000"/>
              <a:buNone/>
              <a:defRPr sz="2400"/>
            </a:lvl7pPr>
            <a:lvl8pPr lvl="7" rtl="0">
              <a:lnSpc>
                <a:spcPct val="100000"/>
              </a:lnSpc>
              <a:spcBef>
                <a:spcPts val="0"/>
              </a:spcBef>
              <a:spcAft>
                <a:spcPts val="0"/>
              </a:spcAft>
              <a:buSzPct val="100000"/>
              <a:buNone/>
              <a:defRPr sz="2400"/>
            </a:lvl8pPr>
            <a:lvl9pPr lvl="8" rtl="0">
              <a:lnSpc>
                <a:spcPct val="100000"/>
              </a:lnSpc>
              <a:spcBef>
                <a:spcPts val="0"/>
              </a:spcBef>
              <a:spcAft>
                <a:spcPts val="0"/>
              </a:spcAft>
              <a:buSzPct val="100000"/>
              <a:buNone/>
              <a:defRPr sz="2400"/>
            </a:lvl9pPr>
          </a:lstStyle>
          <a:p>
            <a:endParaRPr/>
          </a:p>
        </p:txBody>
      </p:sp>
      <p:sp>
        <p:nvSpPr>
          <p:cNvPr id="31" name="Shape 31"/>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32"/>
        <p:cNvGrpSpPr/>
        <p:nvPr/>
      </p:nvGrpSpPr>
      <p:grpSpPr>
        <a:xfrm>
          <a:off x="0" y="0"/>
          <a:ext cx="0" cy="0"/>
          <a:chOff x="0" y="0"/>
          <a:chExt cx="0" cy="0"/>
        </a:xfrm>
      </p:grpSpPr>
      <p:sp>
        <p:nvSpPr>
          <p:cNvPr id="33" name="Shape 33"/>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485875" y="2286000"/>
            <a:ext cx="8183700" cy="1047600"/>
          </a:xfrm>
          <a:prstGeom prst="rect">
            <a:avLst/>
          </a:prstGeom>
        </p:spPr>
        <p:txBody>
          <a:bodyPr lIns="91425" tIns="91425" rIns="91425" bIns="91425" anchor="b" anchorCtr="0"/>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35" name="Shape 35"/>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4" name="Shape 44"/>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50" name="Shape 5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51" name="Shape 51"/>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pPr lvl="0" rtl="0">
                <a:spcBef>
                  <a:spcPts val="0"/>
                </a:spcBef>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bg>
      <p:bgPr>
        <a:solidFill>
          <a:schemeClr val="accent2"/>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90250" y="701800"/>
            <a:ext cx="5604000" cy="54543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54" name="Shape 54"/>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lt1"/>
                </a:solidFill>
              </a:rPr>
              <a:pPr lvl="0" rtl="0">
                <a:spcBef>
                  <a:spcPts val="0"/>
                </a:spcBef>
                <a:buNone/>
              </a:pPr>
              <a:t>‹#›</a:t>
            </a:fld>
            <a:endParaRPr lang="en-US">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93366"/>
            <a:ext cx="8520600" cy="831300"/>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25" name="Shape 25"/>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26" name="Shape 26"/>
          <p:cNvSpPr txBox="1">
            <a:spLocks noGrp="1"/>
          </p:cNvSpPr>
          <p:nvPr>
            <p:ph type="sldNum" idx="12"/>
          </p:nvPr>
        </p:nvSpPr>
        <p:spPr>
          <a:xfrm>
            <a:off x="8497999" y="6251678"/>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lt2"/>
                </a:solidFill>
                <a:latin typeface="Source Sans Pro"/>
                <a:ea typeface="Source Sans Pro"/>
                <a:cs typeface="Source Sans Pro"/>
                <a:sym typeface="Source Sans Pro"/>
              </a:rPr>
              <a:pPr lvl="0" algn="r" rtl="0">
                <a:spcBef>
                  <a:spcPts val="0"/>
                </a:spcBef>
                <a:buNone/>
              </a:pPr>
              <a:t>‹#›</a:t>
            </a:fld>
            <a:endParaRPr lang="en-US"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593366"/>
            <a:ext cx="8520600" cy="831300"/>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4" name="Shape 74"/>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rtl="0">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75" name="Shape 75"/>
          <p:cNvSpPr txBox="1">
            <a:spLocks noGrp="1"/>
          </p:cNvSpPr>
          <p:nvPr>
            <p:ph type="sldNum" idx="12"/>
          </p:nvPr>
        </p:nvSpPr>
        <p:spPr>
          <a:xfrm>
            <a:off x="8497999" y="6251678"/>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lt2"/>
                </a:solidFill>
                <a:latin typeface="Source Sans Pro"/>
                <a:ea typeface="Source Sans Pro"/>
                <a:cs typeface="Source Sans Pro"/>
                <a:sym typeface="Source Sans Pro"/>
              </a:rPr>
              <a:pPr lvl="0" algn="r" rtl="0">
                <a:spcBef>
                  <a:spcPts val="0"/>
                </a:spcBef>
                <a:buNone/>
              </a:pPr>
              <a:t>‹#›</a:t>
            </a:fld>
            <a:endParaRPr lang="en-US"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www.portsmouth.gov.uk/ext/documents-external/hlth-jsna-annualsummary-2014.pdf"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portsmouth.gov.uk/ext/documents-external/hlth-jsna-annualsummary-2016.pdf"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t&amp;rct=j&amp;q=&amp;esrc=s&amp;source=web&amp;cd=1&amp;cad=rja&amp;uact=8&amp;ved=0ahUKEwiTsKiyvMLRAhUHVhoKHcsADEIQFggxMAA&amp;url=https://www.england.nhs.uk/wp-content/uploads/2014/10/5yfv-web.pdf&amp;usg=AFQjCNFzTIHc_bEhet1F-flojMoZ08seZQ&amp;sig2=zT_4NxBL8nZvoXoY5MzkVQ&amp;bvm=bv.144224172,d.d2s" TargetMode="External"/><Relationship Id="rId4" Type="http://schemas.openxmlformats.org/officeDocument/2006/relationships/hyperlink" Target="http://www.makingeverycontactcount.co.uk/" TargetMode="External"/><Relationship Id="rId5" Type="http://schemas.openxmlformats.org/officeDocument/2006/relationships/hyperlink" Target="http://fingertips.phe.org.uk/profile/segment" TargetMode="External"/><Relationship Id="rId6" Type="http://schemas.openxmlformats.org/officeDocument/2006/relationships/hyperlink" Target="http://www.chimat.org.uk/profiles/static" TargetMode="External"/><Relationship Id="rId7" Type="http://schemas.openxmlformats.org/officeDocument/2006/relationships/hyperlink" Target="http://www.phoutcomes.info/public-health-outcomes-framework%23page/0/gid/1000049/pat/6/par/" TargetMode="Externa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28779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3959" b="0" i="0" u="none" strike="noStrike" cap="none">
              <a:solidFill>
                <a:schemeClr val="dk1"/>
              </a:solidFill>
              <a:latin typeface="Calibri"/>
              <a:ea typeface="Calibri"/>
              <a:cs typeface="Calibri"/>
              <a:sym typeface="Calibri"/>
            </a:endParaRPr>
          </a:p>
        </p:txBody>
      </p:sp>
      <p:pic>
        <p:nvPicPr>
          <p:cNvPr id="126" name="Shape 126" descr="P1000602.JPG"/>
          <p:cNvPicPr preferRelativeResize="0">
            <a:picLocks noGrp="1"/>
          </p:cNvPicPr>
          <p:nvPr>
            <p:ph type="body" idx="1"/>
          </p:nvPr>
        </p:nvPicPr>
        <p:blipFill rotWithShape="1">
          <a:blip r:embed="rId3">
            <a:alphaModFix/>
          </a:blip>
          <a:srcRect l="-9124" r="-9124"/>
          <a:stretch/>
        </p:blipFill>
        <p:spPr>
          <a:xfrm>
            <a:off x="457200" y="906462"/>
            <a:ext cx="8229600" cy="5219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sz="3900" b="0">
                <a:latin typeface="Calibri"/>
                <a:ea typeface="Calibri"/>
                <a:cs typeface="Calibri"/>
                <a:sym typeface="Calibri"/>
              </a:rPr>
              <a:t>Shape of Caring (2015)</a:t>
            </a:r>
          </a:p>
        </p:txBody>
      </p:sp>
      <p:sp>
        <p:nvSpPr>
          <p:cNvPr id="186" name="Shape 186"/>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pic>
        <p:nvPicPr>
          <p:cNvPr id="187" name="Shape 187"/>
          <p:cNvPicPr preferRelativeResize="0"/>
          <p:nvPr/>
        </p:nvPicPr>
        <p:blipFill>
          <a:blip r:embed="rId3">
            <a:alphaModFix/>
          </a:blip>
          <a:stretch>
            <a:fillRect/>
          </a:stretch>
        </p:blipFill>
        <p:spPr>
          <a:xfrm>
            <a:off x="443825" y="1536633"/>
            <a:ext cx="7027389" cy="4906534"/>
          </a:xfrm>
          <a:prstGeom prst="rect">
            <a:avLst/>
          </a:prstGeom>
          <a:noFill/>
          <a:ln>
            <a:noFill/>
          </a:ln>
        </p:spPr>
      </p:pic>
      <p:sp>
        <p:nvSpPr>
          <p:cNvPr id="188" name="Shape 188"/>
          <p:cNvSpPr txBox="1"/>
          <p:nvPr/>
        </p:nvSpPr>
        <p:spPr>
          <a:xfrm>
            <a:off x="4793700" y="1424566"/>
            <a:ext cx="4038600" cy="2763600"/>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SzPct val="61111"/>
              <a:buFont typeface="Arial"/>
              <a:buNone/>
            </a:pPr>
            <a:r>
              <a:rPr lang="en-US" sz="1800">
                <a:solidFill>
                  <a:srgbClr val="000000"/>
                </a:solidFill>
                <a:latin typeface="Calibri"/>
                <a:ea typeface="Calibri"/>
                <a:cs typeface="Calibri"/>
                <a:sym typeface="Calibri"/>
              </a:rPr>
              <a:t>“Healthcare needs to change from an illness-based,provider-led system towards a future vision of one that is patient-led, preventative in focus and offers care based closer to home” </a:t>
            </a:r>
            <a:r>
              <a:rPr lang="en-US" sz="1800" i="1">
                <a:solidFill>
                  <a:srgbClr val="000000"/>
                </a:solidFill>
                <a:latin typeface="Calibri"/>
                <a:ea typeface="Calibri"/>
                <a:cs typeface="Calibri"/>
                <a:sym typeface="Calibri"/>
              </a:rPr>
              <a:t>(Willis 2015).</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sz="3900" b="0">
                <a:latin typeface="Calibri"/>
                <a:ea typeface="Calibri"/>
                <a:cs typeface="Calibri"/>
                <a:sym typeface="Calibri"/>
              </a:rPr>
              <a:t>Nursing workforce</a:t>
            </a:r>
          </a:p>
        </p:txBody>
      </p:sp>
      <p:sp>
        <p:nvSpPr>
          <p:cNvPr id="194" name="Shape 194"/>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381000" rtl="0">
              <a:spcBef>
                <a:spcPts val="0"/>
              </a:spcBef>
              <a:buSzPct val="100000"/>
            </a:pPr>
            <a:r>
              <a:rPr lang="en-US" sz="2400"/>
              <a:t>Reconfiguration of the health system  (Darzi Report 2008, Marmot Review 2010, Wanless Report 2014, Shape of Caring 2015), Sustainability and Transformation Plans</a:t>
            </a:r>
          </a:p>
          <a:p>
            <a:pPr marL="457200" lvl="0" indent="-381000" rtl="0">
              <a:spcBef>
                <a:spcPts val="0"/>
              </a:spcBef>
              <a:buSzPct val="100000"/>
            </a:pPr>
            <a:r>
              <a:rPr lang="en-US" sz="2400"/>
              <a:t>Nursing and Midwifery Council draft standards</a:t>
            </a:r>
          </a:p>
          <a:p>
            <a:pPr marL="914400" lvl="1" indent="-342900" rtl="0">
              <a:spcBef>
                <a:spcPts val="0"/>
              </a:spcBef>
              <a:buSzPct val="100000"/>
            </a:pPr>
            <a:r>
              <a:rPr lang="en-US" sz="1800"/>
              <a:t>Future nurse</a:t>
            </a:r>
          </a:p>
          <a:p>
            <a:pPr marL="914400" lvl="1" indent="-342900" rtl="0">
              <a:spcBef>
                <a:spcPts val="0"/>
              </a:spcBef>
              <a:buSzPct val="100000"/>
            </a:pPr>
            <a:r>
              <a:rPr lang="en-US" sz="1800"/>
              <a:t>Hospital avoidance</a:t>
            </a:r>
          </a:p>
          <a:p>
            <a:pPr marL="914400" lvl="1" indent="-342900" rtl="0">
              <a:spcBef>
                <a:spcPts val="0"/>
              </a:spcBef>
              <a:buSzPct val="100000"/>
            </a:pPr>
            <a:r>
              <a:rPr lang="en-US" sz="1800"/>
              <a:t>Community based</a:t>
            </a:r>
          </a:p>
          <a:p>
            <a:pPr marL="457200" lvl="0" indent="-381000" rtl="0">
              <a:spcBef>
                <a:spcPts val="0"/>
              </a:spcBef>
              <a:buSzPct val="100000"/>
            </a:pPr>
            <a:r>
              <a:rPr lang="en-US" sz="2400"/>
              <a:t>Increased emphasis on promotion of health, prevention of illness, self-management </a:t>
            </a:r>
          </a:p>
          <a:p>
            <a:pPr marL="457200" lvl="0" indent="-381000" rtl="0">
              <a:spcBef>
                <a:spcPts val="0"/>
              </a:spcBef>
              <a:buSzPct val="100000"/>
            </a:pPr>
            <a:r>
              <a:rPr lang="en-US" sz="2400"/>
              <a:t>Collaborative practice, team based provision (Imison and Bohmer 2015)</a:t>
            </a:r>
          </a:p>
          <a:p>
            <a:pPr marL="457200" lvl="0" indent="-381000" rtl="0">
              <a:spcBef>
                <a:spcPts val="0"/>
              </a:spcBef>
              <a:buSzPct val="100000"/>
            </a:pPr>
            <a:r>
              <a:rPr lang="en-US" sz="2400"/>
              <a:t>Integration of health and care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sz="3900" b="0">
                <a:latin typeface="Calibri"/>
                <a:ea typeface="Calibri"/>
                <a:cs typeface="Calibri"/>
                <a:sym typeface="Calibri"/>
              </a:rPr>
              <a:t>Bachelor of Nursing (Adult)</a:t>
            </a:r>
          </a:p>
        </p:txBody>
      </p:sp>
      <p:sp>
        <p:nvSpPr>
          <p:cNvPr id="200" name="Shape 200"/>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381000" rtl="0">
              <a:spcBef>
                <a:spcPts val="0"/>
              </a:spcBef>
              <a:buSzPct val="100000"/>
            </a:pPr>
            <a:r>
              <a:rPr lang="en-US" sz="2400"/>
              <a:t>New programme, new provider</a:t>
            </a:r>
          </a:p>
          <a:p>
            <a:pPr marL="457200" lvl="0" indent="-381000" rtl="0">
              <a:spcBef>
                <a:spcPts val="0"/>
              </a:spcBef>
              <a:buSzPct val="100000"/>
            </a:pPr>
            <a:r>
              <a:rPr lang="en-US" sz="2400"/>
              <a:t>Outcomes:</a:t>
            </a:r>
          </a:p>
          <a:p>
            <a:pPr marL="914400" lvl="1" indent="-342900" rtl="0">
              <a:spcBef>
                <a:spcPts val="0"/>
              </a:spcBef>
              <a:buSzPct val="100000"/>
            </a:pPr>
            <a:r>
              <a:rPr lang="en-US" sz="1800"/>
              <a:t>Demonstrates the right values</a:t>
            </a:r>
          </a:p>
          <a:p>
            <a:pPr marL="914400" lvl="1" indent="-342900" rtl="0">
              <a:spcBef>
                <a:spcPts val="0"/>
              </a:spcBef>
              <a:buSzPct val="100000"/>
            </a:pPr>
            <a:r>
              <a:rPr lang="en-US" sz="1800"/>
              <a:t>Adopts a person centred approach to nursing</a:t>
            </a:r>
          </a:p>
          <a:p>
            <a:pPr marL="1371600" lvl="2" indent="-342900" rtl="0">
              <a:spcBef>
                <a:spcPts val="0"/>
              </a:spcBef>
              <a:buSzPct val="100000"/>
            </a:pPr>
            <a:r>
              <a:rPr lang="en-US" sz="1800"/>
              <a:t>whole person care (physical health, mental health)</a:t>
            </a:r>
          </a:p>
          <a:p>
            <a:pPr marL="914400" lvl="1" indent="-342900" rtl="0">
              <a:spcBef>
                <a:spcPts val="0"/>
              </a:spcBef>
              <a:buSzPct val="100000"/>
            </a:pPr>
            <a:r>
              <a:rPr lang="en-US" sz="1800"/>
              <a:t>Able to demonstrate enhanced nursing assessment and coordination of care</a:t>
            </a:r>
          </a:p>
          <a:p>
            <a:pPr marL="914400" lvl="1" indent="-342900" rtl="0">
              <a:spcBef>
                <a:spcPts val="0"/>
              </a:spcBef>
              <a:buSzPct val="100000"/>
            </a:pPr>
            <a:r>
              <a:rPr lang="en-US" sz="1800"/>
              <a:t>Is resilient, self-reliant and supportive of others</a:t>
            </a:r>
          </a:p>
          <a:p>
            <a:pPr marL="914400" lvl="1" indent="-342900" rtl="0">
              <a:spcBef>
                <a:spcPts val="0"/>
              </a:spcBef>
              <a:buSzPct val="100000"/>
            </a:pPr>
            <a:r>
              <a:rPr lang="en-US" sz="1800"/>
              <a:t>Demonstrates skills in mentoring/coaching/leadership development</a:t>
            </a:r>
          </a:p>
          <a:p>
            <a:pPr marL="914400" lvl="1" indent="-342900" rtl="0">
              <a:spcBef>
                <a:spcPts val="0"/>
              </a:spcBef>
              <a:buSzPct val="100000"/>
            </a:pPr>
            <a:r>
              <a:rPr lang="en-US" sz="1800"/>
              <a:t>Ability to work across care setting (integrated care) and teams</a:t>
            </a:r>
          </a:p>
          <a:p>
            <a:pPr marL="914400" lvl="1" indent="-342900" rtl="0">
              <a:spcBef>
                <a:spcPts val="0"/>
              </a:spcBef>
              <a:buSzPct val="100000"/>
            </a:pPr>
            <a:r>
              <a:rPr lang="en-US" sz="1800"/>
              <a:t>Developed so as to</a:t>
            </a:r>
          </a:p>
          <a:p>
            <a:pPr marL="1371600" lvl="2" indent="-342900" rtl="0">
              <a:spcBef>
                <a:spcPts val="0"/>
              </a:spcBef>
              <a:buSzPct val="100000"/>
            </a:pPr>
            <a:r>
              <a:rPr lang="en-US" sz="1800"/>
              <a:t>influence and improving public health and wellbeing (sustainability)</a:t>
            </a:r>
          </a:p>
          <a:p>
            <a:pPr marL="1371600" lvl="2" indent="-342900" rtl="0">
              <a:spcBef>
                <a:spcPts val="0"/>
              </a:spcBef>
              <a:buSzPct val="100000"/>
            </a:pPr>
            <a:r>
              <a:rPr lang="en-US" sz="1800"/>
              <a:t>encourage and support self-management (sustainability)</a:t>
            </a:r>
          </a:p>
          <a:p>
            <a:pPr marL="914400" lvl="0" indent="0" rtl="0">
              <a:spcBef>
                <a:spcPts val="0"/>
              </a:spcBef>
              <a:buNone/>
            </a:pPr>
            <a:endParaRPr/>
          </a:p>
          <a:p>
            <a:pPr marL="914400" lvl="0" indent="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Health promotion</a:t>
            </a:r>
          </a:p>
        </p:txBody>
      </p:sp>
      <p:sp>
        <p:nvSpPr>
          <p:cNvPr id="206" name="Shape 20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400"/>
              <a:t>Four broad approaches:</a:t>
            </a:r>
          </a:p>
          <a:p>
            <a:pPr marL="457200" marR="0" lvl="0" indent="-381000" algn="l" rtl="0">
              <a:spcBef>
                <a:spcPts val="0"/>
              </a:spcBef>
              <a:buSzPct val="100000"/>
            </a:pPr>
            <a:r>
              <a:rPr lang="en-US" sz="2400"/>
              <a:t>Health education</a:t>
            </a:r>
          </a:p>
          <a:p>
            <a:pPr marL="457200" marR="0" lvl="0" indent="-381000" algn="l" rtl="0">
              <a:spcBef>
                <a:spcPts val="0"/>
              </a:spcBef>
              <a:buSzPct val="100000"/>
            </a:pPr>
            <a:r>
              <a:rPr lang="en-US" sz="2400"/>
              <a:t>Individual empowerment</a:t>
            </a:r>
          </a:p>
          <a:p>
            <a:pPr marL="457200" marR="0" lvl="0" indent="-381000" algn="l" rtl="0">
              <a:spcBef>
                <a:spcPts val="0"/>
              </a:spcBef>
              <a:buSzPct val="100000"/>
            </a:pPr>
            <a:r>
              <a:rPr lang="en-US" sz="2400"/>
              <a:t>Community development/empowerment</a:t>
            </a:r>
          </a:p>
          <a:p>
            <a:pPr marL="457200" marR="0" lvl="0" indent="-381000" algn="l" rtl="0">
              <a:spcBef>
                <a:spcPts val="0"/>
              </a:spcBef>
              <a:buSzPct val="100000"/>
            </a:pPr>
            <a:r>
              <a:rPr lang="en-US" sz="2400"/>
              <a:t>Structural adjustment</a:t>
            </a:r>
          </a:p>
          <a:p>
            <a:pPr marL="0" marR="0" lvl="0" indent="0" algn="l" rtl="0">
              <a:spcBef>
                <a:spcPts val="0"/>
              </a:spcBef>
              <a:buNone/>
            </a:pPr>
            <a:endParaRPr sz="2400"/>
          </a:p>
          <a:p>
            <a:pPr marL="0" marR="0" lvl="0" indent="0" algn="l" rtl="0">
              <a:spcBef>
                <a:spcPts val="0"/>
              </a:spcBef>
              <a:buNone/>
            </a:pPr>
            <a:r>
              <a:rPr lang="en-US" sz="2400"/>
              <a:t>HP occurs at four levels</a:t>
            </a:r>
          </a:p>
          <a:p>
            <a:pPr marL="457200" marR="0" lvl="0" indent="-381000" algn="l" rtl="0">
              <a:spcBef>
                <a:spcPts val="0"/>
              </a:spcBef>
              <a:buSzPct val="100000"/>
            </a:pPr>
            <a:r>
              <a:rPr lang="en-US" sz="2400"/>
              <a:t>primary (prevent ill health, maintain health)</a:t>
            </a:r>
          </a:p>
          <a:p>
            <a:pPr marL="457200" marR="0" lvl="0" indent="-381000" algn="l" rtl="0">
              <a:spcBef>
                <a:spcPts val="0"/>
              </a:spcBef>
              <a:buSzPct val="100000"/>
            </a:pPr>
            <a:r>
              <a:rPr lang="en-US" sz="2400"/>
              <a:t>secondary (address health damaging behaviour)</a:t>
            </a:r>
          </a:p>
          <a:p>
            <a:pPr marL="457200" marR="0" lvl="0" indent="-381000" algn="l" rtl="0">
              <a:spcBef>
                <a:spcPts val="0"/>
              </a:spcBef>
              <a:buSzPct val="100000"/>
            </a:pPr>
            <a:r>
              <a:rPr lang="en-US" sz="2400"/>
              <a:t>tertiary (HP in those with long term conditions)</a:t>
            </a:r>
          </a:p>
          <a:p>
            <a:pPr marL="457200" marR="0" lvl="0" indent="-381000" algn="l" rtl="0">
              <a:spcBef>
                <a:spcPts val="0"/>
              </a:spcBef>
              <a:buSzPct val="100000"/>
            </a:pPr>
            <a:r>
              <a:rPr lang="en-US" sz="2400"/>
              <a:t>quaternary (HP in those with life limiting conditions)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a:t>Bachelor of Nursing (Adult)</a:t>
            </a:r>
          </a:p>
        </p:txBody>
      </p:sp>
      <p:sp>
        <p:nvSpPr>
          <p:cNvPr id="224" name="Shape 224"/>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rtl="0">
              <a:spcBef>
                <a:spcPts val="0"/>
              </a:spcBef>
            </a:pPr>
            <a:r>
              <a:rPr lang="en-US"/>
              <a:t>Health promotion in the BN curriculum</a:t>
            </a:r>
          </a:p>
          <a:p>
            <a:pPr marL="914400" lvl="1" indent="-228600" rtl="0">
              <a:spcBef>
                <a:spcPts val="0"/>
              </a:spcBef>
            </a:pPr>
            <a:r>
              <a:rPr lang="en-US"/>
              <a:t>Year 1:</a:t>
            </a:r>
          </a:p>
          <a:p>
            <a:pPr marL="1371600" lvl="2" indent="-228600" rtl="0">
              <a:spcBef>
                <a:spcPts val="0"/>
              </a:spcBef>
            </a:pPr>
            <a:r>
              <a:rPr lang="en-US"/>
              <a:t>Systematic history taking (general)</a:t>
            </a:r>
          </a:p>
          <a:p>
            <a:pPr marL="1371600" lvl="2" indent="-228600" rtl="0">
              <a:spcBef>
                <a:spcPts val="0"/>
              </a:spcBef>
            </a:pPr>
            <a:r>
              <a:rPr lang="en-US"/>
              <a:t>Peer feedback (in simulation)</a:t>
            </a:r>
          </a:p>
          <a:p>
            <a:pPr marL="1371600" lvl="2" indent="-228600" rtl="0">
              <a:spcBef>
                <a:spcPts val="0"/>
              </a:spcBef>
            </a:pPr>
            <a:r>
              <a:rPr lang="en-US"/>
              <a:t>Work with Law students in relation to provide educational workshops and information related to local social determinants of health</a:t>
            </a:r>
          </a:p>
          <a:p>
            <a:pPr marL="914400" lvl="1" indent="-228600" rtl="0">
              <a:spcBef>
                <a:spcPts val="0"/>
              </a:spcBef>
            </a:pPr>
            <a:r>
              <a:rPr lang="en-US"/>
              <a:t>Year 2:</a:t>
            </a:r>
          </a:p>
          <a:p>
            <a:pPr marL="1371600" lvl="2" indent="-228600" rtl="0">
              <a:spcBef>
                <a:spcPts val="0"/>
              </a:spcBef>
            </a:pPr>
            <a:r>
              <a:rPr lang="en-US"/>
              <a:t>Health behaviours assessment</a:t>
            </a:r>
          </a:p>
          <a:p>
            <a:pPr marL="1371600" lvl="2" indent="-228600" rtl="0">
              <a:spcBef>
                <a:spcPts val="0"/>
              </a:spcBef>
            </a:pPr>
            <a:r>
              <a:rPr lang="en-US"/>
              <a:t>Motivational interviewing</a:t>
            </a:r>
          </a:p>
          <a:p>
            <a:pPr marL="1371600" lvl="2" indent="-228600" rtl="0">
              <a:spcBef>
                <a:spcPts val="0"/>
              </a:spcBef>
            </a:pPr>
            <a:r>
              <a:rPr lang="en-US"/>
              <a:t>Joint clinic to give individualised public health advice</a:t>
            </a:r>
          </a:p>
          <a:p>
            <a:pPr marL="914400" lvl="1" indent="-228600" rtl="0">
              <a:spcBef>
                <a:spcPts val="0"/>
              </a:spcBef>
            </a:pPr>
            <a:r>
              <a:rPr lang="en-US"/>
              <a:t>Year 3:</a:t>
            </a:r>
          </a:p>
          <a:p>
            <a:pPr marL="1371600" lvl="2" indent="-228600" rtl="0">
              <a:spcBef>
                <a:spcPts val="0"/>
              </a:spcBef>
            </a:pPr>
            <a:r>
              <a:rPr lang="en-US"/>
              <a:t>Simulation includes Making Every Contact Count</a:t>
            </a:r>
          </a:p>
          <a:p>
            <a:pPr marL="1371600" lvl="2" indent="-228600" rtl="0">
              <a:spcBef>
                <a:spcPts val="0"/>
              </a:spcBef>
            </a:pPr>
            <a:r>
              <a:rPr lang="en-US"/>
              <a:t>Assessment of “readiness to change”</a:t>
            </a:r>
          </a:p>
          <a:p>
            <a:pPr marL="1371600" lvl="2" indent="-228600" rtl="0">
              <a:spcBef>
                <a:spcPts val="0"/>
              </a:spcBef>
            </a:pPr>
            <a:r>
              <a:rPr lang="en-US"/>
              <a:t>Health justice clinic in community settings</a:t>
            </a:r>
          </a:p>
          <a:p>
            <a:pPr marL="457200" lvl="0" indent="0" rt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Our Vision for the clinic</a:t>
            </a:r>
          </a:p>
        </p:txBody>
      </p:sp>
      <p:sp>
        <p:nvSpPr>
          <p:cNvPr id="230" name="Shape 2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0734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 break down silo thinking in professional students and build trust in the legal system through exposing health professional and law students to holistic and therapeutic approaches to problem solving, teaching team work, collaboration and breaking down the negative stereotypes of lawyers. </a:t>
            </a:r>
          </a:p>
          <a:p>
            <a:pPr marL="342900" marR="0" lvl="0" indent="-307340" algn="l" rtl="0">
              <a:lnSpc>
                <a:spcPct val="8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 seek to increase public access to justice and public and professional understanding of law and legal processes, which may impact on health and wellbeing </a:t>
            </a:r>
          </a:p>
          <a:p>
            <a:pPr marL="342900" marR="0" lvl="0" indent="-342900" algn="l" rtl="0">
              <a:lnSpc>
                <a:spcPct val="8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 three staged approach</a:t>
            </a:r>
          </a:p>
        </p:txBody>
      </p:sp>
      <p:sp>
        <p:nvSpPr>
          <p:cNvPr id="236" name="Shape 236"/>
          <p:cNvSpPr txBox="1">
            <a:spLocks noGrp="1"/>
          </p:cNvSpPr>
          <p:nvPr>
            <p:ph type="body" idx="1"/>
          </p:nvPr>
        </p:nvSpPr>
        <p:spPr>
          <a:xfrm>
            <a:off x="457200" y="1417650"/>
            <a:ext cx="8229600" cy="4708500"/>
          </a:xfrm>
          <a:prstGeom prst="rect">
            <a:avLst/>
          </a:prstGeom>
          <a:noFill/>
          <a:ln>
            <a:noFill/>
          </a:ln>
        </p:spPr>
        <p:txBody>
          <a:bodyPr lIns="91425" tIns="45700" rIns="91425" bIns="45700" anchor="t" anchorCtr="0">
            <a:noAutofit/>
          </a:bodyPr>
          <a:lstStyle/>
          <a:p>
            <a:pPr marL="342900" marR="0" lvl="0" indent="-33782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first stage is the provision of public education by Law and health students supervised by qualified and experienced practitioners.  At this first stage students will work in community settings to provide educational presentations and workshops but not tailored individualised advice.</a:t>
            </a:r>
          </a:p>
          <a:p>
            <a:pPr marL="342900" marR="0" lvl="0" indent="-337820" algn="l" rtl="0">
              <a:lnSpc>
                <a:spcPct val="80000"/>
              </a:lnSpc>
              <a:spcBef>
                <a:spcPts val="496"/>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second stage envisages law and health professional students giving legal and public health advice to individuals under close supervision and in accordance with professional standards.</a:t>
            </a:r>
          </a:p>
          <a:p>
            <a:pPr marL="342900" marR="0" lvl="0" indent="-337820" algn="l" rtl="0">
              <a:lnSpc>
                <a:spcPct val="80000"/>
              </a:lnSpc>
              <a:spcBef>
                <a:spcPts val="496"/>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final stage is the establishment of a health justice clinic staffed by a mixture of professionals, and students on the model of a teaching hospital but on a much smaller scale.</a:t>
            </a:r>
          </a:p>
          <a:p>
            <a:pPr marL="457200" marR="0" lvl="1" indent="0" algn="l" rtl="0">
              <a:lnSpc>
                <a:spcPct val="80000"/>
              </a:lnSpc>
              <a:spcBef>
                <a:spcPts val="434"/>
              </a:spcBef>
              <a:spcAft>
                <a:spcPts val="0"/>
              </a:spcAft>
              <a:buClr>
                <a:schemeClr val="dk1"/>
              </a:buClr>
              <a:buSzPct val="25000"/>
              <a:buFont typeface="Arial"/>
              <a:buNone/>
            </a:pPr>
            <a:endParaRPr sz="2170" b="0" i="0" u="none" strike="noStrike" cap="none">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Arial"/>
              <a:buNone/>
            </a:pPr>
            <a:endParaRPr sz="217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Public Legal Education</a:t>
            </a:r>
          </a:p>
        </p:txBody>
      </p:sp>
      <p:sp>
        <p:nvSpPr>
          <p:cNvPr id="242" name="Shape 2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One of the goals for the legal clinic is to help clients to help themselves in managing their legal problem</a:t>
            </a:r>
          </a:p>
          <a:p>
            <a:pPr marL="342900" marR="0" lvl="0" indent="-330200" algn="l" rtl="0">
              <a:spcBef>
                <a:spcPts val="640"/>
              </a:spcBef>
              <a:spcAft>
                <a:spcPts val="0"/>
              </a:spcAft>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And to address the client and not the legal problem</a:t>
            </a:r>
          </a:p>
          <a:p>
            <a:pPr marL="342900" marR="0" lvl="0" indent="-330200" algn="l" rtl="0">
              <a:spcBef>
                <a:spcPts val="640"/>
              </a:spcBef>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Local Trading Standards example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Talking about Values</a:t>
            </a:r>
          </a:p>
        </p:txBody>
      </p:sp>
      <p:sp>
        <p:nvSpPr>
          <p:cNvPr id="248" name="Shape 2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2921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value is an enduring belief that some goals are preferable to others</a:t>
            </a:r>
          </a:p>
          <a:p>
            <a:pPr marL="342900" marR="0" lvl="0" indent="-292100" algn="l" rtl="0">
              <a:lnSpc>
                <a:spcPct val="90000"/>
              </a:lnSpc>
              <a:spcBef>
                <a:spcPts val="64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Basic psychological needs include autonomy: being free in pursuing choice goals. Feeling true willingness to behave responsibly in accord with own interests and values.</a:t>
            </a:r>
          </a:p>
          <a:p>
            <a:pPr marL="342900" marR="0" lvl="0" indent="-292100" algn="l" rtl="0">
              <a:lnSpc>
                <a:spcPct val="90000"/>
              </a:lnSpc>
              <a:spcBef>
                <a:spcPts val="64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Our small empirical projects appear to link living one’s life according to one’s values makes for higher psychological wellbeing</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Intrinsic and Extrinsic motivations</a:t>
            </a:r>
          </a:p>
        </p:txBody>
      </p:sp>
      <p:sp>
        <p:nvSpPr>
          <p:cNvPr id="254" name="Shape 254"/>
          <p:cNvSpPr txBox="1">
            <a:spLocks noGrp="1"/>
          </p:cNvSpPr>
          <p:nvPr>
            <p:ph type="body" idx="1"/>
          </p:nvPr>
        </p:nvSpPr>
        <p:spPr>
          <a:xfrm>
            <a:off x="457200" y="1362075"/>
            <a:ext cx="8229600" cy="4764000"/>
          </a:xfrm>
          <a:prstGeom prst="rect">
            <a:avLst/>
          </a:prstGeom>
          <a:noFill/>
          <a:ln>
            <a:noFill/>
          </a:ln>
        </p:spPr>
        <p:txBody>
          <a:bodyPr lIns="91425" tIns="45700" rIns="91425" bIns="45700" anchor="t" anchorCtr="0">
            <a:noAutofit/>
          </a:bodyPr>
          <a:lstStyle/>
          <a:p>
            <a:pPr marL="342900" marR="0" lvl="0" indent="-33782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Ryan &amp; Deci (2000)</a:t>
            </a:r>
          </a:p>
          <a:p>
            <a:pPr marL="342900" marR="0" lvl="0" indent="-337820" algn="l" rtl="0">
              <a:lnSpc>
                <a:spcPct val="80000"/>
              </a:lnSpc>
              <a:spcBef>
                <a:spcPts val="496"/>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Intrinsic – doing something because it is inherently enjoyable</a:t>
            </a:r>
          </a:p>
          <a:p>
            <a:pPr marL="342900" marR="0" lvl="0" indent="-337820" algn="l" rtl="0">
              <a:lnSpc>
                <a:spcPct val="80000"/>
              </a:lnSpc>
              <a:spcBef>
                <a:spcPts val="496"/>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Extrinsic – doing something because it leads to a separable outcome</a:t>
            </a:r>
          </a:p>
          <a:p>
            <a:pPr marL="342900" marR="0" lvl="0" indent="-337820" algn="l" rtl="0">
              <a:lnSpc>
                <a:spcPct val="80000"/>
              </a:lnSpc>
              <a:spcBef>
                <a:spcPts val="496"/>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“Intrinsic motivation results in high-quality learning and outcomes” (p55) however it can be undermined.</a:t>
            </a:r>
          </a:p>
          <a:p>
            <a:pPr marL="342900" marR="0" lvl="0" indent="-337820" algn="l" rtl="0">
              <a:lnSpc>
                <a:spcPct val="80000"/>
              </a:lnSpc>
              <a:spcBef>
                <a:spcPts val="496"/>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“because many of the tasks that educators want their students to perform are not inherently interesting or enjoyable, knowing how to promote more active and volitional (versus passive and controlling) forms of extrinsic motivation becomes an essential strategy for successful teaching.” (p55)</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685800" y="1473200"/>
            <a:ext cx="7772400" cy="186266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Interdisciplinary Clinic</a:t>
            </a:r>
          </a:p>
        </p:txBody>
      </p:sp>
      <p:sp>
        <p:nvSpPr>
          <p:cNvPr id="132" name="Shape 132"/>
          <p:cNvSpPr txBox="1">
            <a:spLocks noGrp="1"/>
          </p:cNvSpPr>
          <p:nvPr>
            <p:ph type="subTitle" idx="1"/>
          </p:nvPr>
        </p:nvSpPr>
        <p:spPr>
          <a:xfrm>
            <a:off x="1371600" y="3276600"/>
            <a:ext cx="6400799" cy="2785531"/>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888888"/>
              </a:buClr>
              <a:buSzPct val="25000"/>
              <a:buFont typeface="Arial"/>
              <a:buNone/>
            </a:pPr>
            <a:endParaRPr sz="2960" b="0" i="0" u="none" strike="noStrike" cap="none">
              <a:solidFill>
                <a:srgbClr val="888888"/>
              </a:solidFill>
              <a:latin typeface="Calibri"/>
              <a:ea typeface="Calibri"/>
              <a:cs typeface="Calibri"/>
              <a:sym typeface="Calibri"/>
            </a:endParaRPr>
          </a:p>
          <a:p>
            <a:pPr marL="0" marR="0" lvl="0" indent="0" algn="ctr" rtl="0">
              <a:lnSpc>
                <a:spcPct val="80000"/>
              </a:lnSpc>
              <a:spcBef>
                <a:spcPts val="592"/>
              </a:spcBef>
              <a:spcAft>
                <a:spcPts val="0"/>
              </a:spcAft>
              <a:buClr>
                <a:srgbClr val="888888"/>
              </a:buClr>
              <a:buSzPct val="25000"/>
              <a:buFont typeface="Arial"/>
              <a:buNone/>
            </a:pPr>
            <a:r>
              <a:rPr lang="en-US" sz="2960" b="0" i="0" u="none" strike="noStrike" cap="none">
                <a:solidFill>
                  <a:srgbClr val="888888"/>
                </a:solidFill>
                <a:latin typeface="Calibri"/>
                <a:ea typeface="Calibri"/>
                <a:cs typeface="Calibri"/>
                <a:sym typeface="Calibri"/>
              </a:rPr>
              <a:t>Dr Isobel Ryder </a:t>
            </a:r>
            <a:r>
              <a:rPr lang="en-US" sz="1665" b="0" i="0" u="none" strike="noStrike" cap="none">
                <a:solidFill>
                  <a:srgbClr val="888888"/>
                </a:solidFill>
                <a:latin typeface="Calibri"/>
                <a:ea typeface="Calibri"/>
                <a:cs typeface="Calibri"/>
                <a:sym typeface="Calibri"/>
              </a:rPr>
              <a:t>SFHEA</a:t>
            </a:r>
          </a:p>
          <a:p>
            <a:pPr marL="0" marR="0" lvl="0" indent="0" algn="ctr" rtl="0">
              <a:lnSpc>
                <a:spcPct val="80000"/>
              </a:lnSpc>
              <a:spcBef>
                <a:spcPts val="333"/>
              </a:spcBef>
              <a:spcAft>
                <a:spcPts val="0"/>
              </a:spcAft>
              <a:buClr>
                <a:srgbClr val="888888"/>
              </a:buClr>
              <a:buSzPct val="25000"/>
              <a:buFont typeface="Arial"/>
              <a:buNone/>
            </a:pPr>
            <a:r>
              <a:rPr lang="en-US" sz="1665" b="0" i="0" u="none" strike="noStrike" cap="none">
                <a:solidFill>
                  <a:srgbClr val="888888"/>
                </a:solidFill>
                <a:latin typeface="Calibri"/>
                <a:ea typeface="Calibri"/>
                <a:cs typeface="Calibri"/>
                <a:sym typeface="Calibri"/>
              </a:rPr>
              <a:t>Program Lead Adult Nursing</a:t>
            </a:r>
          </a:p>
          <a:p>
            <a:pPr marL="0" marR="0" lvl="0" indent="0" algn="ctr" rtl="0">
              <a:lnSpc>
                <a:spcPct val="80000"/>
              </a:lnSpc>
              <a:spcBef>
                <a:spcPts val="592"/>
              </a:spcBef>
              <a:spcAft>
                <a:spcPts val="0"/>
              </a:spcAft>
              <a:buClr>
                <a:srgbClr val="888888"/>
              </a:buClr>
              <a:buSzPct val="25000"/>
              <a:buFont typeface="Arial"/>
              <a:buNone/>
            </a:pPr>
            <a:endParaRPr sz="2960" b="0" i="0" u="none" strike="noStrike" cap="none">
              <a:solidFill>
                <a:srgbClr val="888888"/>
              </a:solidFill>
              <a:latin typeface="Calibri"/>
              <a:ea typeface="Calibri"/>
              <a:cs typeface="Calibri"/>
              <a:sym typeface="Calibri"/>
            </a:endParaRPr>
          </a:p>
          <a:p>
            <a:pPr marL="0" marR="0" lvl="0" indent="0" algn="ctr" rtl="0">
              <a:lnSpc>
                <a:spcPct val="80000"/>
              </a:lnSpc>
              <a:spcBef>
                <a:spcPts val="592"/>
              </a:spcBef>
              <a:spcAft>
                <a:spcPts val="0"/>
              </a:spcAft>
              <a:buClr>
                <a:srgbClr val="888888"/>
              </a:buClr>
              <a:buSzPct val="25000"/>
              <a:buFont typeface="Arial"/>
              <a:buNone/>
            </a:pPr>
            <a:r>
              <a:rPr lang="en-US" sz="2960" b="0" i="0" u="none" strike="noStrike" cap="none">
                <a:solidFill>
                  <a:srgbClr val="888888"/>
                </a:solidFill>
                <a:latin typeface="Calibri"/>
                <a:ea typeface="Calibri"/>
                <a:cs typeface="Calibri"/>
                <a:sym typeface="Calibri"/>
              </a:rPr>
              <a:t>Caroline Strevens </a:t>
            </a:r>
            <a:r>
              <a:rPr lang="en-US" sz="1480" b="0" i="0" u="none" strike="noStrike" cap="none">
                <a:solidFill>
                  <a:srgbClr val="888888"/>
                </a:solidFill>
                <a:latin typeface="Calibri"/>
                <a:ea typeface="Calibri"/>
                <a:cs typeface="Calibri"/>
                <a:sym typeface="Calibri"/>
              </a:rPr>
              <a:t>SFHEA</a:t>
            </a:r>
          </a:p>
          <a:p>
            <a:pPr marL="0" marR="0" lvl="0" indent="0" algn="ctr" rtl="0">
              <a:lnSpc>
                <a:spcPct val="80000"/>
              </a:lnSpc>
              <a:spcBef>
                <a:spcPts val="296"/>
              </a:spcBef>
              <a:spcAft>
                <a:spcPts val="0"/>
              </a:spcAft>
              <a:buClr>
                <a:srgbClr val="888888"/>
              </a:buClr>
              <a:buSzPct val="25000"/>
              <a:buFont typeface="Arial"/>
              <a:buNone/>
            </a:pPr>
            <a:r>
              <a:rPr lang="en-US" sz="1480" b="0" i="0" u="none" strike="noStrike" cap="none">
                <a:solidFill>
                  <a:srgbClr val="888888"/>
                </a:solidFill>
                <a:latin typeface="Calibri"/>
                <a:ea typeface="Calibri"/>
                <a:cs typeface="Calibri"/>
                <a:sym typeface="Calibri"/>
              </a:rPr>
              <a:t>Reader in Legal Education</a:t>
            </a:r>
          </a:p>
          <a:p>
            <a:pPr marL="0" marR="0" lvl="0" indent="0" algn="ctr" rtl="0">
              <a:lnSpc>
                <a:spcPct val="80000"/>
              </a:lnSpc>
              <a:spcBef>
                <a:spcPts val="296"/>
              </a:spcBef>
              <a:buClr>
                <a:srgbClr val="888888"/>
              </a:buClr>
              <a:buSzPct val="25000"/>
              <a:buFont typeface="Arial"/>
              <a:buNone/>
            </a:pPr>
            <a:r>
              <a:rPr lang="en-US" sz="1480" b="0" i="0" u="none" strike="noStrike" cap="none">
                <a:solidFill>
                  <a:srgbClr val="888888"/>
                </a:solidFill>
                <a:latin typeface="Calibri"/>
                <a:ea typeface="Calibri"/>
                <a:cs typeface="Calibri"/>
                <a:sym typeface="Calibri"/>
              </a:rPr>
              <a:t>Head of School of Law</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Undermining intrinsic motivation</a:t>
            </a:r>
          </a:p>
        </p:txBody>
      </p:sp>
      <p:sp>
        <p:nvSpPr>
          <p:cNvPr id="260" name="Shape 2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2258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SDT is specifically framed in terms of social and environmental factors that facilitate versus undermine intrinsic motivation.</a:t>
            </a:r>
          </a:p>
          <a:p>
            <a:pPr marL="342900" marR="0" lvl="0" indent="-322580" algn="l" rtl="0">
              <a:lnSpc>
                <a:spcPct val="90000"/>
              </a:lnSpc>
              <a:spcBef>
                <a:spcPts val="544"/>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Cognitive Evaluation Theory (CET </a:t>
            </a:r>
            <a:r>
              <a:rPr lang="en-US" sz="2400" b="0" i="0" u="none" strike="noStrike" cap="none" dirty="0" err="1">
                <a:solidFill>
                  <a:schemeClr val="dk1"/>
                </a:solidFill>
                <a:latin typeface="Calibri"/>
                <a:ea typeface="Calibri"/>
                <a:cs typeface="Calibri"/>
                <a:sym typeface="Calibri"/>
              </a:rPr>
              <a:t>Deci</a:t>
            </a:r>
            <a:r>
              <a:rPr lang="en-US" sz="2400" b="0" i="0" u="none" strike="noStrike" cap="none" dirty="0">
                <a:solidFill>
                  <a:schemeClr val="dk1"/>
                </a:solidFill>
                <a:latin typeface="Calibri"/>
                <a:ea typeface="Calibri"/>
                <a:cs typeface="Calibri"/>
                <a:sym typeface="Calibri"/>
              </a:rPr>
              <a:t> &amp; Ryan 1985) argues events such as</a:t>
            </a:r>
            <a:r>
              <a:rPr lang="en-US" sz="2400" b="0" i="0" u="none" strike="noStrike" cap="none" dirty="0" smtClean="0">
                <a:solidFill>
                  <a:schemeClr val="dk1"/>
                </a:solidFill>
                <a:latin typeface="Calibri"/>
                <a:ea typeface="Calibri"/>
                <a:cs typeface="Calibri"/>
                <a:sym typeface="Calibri"/>
              </a:rPr>
              <a:t> feedback </a:t>
            </a:r>
            <a:r>
              <a:rPr lang="en-US" sz="2400" b="0" i="0" u="none" strike="noStrike" cap="none" dirty="0">
                <a:solidFill>
                  <a:schemeClr val="dk1"/>
                </a:solidFill>
                <a:latin typeface="Calibri"/>
                <a:ea typeface="Calibri"/>
                <a:cs typeface="Calibri"/>
                <a:sym typeface="Calibri"/>
              </a:rPr>
              <a:t>that</a:t>
            </a:r>
            <a:r>
              <a:rPr lang="en-US" sz="2400" b="0" i="0" u="none" strike="noStrike" cap="none" dirty="0" smtClean="0">
                <a:solidFill>
                  <a:schemeClr val="dk1"/>
                </a:solidFill>
                <a:latin typeface="Calibri"/>
                <a:ea typeface="Calibri"/>
                <a:cs typeface="Calibri"/>
                <a:sym typeface="Calibri"/>
              </a:rPr>
              <a:t> </a:t>
            </a:r>
            <a:r>
              <a:rPr lang="en-US" sz="2400" dirty="0" smtClean="0"/>
              <a:t>co</a:t>
            </a:r>
            <a:r>
              <a:rPr lang="en-US" sz="2400" b="0" i="0" u="none" strike="noStrike" cap="none" dirty="0" smtClean="0">
                <a:solidFill>
                  <a:schemeClr val="dk1"/>
                </a:solidFill>
                <a:latin typeface="Calibri"/>
                <a:ea typeface="Calibri"/>
                <a:cs typeface="Calibri"/>
                <a:sym typeface="Calibri"/>
              </a:rPr>
              <a:t>nduce </a:t>
            </a:r>
            <a:r>
              <a:rPr lang="en-US" sz="2400" b="0" i="0" u="none" strike="noStrike" cap="none" dirty="0">
                <a:solidFill>
                  <a:schemeClr val="dk1"/>
                </a:solidFill>
                <a:latin typeface="Calibri"/>
                <a:ea typeface="Calibri"/>
                <a:cs typeface="Calibri"/>
                <a:sym typeface="Calibri"/>
              </a:rPr>
              <a:t>feelings of </a:t>
            </a:r>
            <a:r>
              <a:rPr lang="en-US" sz="2400" b="0" i="0" u="none" strike="noStrike" cap="none" dirty="0" smtClean="0">
                <a:solidFill>
                  <a:schemeClr val="dk1"/>
                </a:solidFill>
                <a:latin typeface="Calibri"/>
                <a:ea typeface="Calibri"/>
                <a:cs typeface="Calibri"/>
                <a:sym typeface="Calibri"/>
              </a:rPr>
              <a:t>competence during action </a:t>
            </a:r>
            <a:r>
              <a:rPr lang="en-US" sz="2400" b="0" i="0" u="none" strike="noStrike" cap="none" dirty="0">
                <a:solidFill>
                  <a:schemeClr val="dk1"/>
                </a:solidFill>
                <a:latin typeface="Calibri"/>
                <a:ea typeface="Calibri"/>
                <a:cs typeface="Calibri"/>
                <a:sym typeface="Calibri"/>
              </a:rPr>
              <a:t>can increase intrinsic motivation by satisfying the need for </a:t>
            </a:r>
            <a:r>
              <a:rPr lang="en-US" sz="2400" b="0" i="0" u="none" strike="noStrike" cap="none" dirty="0" smtClean="0">
                <a:solidFill>
                  <a:schemeClr val="dk1"/>
                </a:solidFill>
                <a:latin typeface="Calibri"/>
                <a:ea typeface="Calibri"/>
                <a:cs typeface="Calibri"/>
                <a:sym typeface="Calibri"/>
              </a:rPr>
              <a:t>competence. (</a:t>
            </a:r>
            <a:r>
              <a:rPr lang="en-US" sz="2400" b="0" i="0" u="none" strike="noStrike" cap="none" dirty="0" err="1" smtClean="0">
                <a:solidFill>
                  <a:schemeClr val="dk1"/>
                </a:solidFill>
                <a:latin typeface="Calibri"/>
                <a:ea typeface="Calibri"/>
                <a:cs typeface="Calibri"/>
                <a:sym typeface="Calibri"/>
              </a:rPr>
              <a:t>eg</a:t>
            </a:r>
            <a:r>
              <a:rPr lang="en-US" sz="2400" b="0" i="0" u="none" strike="noStrike" cap="none" dirty="0" smtClean="0">
                <a:solidFill>
                  <a:schemeClr val="dk1"/>
                </a:solidFill>
                <a:latin typeface="Calibri"/>
                <a:ea typeface="Calibri"/>
                <a:cs typeface="Calibri"/>
                <a:sym typeface="Calibri"/>
              </a:rPr>
              <a:t> optimal challenges and freedom from demeaning evaluation)</a:t>
            </a:r>
          </a:p>
          <a:p>
            <a:pPr marL="342900" marR="0" lvl="0" indent="-322580" algn="l" rtl="0">
              <a:lnSpc>
                <a:spcPct val="90000"/>
              </a:lnSpc>
              <a:spcBef>
                <a:spcPts val="544"/>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However CET also specifies that feelings of competence need to be accompanied by a sense of autonomy </a:t>
            </a:r>
            <a:r>
              <a:rPr lang="en-US" sz="2400" b="0" i="0" u="none" strike="noStrike" cap="none" dirty="0" err="1">
                <a:solidFill>
                  <a:schemeClr val="dk1"/>
                </a:solidFill>
                <a:latin typeface="Calibri"/>
                <a:ea typeface="Calibri"/>
                <a:cs typeface="Calibri"/>
                <a:sym typeface="Calibri"/>
              </a:rPr>
              <a:t>ie</a:t>
            </a:r>
            <a:r>
              <a:rPr lang="en-US" sz="2400" b="0" i="0" u="none" strike="noStrike" cap="none" dirty="0">
                <a:solidFill>
                  <a:schemeClr val="dk1"/>
                </a:solidFill>
                <a:latin typeface="Calibri"/>
                <a:ea typeface="Calibri"/>
                <a:cs typeface="Calibri"/>
                <a:sym typeface="Calibri"/>
              </a:rPr>
              <a:t> their behaviour must be self-determined</a:t>
            </a:r>
          </a:p>
          <a:p>
            <a:pPr marL="342900" marR="0" lvl="0" indent="-342900" algn="l" rtl="0">
              <a:lnSpc>
                <a:spcPct val="90000"/>
              </a:lnSpc>
              <a:spcBef>
                <a:spcPts val="544"/>
              </a:spcBef>
              <a:buClr>
                <a:schemeClr val="dk1"/>
              </a:buClr>
              <a:buSzPct val="100740"/>
              <a:buFont typeface="Arial"/>
              <a:buNone/>
            </a:pPr>
            <a:endParaRPr sz="27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Undermining intrinsic motivation</a:t>
            </a:r>
          </a:p>
        </p:txBody>
      </p:sp>
      <p:sp>
        <p:nvSpPr>
          <p:cNvPr id="266" name="Shape 26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0734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research shows virtually every type of expected tangible reward made contingent on task performance does undermine intrinsic motivation (p59)</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Also: threats, deadlines, directives, and competition pressure</a:t>
            </a:r>
          </a:p>
          <a:p>
            <a:pPr marL="342900" marR="0" lvl="0" indent="-307340" algn="l" rtl="0">
              <a:lnSpc>
                <a:spcPct val="90000"/>
              </a:lnSpc>
              <a:spcBef>
                <a:spcPts val="592"/>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Because people experience them as controllers of their behaviour</a:t>
            </a:r>
          </a:p>
          <a:p>
            <a:pPr marL="342900" marR="0" lvl="0" indent="-307340" algn="l" rtl="0">
              <a:lnSpc>
                <a:spcPct val="90000"/>
              </a:lnSpc>
              <a:spcBef>
                <a:spcPts val="592"/>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Choice and the opportunity for self direction enhances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Extrinsic motivation</a:t>
            </a:r>
          </a:p>
        </p:txBody>
      </p:sp>
      <p:sp>
        <p:nvSpPr>
          <p:cNvPr id="272" name="Shape 272"/>
          <p:cNvSpPr txBox="1">
            <a:spLocks noGrp="1"/>
          </p:cNvSpPr>
          <p:nvPr>
            <p:ph type="body" idx="1"/>
          </p:nvPr>
        </p:nvSpPr>
        <p:spPr>
          <a:xfrm>
            <a:off x="457200" y="1325975"/>
            <a:ext cx="8229600" cy="48003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SDT proposes that extrinsic motivation can vary greatly in the degree to which it is autonomous (p60).</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Mere compliance v personal endorsement</a:t>
            </a:r>
          </a:p>
          <a:p>
            <a:pPr marL="342900" marR="0" lvl="0" indent="-342900" algn="l" rtl="0">
              <a:lnSpc>
                <a:spcPct val="90000"/>
              </a:lnSpc>
              <a:spcBef>
                <a:spcPts val="592"/>
              </a:spcBef>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SDT describes the problem for teachers as: how do we foster the internalisation and integration of values and behavioural regulations. In lay terms how do we motivate students to value and self regulate educational tasks that are not inherently interesting?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Internalisation</a:t>
            </a:r>
          </a:p>
        </p:txBody>
      </p:sp>
      <p:sp>
        <p:nvSpPr>
          <p:cNvPr id="278" name="Shape 278"/>
          <p:cNvSpPr txBox="1">
            <a:spLocks noGrp="1"/>
          </p:cNvSpPr>
          <p:nvPr>
            <p:ph type="body" idx="1"/>
          </p:nvPr>
        </p:nvSpPr>
        <p:spPr>
          <a:xfrm>
            <a:off x="457200" y="1325975"/>
            <a:ext cx="8229600" cy="4800300"/>
          </a:xfrm>
          <a:prstGeom prst="rect">
            <a:avLst/>
          </a:prstGeom>
          <a:noFill/>
          <a:ln>
            <a:noFill/>
          </a:ln>
        </p:spPr>
        <p:txBody>
          <a:bodyPr lIns="91425" tIns="45700" rIns="91425" bIns="45700" anchor="t" anchorCtr="0">
            <a:noAutofit/>
          </a:bodyPr>
          <a:lstStyle/>
          <a:p>
            <a:pPr marL="342900" marR="0" lvl="0" indent="-33274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This is the process of taking in a value or regulation.</a:t>
            </a:r>
          </a:p>
          <a:p>
            <a:pPr marL="342900" marR="0" lvl="0" indent="-332740" algn="l" rtl="0">
              <a:lnSpc>
                <a:spcPct val="80000"/>
              </a:lnSpc>
              <a:spcBef>
                <a:spcPts val="59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One’s motivation for behaviour can range from unwillingness to passive compliance to active personal commitment</a:t>
            </a:r>
          </a:p>
          <a:p>
            <a:pPr marL="342900" marR="0" lvl="0" indent="-332740" algn="l" rtl="0">
              <a:lnSpc>
                <a:spcPct val="80000"/>
              </a:lnSpc>
              <a:spcBef>
                <a:spcPts val="592"/>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With greater internalization comes greater persistence, more self perception and better engagement.</a:t>
            </a:r>
          </a:p>
          <a:p>
            <a:pPr marL="342900" marR="0" lvl="0" indent="-332740" algn="l" rtl="0">
              <a:lnSpc>
                <a:spcPct val="80000"/>
              </a:lnSpc>
              <a:spcBef>
                <a:spcPts val="592"/>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Organismic Integration Theory (OIT) explains these different forms of extrinsic motivation and the factors that promote or hinder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Categories of extrinsic motivation</a:t>
            </a:r>
          </a:p>
        </p:txBody>
      </p:sp>
      <p:sp>
        <p:nvSpPr>
          <p:cNvPr id="284" name="Shape 284"/>
          <p:cNvSpPr txBox="1">
            <a:spLocks noGrp="1"/>
          </p:cNvSpPr>
          <p:nvPr>
            <p:ph type="body" idx="1"/>
          </p:nvPr>
        </p:nvSpPr>
        <p:spPr>
          <a:xfrm>
            <a:off x="457200" y="1311725"/>
            <a:ext cx="8229600" cy="481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External regulation – performed to satisfy an external demand</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Introjected regulation – performed with the feeling of pressure to avoid guilt or anxiety or to satisfy pride</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Identification –identified with the personal importance of the behaviour and accepted its regulation as his or her own.</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Integrated regulation –fully assimilated through self-examination. It is volitional and valued even though it is valued for an outcome that is separate from the activity itself.</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757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Increased effectiveness and higher wellbeing result from increased internalisation</a:t>
            </a:r>
          </a:p>
        </p:txBody>
      </p:sp>
      <p:sp>
        <p:nvSpPr>
          <p:cNvPr id="290" name="Shape 290"/>
          <p:cNvSpPr txBox="1">
            <a:spLocks noGrp="1"/>
          </p:cNvSpPr>
          <p:nvPr>
            <p:ph type="body" idx="1"/>
          </p:nvPr>
        </p:nvSpPr>
        <p:spPr>
          <a:xfrm>
            <a:off x="457200" y="2032000"/>
            <a:ext cx="8229600" cy="4094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How do we achieve this? NB not inherently interesting so needs external prompts.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Valued by significant others (family, peer group of society).  SDT – relatedness.  Students feel respected and cared for by the teacher.</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Perceived competence –more likely if students understand a goal and have the relevant skills to succeed at it.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Autonomy support</a:t>
            </a:r>
          </a:p>
        </p:txBody>
      </p:sp>
      <p:sp>
        <p:nvSpPr>
          <p:cNvPr id="296" name="Shape 29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To fully internalize a regulation one must inwardly grasp it meaning and worth.</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Autonomy not controlling.</a:t>
            </a:r>
          </a:p>
          <a:p>
            <a:pPr marL="342900" marR="0" lvl="0" indent="-342900" algn="l" rtl="0">
              <a:lnSpc>
                <a:spcPct val="90000"/>
              </a:lnSpc>
              <a:spcBef>
                <a:spcPts val="640"/>
              </a:spcBef>
              <a:spcAft>
                <a:spcPts val="0"/>
              </a:spcAft>
              <a:buClr>
                <a:schemeClr val="dk1"/>
              </a:buClr>
              <a:buSzPct val="320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So how shall we do this in our new clinic?</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We need to satisfy basic psychological needs in our students and ask them to consciously  use these same behaviours with their patients and clients.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a:t>Bachelor of Nursing (Adult)</a:t>
            </a:r>
          </a:p>
        </p:txBody>
      </p:sp>
      <p:sp>
        <p:nvSpPr>
          <p:cNvPr id="326" name="Shape 326"/>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rtl="0">
              <a:spcBef>
                <a:spcPts val="0"/>
              </a:spcBef>
              <a:buClr>
                <a:srgbClr val="000000"/>
              </a:buClr>
              <a:buFont typeface="Calibri"/>
            </a:pPr>
            <a:r>
              <a:rPr lang="en-US">
                <a:solidFill>
                  <a:srgbClr val="000000"/>
                </a:solidFill>
                <a:latin typeface="Calibri"/>
                <a:ea typeface="Calibri"/>
                <a:cs typeface="Calibri"/>
                <a:sym typeface="Calibri"/>
              </a:rPr>
              <a:t>Health promotion in the BN curriculum</a:t>
            </a:r>
          </a:p>
          <a:p>
            <a:pPr marL="914400" lvl="1"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Year 1:</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Systematic history taking (general)</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Peer feedback (in simulation)</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Work with Law students in relation to provide educational workshops and information related to local social determinants of health</a:t>
            </a:r>
          </a:p>
          <a:p>
            <a:pPr marL="914400" lvl="1"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Year 2:</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Health behaviours assessment</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Motivational interviewing</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Joint clinic to give individualised public health advice</a:t>
            </a:r>
          </a:p>
          <a:p>
            <a:pPr marL="914400" lvl="1"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Year 3:</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Simulation includes Making Every Contact Count</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Assessment of “readiness to change”</a:t>
            </a:r>
          </a:p>
          <a:p>
            <a:pPr marL="1371600" lvl="2" indent="-342900" rtl="0">
              <a:spcBef>
                <a:spcPts val="0"/>
              </a:spcBef>
              <a:buClr>
                <a:srgbClr val="000000"/>
              </a:buClr>
              <a:buSzPct val="100000"/>
              <a:buFont typeface="Calibri"/>
            </a:pPr>
            <a:r>
              <a:rPr lang="en-US" sz="1800">
                <a:solidFill>
                  <a:srgbClr val="000000"/>
                </a:solidFill>
                <a:latin typeface="Calibri"/>
                <a:ea typeface="Calibri"/>
                <a:cs typeface="Calibri"/>
                <a:sym typeface="Calibri"/>
              </a:rPr>
              <a:t>Health justice clinic in community settings</a:t>
            </a:r>
          </a:p>
          <a:p>
            <a:pPr marL="457200" lvl="0" indent="0" rt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How do we  educate our students to motivate their patients / clients?</a:t>
            </a:r>
          </a:p>
        </p:txBody>
      </p:sp>
      <p:sp>
        <p:nvSpPr>
          <p:cNvPr id="212" name="Shape 21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spcAft>
                <a:spcPts val="1600"/>
              </a:spcAft>
              <a:buClr>
                <a:srgbClr val="000000"/>
              </a:buClr>
              <a:buSzPct val="100000"/>
              <a:buFont typeface="Source Sans Pro"/>
            </a:pPr>
            <a:r>
              <a:rPr lang="en-US" sz="2400">
                <a:solidFill>
                  <a:srgbClr val="000000"/>
                </a:solidFill>
                <a:latin typeface="Source Sans Pro"/>
                <a:ea typeface="Source Sans Pro"/>
                <a:cs typeface="Source Sans Pro"/>
                <a:sym typeface="Source Sans Pro"/>
              </a:rPr>
              <a:t>Curriculum design</a:t>
            </a:r>
          </a:p>
          <a:p>
            <a:pPr marL="914400" lvl="1"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Learning, teaching and assessment strategy</a:t>
            </a:r>
          </a:p>
          <a:p>
            <a:pPr marL="914400" lvl="1"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Use of technology to develop and empower learners</a:t>
            </a:r>
          </a:p>
          <a:p>
            <a:pPr marL="914400" lvl="1"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Simulation embedded in curriculum delivery</a:t>
            </a:r>
          </a:p>
          <a:p>
            <a:pPr marL="914400" lvl="1"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Key themes include:</a:t>
            </a:r>
          </a:p>
          <a:p>
            <a:pPr marL="1371600" lvl="2"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Development of mentoring, coaching and leadership skills</a:t>
            </a:r>
          </a:p>
          <a:p>
            <a:pPr marL="1371600" lvl="2"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Public health and well-being, health promotion</a:t>
            </a:r>
          </a:p>
          <a:p>
            <a:pPr marL="1371600" lvl="2"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Whole person care (the person, not the disease) </a:t>
            </a:r>
          </a:p>
          <a:p>
            <a:pPr marL="1371600" lvl="2"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Promoting self-management</a:t>
            </a:r>
          </a:p>
          <a:p>
            <a:pPr marL="1828800" lvl="3"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What matters to people?</a:t>
            </a:r>
          </a:p>
          <a:p>
            <a:pPr marL="1828800" lvl="3"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What can they control?</a:t>
            </a:r>
          </a:p>
          <a:p>
            <a:pPr marL="1371600" lvl="2" indent="-342900" rtl="0">
              <a:lnSpc>
                <a:spcPct val="115000"/>
              </a:lnSpc>
              <a:spcBef>
                <a:spcPts val="0"/>
              </a:spcBef>
              <a:spcAft>
                <a:spcPts val="1600"/>
              </a:spcAft>
              <a:buClr>
                <a:srgbClr val="000000"/>
              </a:buClr>
              <a:buSzPct val="100000"/>
              <a:buFont typeface="Source Sans Pro"/>
            </a:pPr>
            <a:r>
              <a:rPr lang="en-US" sz="1800">
                <a:solidFill>
                  <a:srgbClr val="000000"/>
                </a:solidFill>
                <a:latin typeface="Source Sans Pro"/>
                <a:ea typeface="Source Sans Pro"/>
                <a:cs typeface="Source Sans Pro"/>
                <a:sym typeface="Source Sans Pro"/>
              </a:rPr>
              <a:t>Community focus, keep people out of hospital</a:t>
            </a:r>
          </a:p>
          <a:p>
            <a:pPr marL="0" marR="0" lvl="0" indent="0" algn="l" rtl="0">
              <a:spcBef>
                <a:spcPts val="0"/>
              </a:spcBef>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Relatedness in clinic</a:t>
            </a:r>
          </a:p>
        </p:txBody>
      </p:sp>
      <p:sp>
        <p:nvSpPr>
          <p:cNvPr id="302" name="Shape 30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Interprofessional learning in health</a:t>
            </a:r>
          </a:p>
        </p:txBody>
      </p:sp>
      <p:sp>
        <p:nvSpPr>
          <p:cNvPr id="138" name="Shape 13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1 in 10 hospital admissions associated with error (Vincent et al 2001, NPSA 2002)</a:t>
            </a:r>
          </a:p>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Half of these are avoidable (NPSA 2002, NHS 2013)</a:t>
            </a:r>
          </a:p>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Examples where team working compromised people’s safety</a:t>
            </a:r>
          </a:p>
          <a:p>
            <a:pPr marL="914400" lvl="1" indent="-381000" rtl="0">
              <a:lnSpc>
                <a:spcPct val="115000"/>
              </a:lnSpc>
              <a:spcBef>
                <a:spcPts val="0"/>
              </a:spcBef>
              <a:spcAft>
                <a:spcPts val="1600"/>
              </a:spcAft>
              <a:buClr>
                <a:srgbClr val="000000"/>
              </a:buClr>
              <a:buSzPct val="100000"/>
              <a:buFont typeface="Calibri"/>
            </a:pPr>
            <a:r>
              <a:rPr lang="en-US" sz="2400">
                <a:solidFill>
                  <a:srgbClr val="000000"/>
                </a:solidFill>
              </a:rPr>
              <a:t>Elaine Bromily</a:t>
            </a:r>
          </a:p>
          <a:p>
            <a:pPr marL="914400" lvl="1" indent="-381000" rtl="0">
              <a:lnSpc>
                <a:spcPct val="115000"/>
              </a:lnSpc>
              <a:spcBef>
                <a:spcPts val="0"/>
              </a:spcBef>
              <a:spcAft>
                <a:spcPts val="1600"/>
              </a:spcAft>
              <a:buClr>
                <a:srgbClr val="000000"/>
              </a:buClr>
              <a:buSzPct val="100000"/>
              <a:buFont typeface="Calibri"/>
            </a:pPr>
            <a:r>
              <a:rPr lang="en-US" sz="2400">
                <a:solidFill>
                  <a:srgbClr val="000000"/>
                </a:solidFill>
              </a:rPr>
              <a:t>Medications errors eg administration of Vincristine</a:t>
            </a:r>
          </a:p>
          <a:p>
            <a:pPr marL="914400" lvl="1" indent="-381000" rtl="0">
              <a:lnSpc>
                <a:spcPct val="115000"/>
              </a:lnSpc>
              <a:spcBef>
                <a:spcPts val="0"/>
              </a:spcBef>
              <a:spcAft>
                <a:spcPts val="1600"/>
              </a:spcAft>
              <a:buClr>
                <a:srgbClr val="000000"/>
              </a:buClr>
              <a:buSzPct val="100000"/>
              <a:buFont typeface="Calibri"/>
            </a:pPr>
            <a:r>
              <a:rPr lang="en-US" sz="2400">
                <a:solidFill>
                  <a:srgbClr val="000000"/>
                </a:solidFill>
              </a:rPr>
              <a:t>Daniel Pelka</a:t>
            </a:r>
          </a:p>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Importance of learning from errors and near misses</a:t>
            </a:r>
          </a:p>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Moving towards and open and transparent culture</a:t>
            </a:r>
          </a:p>
          <a:p>
            <a:pPr marL="457200" lvl="0" indent="-381000" rtl="0">
              <a:lnSpc>
                <a:spcPct val="115000"/>
              </a:lnSpc>
              <a:spcBef>
                <a:spcPts val="0"/>
              </a:spcBef>
              <a:spcAft>
                <a:spcPts val="1600"/>
              </a:spcAft>
              <a:buClr>
                <a:srgbClr val="000000"/>
              </a:buClr>
              <a:buSzPct val="100000"/>
              <a:buFont typeface="Calibri"/>
            </a:pPr>
            <a:r>
              <a:rPr lang="en-US" sz="2400">
                <a:solidFill>
                  <a:srgbClr val="000000"/>
                </a:solidFill>
              </a:rPr>
              <a:t>Traditional IPE involves health and social care</a:t>
            </a:r>
          </a:p>
          <a:p>
            <a:pPr marL="0" marR="0" lvl="0" indent="0" algn="l" rtl="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Competency in clinic</a:t>
            </a:r>
          </a:p>
        </p:txBody>
      </p:sp>
      <p:sp>
        <p:nvSpPr>
          <p:cNvPr id="308" name="Shape 3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Autonomy support in clinic</a:t>
            </a:r>
          </a:p>
        </p:txBody>
      </p:sp>
      <p:sp>
        <p:nvSpPr>
          <p:cNvPr id="314" name="Shape 3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smtClean="0">
                <a:solidFill>
                  <a:schemeClr val="dk1"/>
                </a:solidFill>
                <a:latin typeface="Calibri"/>
                <a:ea typeface="Calibri"/>
                <a:cs typeface="Calibri"/>
                <a:sym typeface="Calibri"/>
              </a:rPr>
              <a:t>Thank you</a:t>
            </a:r>
            <a:endParaRPr lang="en-US" sz="4400" b="0" i="0" u="none" strike="noStrike" cap="none" dirty="0">
              <a:solidFill>
                <a:schemeClr val="dk1"/>
              </a:solidFill>
              <a:latin typeface="Calibri"/>
              <a:ea typeface="Calibri"/>
              <a:cs typeface="Calibri"/>
              <a:sym typeface="Calibri"/>
            </a:endParaRPr>
          </a:p>
        </p:txBody>
      </p:sp>
      <p:pic>
        <p:nvPicPr>
          <p:cNvPr id="332" name="Shape 332" descr="P1000516.JPG"/>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a:t>New BN programme</a:t>
            </a:r>
          </a:p>
        </p:txBody>
      </p:sp>
      <p:sp>
        <p:nvSpPr>
          <p:cNvPr id="144" name="Shape 1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a:t>Definition of nursing:</a:t>
            </a:r>
          </a:p>
          <a:p>
            <a:pPr marL="457200" marR="0" lvl="0" indent="-381000" algn="l" rtl="0">
              <a:spcBef>
                <a:spcPts val="0"/>
              </a:spcBef>
              <a:buSzPct val="100000"/>
            </a:pPr>
            <a:r>
              <a:rPr lang="en-US" sz="2400"/>
              <a:t>Promotion of health</a:t>
            </a:r>
          </a:p>
          <a:p>
            <a:pPr marL="457200" marR="0" lvl="0" indent="-381000" algn="l" rtl="0">
              <a:spcBef>
                <a:spcPts val="0"/>
              </a:spcBef>
              <a:buSzPct val="100000"/>
            </a:pPr>
            <a:r>
              <a:rPr lang="en-US" sz="2400"/>
              <a:t>Prevention of illness</a:t>
            </a:r>
          </a:p>
          <a:p>
            <a:pPr marL="457200" marR="0" lvl="0" indent="-381000" algn="l" rtl="0">
              <a:spcBef>
                <a:spcPts val="0"/>
              </a:spcBef>
              <a:buSzPct val="100000"/>
            </a:pPr>
            <a:r>
              <a:rPr lang="en-US" sz="2400"/>
              <a:t>Care of ill, disabled and dying people</a:t>
            </a:r>
          </a:p>
          <a:p>
            <a:pPr marL="457200" marR="0" lvl="0" indent="-381000" algn="l" rtl="0">
              <a:spcBef>
                <a:spcPts val="0"/>
              </a:spcBef>
              <a:buSzPct val="100000"/>
            </a:pPr>
            <a:r>
              <a:rPr lang="en-US" sz="2400"/>
              <a:t>Advocacy</a:t>
            </a:r>
          </a:p>
          <a:p>
            <a:pPr marL="457200" marR="0" lvl="0" indent="-381000" algn="l" rtl="0">
              <a:spcBef>
                <a:spcPts val="0"/>
              </a:spcBef>
              <a:buSzPct val="100000"/>
            </a:pPr>
            <a:r>
              <a:rPr lang="en-US" sz="2400"/>
              <a:t>Promotion of a safe environment</a:t>
            </a:r>
          </a:p>
          <a:p>
            <a:pPr marL="457200" marR="0" lvl="0" indent="-381000" algn="l" rtl="0">
              <a:spcBef>
                <a:spcPts val="0"/>
              </a:spcBef>
              <a:buSzPct val="100000"/>
            </a:pPr>
            <a:r>
              <a:rPr lang="en-US" sz="2400"/>
              <a:t>Research</a:t>
            </a:r>
          </a:p>
          <a:p>
            <a:pPr marL="457200" marR="0" lvl="0" indent="-381000" algn="l" rtl="0">
              <a:spcBef>
                <a:spcPts val="0"/>
              </a:spcBef>
              <a:buSzPct val="100000"/>
            </a:pPr>
            <a:r>
              <a:rPr lang="en-US" sz="2400"/>
              <a:t>Participation in shaping health policy</a:t>
            </a:r>
          </a:p>
          <a:p>
            <a:pPr marL="457200" marR="0" lvl="0" indent="-381000" algn="l" rtl="0">
              <a:spcBef>
                <a:spcPts val="0"/>
              </a:spcBef>
              <a:buSzPct val="100000"/>
            </a:pPr>
            <a:r>
              <a:rPr lang="en-US" sz="2400"/>
              <a:t>Education (ICN, 2015, WHO 2016)</a:t>
            </a:r>
            <a:br>
              <a:rPr lang="en-US" sz="2400"/>
            </a:b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algn="ctr" rtl="0">
              <a:spcBef>
                <a:spcPts val="0"/>
              </a:spcBef>
              <a:buNone/>
            </a:pPr>
            <a:r>
              <a:rPr lang="en-US" sz="3900" b="0">
                <a:latin typeface="Calibri"/>
                <a:ea typeface="Calibri"/>
                <a:cs typeface="Calibri"/>
                <a:sym typeface="Calibri"/>
              </a:rPr>
              <a:t>Indices of deprivation (2016)</a:t>
            </a:r>
          </a:p>
        </p:txBody>
      </p:sp>
      <p:sp>
        <p:nvSpPr>
          <p:cNvPr id="150" name="Shape 150"/>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pic>
        <p:nvPicPr>
          <p:cNvPr id="151" name="Shape 151"/>
          <p:cNvPicPr preferRelativeResize="0"/>
          <p:nvPr/>
        </p:nvPicPr>
        <p:blipFill>
          <a:blip r:embed="rId3">
            <a:alphaModFix/>
          </a:blip>
          <a:stretch>
            <a:fillRect/>
          </a:stretch>
        </p:blipFill>
        <p:spPr>
          <a:xfrm>
            <a:off x="2789224" y="1536633"/>
            <a:ext cx="2824977" cy="3991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algn="ctr" rtl="0">
              <a:spcBef>
                <a:spcPts val="0"/>
              </a:spcBef>
              <a:buNone/>
            </a:pPr>
            <a:r>
              <a:rPr lang="en-US" sz="3900" b="0">
                <a:latin typeface="Calibri"/>
                <a:ea typeface="Calibri"/>
                <a:cs typeface="Calibri"/>
                <a:sym typeface="Calibri"/>
              </a:rPr>
              <a:t>Local Health Inequalities</a:t>
            </a:r>
          </a:p>
        </p:txBody>
      </p:sp>
      <p:sp>
        <p:nvSpPr>
          <p:cNvPr id="157" name="Shape 157"/>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pic>
        <p:nvPicPr>
          <p:cNvPr id="158" name="Shape 158"/>
          <p:cNvPicPr preferRelativeResize="0"/>
          <p:nvPr/>
        </p:nvPicPr>
        <p:blipFill>
          <a:blip r:embed="rId3">
            <a:alphaModFix/>
          </a:blip>
          <a:stretch>
            <a:fillRect/>
          </a:stretch>
        </p:blipFill>
        <p:spPr>
          <a:xfrm>
            <a:off x="974350" y="1707538"/>
            <a:ext cx="7195300" cy="2967616"/>
          </a:xfrm>
          <a:prstGeom prst="rect">
            <a:avLst/>
          </a:prstGeom>
          <a:noFill/>
          <a:ln>
            <a:noFill/>
          </a:ln>
        </p:spPr>
      </p:pic>
      <p:sp>
        <p:nvSpPr>
          <p:cNvPr id="159" name="Shape 159"/>
          <p:cNvSpPr txBox="1"/>
          <p:nvPr/>
        </p:nvSpPr>
        <p:spPr>
          <a:xfrm>
            <a:off x="5640225" y="5696800"/>
            <a:ext cx="3192000" cy="320400"/>
          </a:xfrm>
          <a:prstGeom prst="rect">
            <a:avLst/>
          </a:prstGeom>
          <a:noFill/>
          <a:ln>
            <a:noFill/>
          </a:ln>
        </p:spPr>
        <p:txBody>
          <a:bodyPr lIns="91425" tIns="91425" rIns="91425" bIns="91425" anchor="t" anchorCtr="0">
            <a:noAutofit/>
          </a:bodyPr>
          <a:lstStyle/>
          <a:p>
            <a:pPr lvl="0" rtl="0">
              <a:spcBef>
                <a:spcPts val="0"/>
              </a:spcBef>
              <a:buNone/>
            </a:pPr>
            <a:r>
              <a:rPr lang="en-US" u="sng">
                <a:solidFill>
                  <a:schemeClr val="hlink"/>
                </a:solidFill>
                <a:hlinkClick r:id="rId4"/>
              </a:rPr>
              <a:t>JSNA Portsmouth 2014</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algn="ctr" rtl="0">
              <a:spcBef>
                <a:spcPts val="0"/>
              </a:spcBef>
              <a:buNone/>
            </a:pPr>
            <a:r>
              <a:rPr lang="en-US" sz="3900" b="0">
                <a:latin typeface="Calibri"/>
                <a:ea typeface="Calibri"/>
                <a:cs typeface="Calibri"/>
                <a:sym typeface="Calibri"/>
              </a:rPr>
              <a:t>Local Health Inequalities</a:t>
            </a:r>
          </a:p>
        </p:txBody>
      </p:sp>
      <p:sp>
        <p:nvSpPr>
          <p:cNvPr id="165" name="Shape 165">
            <a:hlinkClick r:id="rId3"/>
          </p:cNvPr>
          <p:cNvSpPr txBox="1">
            <a:spLocks noGrp="1"/>
          </p:cNvSpPr>
          <p:nvPr>
            <p:ph type="body" idx="1"/>
          </p:nvPr>
        </p:nvSpPr>
        <p:spPr>
          <a:xfrm>
            <a:off x="343500" y="1536633"/>
            <a:ext cx="8520600" cy="4555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166" name="Shape 166"/>
          <p:cNvPicPr preferRelativeResize="0"/>
          <p:nvPr/>
        </p:nvPicPr>
        <p:blipFill>
          <a:blip r:embed="rId4">
            <a:alphaModFix/>
          </a:blip>
          <a:stretch>
            <a:fillRect/>
          </a:stretch>
        </p:blipFill>
        <p:spPr>
          <a:xfrm>
            <a:off x="742950" y="1250950"/>
            <a:ext cx="7658100" cy="3267075"/>
          </a:xfrm>
          <a:prstGeom prst="rect">
            <a:avLst/>
          </a:prstGeom>
          <a:noFill/>
          <a:ln>
            <a:noFill/>
          </a:ln>
        </p:spPr>
      </p:pic>
      <p:sp>
        <p:nvSpPr>
          <p:cNvPr id="167" name="Shape 167"/>
          <p:cNvSpPr txBox="1"/>
          <p:nvPr/>
        </p:nvSpPr>
        <p:spPr>
          <a:xfrm>
            <a:off x="5367825" y="5696800"/>
            <a:ext cx="3348900" cy="640800"/>
          </a:xfrm>
          <a:prstGeom prst="rect">
            <a:avLst/>
          </a:prstGeom>
          <a:noFill/>
          <a:ln>
            <a:noFill/>
          </a:ln>
        </p:spPr>
        <p:txBody>
          <a:bodyPr lIns="91425" tIns="91425" rIns="91425" bIns="91425" anchor="t" anchorCtr="0">
            <a:noAutofit/>
          </a:bodyPr>
          <a:lstStyle/>
          <a:p>
            <a:pPr lvl="0" rtl="0">
              <a:spcBef>
                <a:spcPts val="0"/>
              </a:spcBef>
              <a:buNone/>
            </a:pPr>
            <a:r>
              <a:rPr lang="en-US" u="sng">
                <a:solidFill>
                  <a:schemeClr val="hlink"/>
                </a:solidFill>
                <a:hlinkClick r:id="rId3"/>
              </a:rPr>
              <a:t>JSNA Portsmouth 2016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algn="l" rtl="0">
              <a:spcBef>
                <a:spcPts val="0"/>
              </a:spcBef>
              <a:buNone/>
            </a:pPr>
            <a:r>
              <a:rPr lang="en-US" sz="3900" b="0">
                <a:latin typeface="Calibri"/>
                <a:ea typeface="Calibri"/>
                <a:cs typeface="Calibri"/>
                <a:sym typeface="Calibri"/>
              </a:rPr>
              <a:t>Public and community health</a:t>
            </a:r>
          </a:p>
        </p:txBody>
      </p:sp>
      <p:sp>
        <p:nvSpPr>
          <p:cNvPr id="173" name="Shape 173"/>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rtl="0">
              <a:spcBef>
                <a:spcPts val="0"/>
              </a:spcBef>
            </a:pPr>
            <a:r>
              <a:rPr lang="en-US"/>
              <a:t>Health is complex and affected by a number of interrelated factors</a:t>
            </a:r>
          </a:p>
          <a:p>
            <a:pPr marL="457200" lvl="0" indent="-228600" rtl="0">
              <a:spcBef>
                <a:spcPts val="0"/>
              </a:spcBef>
            </a:pPr>
            <a:r>
              <a:rPr lang="en-US"/>
              <a:t>Health determinants and health inequalities are linked</a:t>
            </a:r>
          </a:p>
          <a:p>
            <a:pPr marL="457200" lvl="0" indent="-228600" rtl="0">
              <a:spcBef>
                <a:spcPts val="0"/>
              </a:spcBef>
            </a:pPr>
            <a:r>
              <a:rPr lang="en-US"/>
              <a:t>Public health aims to tackle the causes of poor health rather than just the symptoms (MECC)</a:t>
            </a:r>
          </a:p>
          <a:p>
            <a:pPr marL="457200" lvl="0" indent="-228600" rtl="0">
              <a:spcBef>
                <a:spcPts val="0"/>
              </a:spcBef>
            </a:pPr>
            <a:r>
              <a:rPr lang="en-US"/>
              <a:t>Guidance regarding the importance of public health includes the </a:t>
            </a:r>
            <a:r>
              <a:rPr lang="en-US" u="sng">
                <a:solidFill>
                  <a:schemeClr val="hlink"/>
                </a:solidFill>
                <a:hlinkClick r:id="rId3"/>
              </a:rPr>
              <a:t>Five Year Forward View</a:t>
            </a:r>
            <a:r>
              <a:rPr lang="en-US"/>
              <a:t> and the </a:t>
            </a:r>
            <a:r>
              <a:rPr lang="en-US" u="sng">
                <a:solidFill>
                  <a:schemeClr val="hlink"/>
                </a:solidFill>
                <a:hlinkClick r:id="rId4"/>
              </a:rPr>
              <a:t>NHS England Make Every Contact Count Website</a:t>
            </a:r>
            <a:r>
              <a:rPr lang="en-US"/>
              <a:t>.</a:t>
            </a:r>
          </a:p>
          <a:p>
            <a:pPr marL="457200" lvl="0" indent="-228600" rtl="0">
              <a:spcBef>
                <a:spcPts val="0"/>
              </a:spcBef>
            </a:pPr>
            <a:r>
              <a:rPr lang="en-US"/>
              <a:t>Health inequalities and public health priorities for the community found via useful websites include: </a:t>
            </a:r>
            <a:r>
              <a:rPr lang="en-US" u="sng">
                <a:solidFill>
                  <a:schemeClr val="hlink"/>
                </a:solidFill>
                <a:hlinkClick r:id="rId5"/>
              </a:rPr>
              <a:t>Public Health Segment Tool</a:t>
            </a:r>
            <a:r>
              <a:rPr lang="en-US"/>
              <a:t>, </a:t>
            </a:r>
            <a:r>
              <a:rPr lang="en-US" u="sng">
                <a:solidFill>
                  <a:schemeClr val="hlink"/>
                </a:solidFill>
                <a:hlinkClick r:id="rId6"/>
              </a:rPr>
              <a:t>Child Health Profiles</a:t>
            </a:r>
            <a:r>
              <a:rPr lang="en-US"/>
              <a:t>, </a:t>
            </a:r>
            <a:r>
              <a:rPr lang="en-US" u="sng">
                <a:solidFill>
                  <a:schemeClr val="hlink"/>
                </a:solidFill>
                <a:hlinkClick r:id="rId7"/>
              </a:rPr>
              <a:t>Public Health Area Outcomes</a:t>
            </a:r>
            <a:r>
              <a:rPr lang="en-US"/>
              <a:t> and searching for Joint Strategic Needs Assessment for a specific area.</a:t>
            </a:r>
          </a:p>
          <a:p>
            <a:pPr lvl="0" rt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593366"/>
            <a:ext cx="8520600" cy="831300"/>
          </a:xfrm>
          <a:prstGeom prst="rect">
            <a:avLst/>
          </a:prstGeom>
        </p:spPr>
        <p:txBody>
          <a:bodyPr lIns="91425" tIns="91425" rIns="91425" bIns="91425" anchor="t" anchorCtr="0">
            <a:noAutofit/>
          </a:bodyPr>
          <a:lstStyle/>
          <a:p>
            <a:pPr lvl="0" rtl="0">
              <a:spcBef>
                <a:spcPts val="0"/>
              </a:spcBef>
              <a:buNone/>
            </a:pPr>
            <a:r>
              <a:rPr lang="en-US" sz="3900" b="0">
                <a:latin typeface="Calibri"/>
                <a:ea typeface="Calibri"/>
                <a:cs typeface="Calibri"/>
                <a:sym typeface="Calibri"/>
              </a:rPr>
              <a:t>Shape of Caring (2015)</a:t>
            </a:r>
          </a:p>
        </p:txBody>
      </p:sp>
      <p:sp>
        <p:nvSpPr>
          <p:cNvPr id="179" name="Shape 179"/>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pic>
        <p:nvPicPr>
          <p:cNvPr id="180" name="Shape 180"/>
          <p:cNvPicPr preferRelativeResize="0"/>
          <p:nvPr/>
        </p:nvPicPr>
        <p:blipFill>
          <a:blip r:embed="rId3">
            <a:alphaModFix/>
          </a:blip>
          <a:stretch>
            <a:fillRect/>
          </a:stretch>
        </p:blipFill>
        <p:spPr>
          <a:xfrm>
            <a:off x="825050" y="1536633"/>
            <a:ext cx="7428624" cy="3981799"/>
          </a:xfrm>
          <a:prstGeom prst="rect">
            <a:avLst/>
          </a:prstGeom>
          <a:noFill/>
          <a:ln>
            <a:noFill/>
          </a:ln>
        </p:spPr>
      </p:pic>
    </p:spTree>
  </p:cSld>
  <p:clrMapOvr>
    <a:masterClrMapping/>
  </p:clrMapOvr>
</p:sld>
</file>

<file path=ppt/theme/theme1.xml><?xml version="1.0" encoding="utf-8"?>
<a:theme xmlns:a="http://schemas.openxmlformats.org/drawingml/2006/main" name="School of Law PP Templat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2206</Words>
  <Application>Microsoft Macintosh PowerPoint</Application>
  <PresentationFormat>On-screen Show (4:3)</PresentationFormat>
  <Paragraphs>195</Paragraphs>
  <Slides>32</Slides>
  <Notes>32</Notes>
  <HiddenSlides>0</HiddenSlides>
  <MMClips>0</MMClips>
  <ScaleCrop>false</ScaleCrop>
  <HeadingPairs>
    <vt:vector size="6" baseType="variant">
      <vt:variant>
        <vt:lpstr>Fonts Used</vt:lpstr>
      </vt:variant>
      <vt:variant>
        <vt:i4>2</vt:i4>
      </vt:variant>
      <vt:variant>
        <vt:lpstr>Design Template</vt:lpstr>
      </vt:variant>
      <vt:variant>
        <vt:i4>3</vt:i4>
      </vt:variant>
      <vt:variant>
        <vt:lpstr>Slide Titles</vt:lpstr>
      </vt:variant>
      <vt:variant>
        <vt:i4>32</vt:i4>
      </vt:variant>
    </vt:vector>
  </HeadingPairs>
  <TitlesOfParts>
    <vt:vector size="37" baseType="lpstr">
      <vt:lpstr>Raleway</vt:lpstr>
      <vt:lpstr>Source Sans Pro</vt:lpstr>
      <vt:lpstr>School of Law PP Template</vt:lpstr>
      <vt:lpstr>plum</vt:lpstr>
      <vt:lpstr>plum</vt:lpstr>
      <vt:lpstr>Slide 1</vt:lpstr>
      <vt:lpstr>The Interdisciplinary Clinic</vt:lpstr>
      <vt:lpstr>Interprofessional learning in health</vt:lpstr>
      <vt:lpstr>New BN programme</vt:lpstr>
      <vt:lpstr>Indices of deprivation (2016)</vt:lpstr>
      <vt:lpstr>Local Health Inequalities</vt:lpstr>
      <vt:lpstr>Local Health Inequalities</vt:lpstr>
      <vt:lpstr>Public and community health</vt:lpstr>
      <vt:lpstr>Shape of Caring (2015)</vt:lpstr>
      <vt:lpstr>Shape of Caring (2015)</vt:lpstr>
      <vt:lpstr>Nursing workforce</vt:lpstr>
      <vt:lpstr>Bachelor of Nursing (Adult)</vt:lpstr>
      <vt:lpstr>Health promotion</vt:lpstr>
      <vt:lpstr>Bachelor of Nursing (Adult)</vt:lpstr>
      <vt:lpstr>Our Vision for the clinic</vt:lpstr>
      <vt:lpstr>A three staged approach</vt:lpstr>
      <vt:lpstr>Public Legal Education</vt:lpstr>
      <vt:lpstr>Talking about Values</vt:lpstr>
      <vt:lpstr>Intrinsic and Extrinsic motivations</vt:lpstr>
      <vt:lpstr>Undermining intrinsic motivation</vt:lpstr>
      <vt:lpstr>Undermining intrinsic motivation</vt:lpstr>
      <vt:lpstr>Extrinsic motivation</vt:lpstr>
      <vt:lpstr>Internalisation</vt:lpstr>
      <vt:lpstr>Categories of extrinsic motivation</vt:lpstr>
      <vt:lpstr>Increased effectiveness and higher wellbeing result from increased internalisation</vt:lpstr>
      <vt:lpstr>Autonomy support</vt:lpstr>
      <vt:lpstr>Bachelor of Nursing (Adult)</vt:lpstr>
      <vt:lpstr>How do we  educate our students to motivate their patients / clients?</vt:lpstr>
      <vt:lpstr>Relatedness in clinic</vt:lpstr>
      <vt:lpstr>Competency in clinic</vt:lpstr>
      <vt:lpstr>Autonomy support in clinic</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caroline strevens</cp:lastModifiedBy>
  <cp:revision>1</cp:revision>
  <dcterms:created xsi:type="dcterms:W3CDTF">2017-06-19T20:00:19Z</dcterms:created>
  <dcterms:modified xsi:type="dcterms:W3CDTF">2017-06-19T20:13:47Z</dcterms:modified>
</cp:coreProperties>
</file>