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267" r:id="rId3"/>
    <p:sldId id="277" r:id="rId4"/>
    <p:sldId id="275" r:id="rId5"/>
    <p:sldId id="278" r:id="rId6"/>
    <p:sldId id="291" r:id="rId7"/>
    <p:sldId id="279" r:id="rId8"/>
    <p:sldId id="269" r:id="rId9"/>
    <p:sldId id="270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92" r:id="rId18"/>
    <p:sldId id="287" r:id="rId19"/>
    <p:sldId id="289" r:id="rId20"/>
    <p:sldId id="290" r:id="rId21"/>
    <p:sldId id="273" r:id="rId22"/>
    <p:sldId id="274" r:id="rId23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orient="horz" pos="179" userDrawn="1">
          <p15:clr>
            <a:srgbClr val="A4A3A4"/>
          </p15:clr>
        </p15:guide>
        <p15:guide id="4" orient="horz" pos="2936" userDrawn="1">
          <p15:clr>
            <a:srgbClr val="A4A3A4"/>
          </p15:clr>
        </p15:guide>
        <p15:guide id="5" orient="horz" pos="809" userDrawn="1">
          <p15:clr>
            <a:srgbClr val="A4A3A4"/>
          </p15:clr>
        </p15:guide>
        <p15:guide id="6" orient="horz" pos="520" userDrawn="1">
          <p15:clr>
            <a:srgbClr val="A4A3A4"/>
          </p15:clr>
        </p15:guide>
        <p15:guide id="7" pos="5556" userDrawn="1">
          <p15:clr>
            <a:srgbClr val="A4A3A4"/>
          </p15:clr>
        </p15:guide>
        <p15:guide id="8" pos="249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9122B"/>
    <a:srgbClr val="8A857E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2" autoAdjust="0"/>
    <p:restoredTop sz="94670"/>
  </p:normalViewPr>
  <p:slideViewPr>
    <p:cSldViewPr>
      <p:cViewPr varScale="1">
        <p:scale>
          <a:sx n="95" d="100"/>
          <a:sy n="95" d="100"/>
        </p:scale>
        <p:origin x="66" y="72"/>
      </p:cViewPr>
      <p:guideLst>
        <p:guide orient="horz" pos="146"/>
        <p:guide orient="horz" pos="1620"/>
        <p:guide orient="horz" pos="179"/>
        <p:guide orient="horz" pos="2936"/>
        <p:guide orient="horz" pos="809"/>
        <p:guide orient="horz" pos="520"/>
        <p:guide pos="5556"/>
        <p:guide pos="2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6890E1-32F7-4BB9-BD7D-BAEC8E384EE8}" type="datetime1">
              <a:rPr lang="en-US" altLang="en-US"/>
              <a:pPr/>
              <a:t>7/13/2017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D80652-3E7B-4F31-9135-E9386C8A87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444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EFDF52-FA57-44AE-B620-D0CF8AD5C17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092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79521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06957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1298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</a:p>
          <a:p>
            <a:r>
              <a:rPr lang="en-GB" dirty="0" smtClean="0"/>
              <a:t>Hope students will have more trust in the process</a:t>
            </a:r>
            <a:r>
              <a:rPr lang="en-GB" baseline="0" dirty="0" smtClean="0"/>
              <a:t> now they have been through the reflective development groups.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Successfully applied for funding to pay for independent researcher to organise, conduct and transcribe focus group to preserve participant anonymity.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6648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</a:p>
          <a:p>
            <a:r>
              <a:rPr lang="en-GB" dirty="0" smtClean="0"/>
              <a:t>Familiarisation</a:t>
            </a:r>
          </a:p>
          <a:p>
            <a:r>
              <a:rPr lang="en-GB" dirty="0" smtClean="0"/>
              <a:t>Constructing</a:t>
            </a:r>
            <a:r>
              <a:rPr lang="en-GB" baseline="0" dirty="0" smtClean="0"/>
              <a:t> i</a:t>
            </a:r>
            <a:r>
              <a:rPr lang="en-GB" dirty="0" smtClean="0"/>
              <a:t>nitial thematic framework</a:t>
            </a:r>
          </a:p>
          <a:p>
            <a:r>
              <a:rPr lang="en-GB" dirty="0" smtClean="0"/>
              <a:t>Indexing and sorting</a:t>
            </a:r>
          </a:p>
          <a:p>
            <a:r>
              <a:rPr lang="en-GB" dirty="0" smtClean="0"/>
              <a:t>Reviewing data extracts (in what other ways can the data be sorted and group together?  Are there other groupings that are</a:t>
            </a:r>
            <a:r>
              <a:rPr lang="en-GB" baseline="0" dirty="0" smtClean="0"/>
              <a:t> more coherent?)</a:t>
            </a:r>
            <a:endParaRPr lang="en-GB" dirty="0" smtClean="0"/>
          </a:p>
          <a:p>
            <a:r>
              <a:rPr lang="en-GB" dirty="0" smtClean="0"/>
              <a:t>Data summary and display</a:t>
            </a:r>
          </a:p>
          <a:p>
            <a:r>
              <a:rPr lang="en-GB" dirty="0" smtClean="0"/>
              <a:t>Constructing</a:t>
            </a:r>
            <a:r>
              <a:rPr lang="en-GB" baseline="0" dirty="0" smtClean="0"/>
              <a:t> categories</a:t>
            </a:r>
          </a:p>
          <a:p>
            <a:r>
              <a:rPr lang="en-GB" baseline="0" dirty="0" smtClean="0"/>
              <a:t>Accounting for patterns - explanation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72650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91521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08155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9138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1492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4910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9441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6046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dirty="0" smtClean="0"/>
          </a:p>
          <a:p>
            <a:pPr lvl="0"/>
            <a:r>
              <a:rPr lang="en-GB" sz="1200" dirty="0" smtClean="0"/>
              <a:t>Meet clients/situations that remind them of personal experiences</a:t>
            </a:r>
          </a:p>
          <a:p>
            <a:pPr lvl="0"/>
            <a:r>
              <a:rPr lang="en-GB" sz="1200" dirty="0" smtClean="0"/>
              <a:t>Experience stressful events (e.g. ill health or death of clients)</a:t>
            </a:r>
          </a:p>
          <a:p>
            <a:pPr lvl="0"/>
            <a:r>
              <a:rPr lang="en-GB" sz="1200" dirty="0" smtClean="0"/>
              <a:t>Many students struggle with the idea of wanting to fix things for people</a:t>
            </a:r>
          </a:p>
          <a:p>
            <a:r>
              <a:rPr lang="en-GB" sz="1200" dirty="0" smtClean="0"/>
              <a:t> </a:t>
            </a:r>
          </a:p>
          <a:p>
            <a:pPr lvl="0"/>
            <a:r>
              <a:rPr lang="en-GB" sz="1200" dirty="0" smtClean="0"/>
              <a:t>Students are usually exposed to lots of feedback about their performance (from practice educators; from clinical tutors) and some struggle with this</a:t>
            </a:r>
          </a:p>
          <a:p>
            <a:pPr lvl="0"/>
            <a:r>
              <a:rPr lang="en-GB" sz="1200" dirty="0" smtClean="0"/>
              <a:t>MT</a:t>
            </a:r>
          </a:p>
          <a:p>
            <a:pPr lvl="0"/>
            <a:endParaRPr lang="en-GB" sz="1200" dirty="0" smtClean="0"/>
          </a:p>
          <a:p>
            <a:pPr lvl="0"/>
            <a:r>
              <a:rPr lang="en-GB" sz="1200" dirty="0" smtClean="0"/>
              <a:t>Observed by practice educators and clinical tutors</a:t>
            </a:r>
          </a:p>
          <a:p>
            <a:pPr lvl="0"/>
            <a:r>
              <a:rPr lang="en-GB" sz="1200" dirty="0" smtClean="0"/>
              <a:t>Knowledge or confidence in professional roles (e.g. feeding back to parent or teacher)</a:t>
            </a:r>
          </a:p>
          <a:p>
            <a:pPr lvl="0"/>
            <a:r>
              <a:rPr lang="en-GB" sz="1200" dirty="0" smtClean="0"/>
              <a:t>Over-share or under-share information with Practice Educators</a:t>
            </a:r>
          </a:p>
          <a:p>
            <a:r>
              <a:rPr lang="en-GB" sz="1200" dirty="0" smtClean="0"/>
              <a:t>We have a number of students with</a:t>
            </a:r>
            <a:r>
              <a:rPr lang="en-GB" sz="1200" baseline="0" dirty="0" smtClean="0"/>
              <a:t> high anxiety levels</a:t>
            </a:r>
            <a:endParaRPr lang="en-GB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1437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Paucity of existing research, however much research in SLT education</a:t>
            </a:r>
            <a:r>
              <a:rPr lang="en-GB" baseline="0" dirty="0" smtClean="0"/>
              <a:t> hints at the idea of there being more to professional education than just skills and knowledge.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7042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Students’ thoughts in these quotes particularly lead us</a:t>
            </a:r>
            <a:r>
              <a:rPr lang="en-GB" baseline="0" dirty="0" smtClean="0"/>
              <a:t> to thinking about how we support students to develop emotional resilience with respect to their jobs.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40189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77766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</a:p>
          <a:p>
            <a:r>
              <a:rPr lang="en-GB" dirty="0" smtClean="0"/>
              <a:t>Collaborative initiative</a:t>
            </a:r>
            <a:r>
              <a:rPr lang="en-GB" baseline="0" dirty="0" smtClean="0"/>
              <a:t> between ourselves in SLT and colleagues from the student counselling service in student services</a:t>
            </a:r>
          </a:p>
          <a:p>
            <a:endParaRPr lang="en-GB" baseline="0" dirty="0" smtClean="0"/>
          </a:p>
          <a:p>
            <a:r>
              <a:rPr lang="en-GB" baseline="0" dirty="0" smtClean="0"/>
              <a:t>Preceded and succeeded by whole group reflective development groups.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FDF52-FA57-44AE-B620-D0CF8AD5C17A}" type="slidenum">
              <a:rPr lang="en-GB" altLang="en-US" smtClean="0"/>
              <a:pPr/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3079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2427734"/>
            <a:ext cx="8424862" cy="619041"/>
          </a:xfr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 here (Cover option 2)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1495" y="3147814"/>
            <a:ext cx="8424862" cy="417546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 smtClean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96164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71687" y="357505"/>
            <a:ext cx="7199299" cy="730554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 here (Section divider slide)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685" y="1059583"/>
            <a:ext cx="7200800" cy="3348371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9991" indent="-183598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 smtClean="0"/>
              <a:t>Content or subheading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2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6" y="1005576"/>
            <a:ext cx="8423206" cy="64807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07655"/>
            <a:ext cx="8424862" cy="2970331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9991" indent="-183598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1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07654"/>
            <a:ext cx="4032696" cy="2952452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 sz="2400"/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§"/>
              <a:defRPr sz="2200"/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§"/>
              <a:defRPr sz="2000"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8516" indent="-184148">
              <a:buClr>
                <a:srgbClr val="C9122B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707654"/>
            <a:ext cx="4104134" cy="2952452"/>
          </a:xfrm>
        </p:spPr>
        <p:txBody>
          <a:bodyPr/>
          <a:lstStyle>
            <a:lvl1pPr marL="342900" indent="-342900">
              <a:buClr>
                <a:srgbClr val="C9122B"/>
              </a:buClr>
              <a:buFont typeface="Wingdings" panose="05000000000000000000" pitchFamily="2" charset="2"/>
              <a:buChar char="§"/>
              <a:defRPr sz="2400"/>
            </a:lvl1pPr>
            <a:lvl2pPr marL="523873" indent="-342900">
              <a:buClr>
                <a:srgbClr val="C9122B"/>
              </a:buClr>
              <a:buFont typeface="Wingdings" panose="05000000000000000000" pitchFamily="2" charset="2"/>
              <a:buChar char="§"/>
              <a:defRPr sz="2200"/>
            </a:lvl2pPr>
            <a:lvl3pPr marL="692147" indent="-342900">
              <a:buClr>
                <a:srgbClr val="C9122B"/>
              </a:buClr>
              <a:buFont typeface="Wingdings" panose="05000000000000000000" pitchFamily="2" charset="2"/>
              <a:buChar char="§"/>
              <a:defRPr sz="2000"/>
            </a:lvl3pPr>
            <a:lvl4pPr marL="825494" indent="-285750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1000118" indent="-285750">
              <a:buClr>
                <a:srgbClr val="C9122B"/>
              </a:buClr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005576"/>
            <a:ext cx="8424862" cy="64807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2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07655"/>
            <a:ext cx="4419600" cy="2952452"/>
          </a:xfrm>
        </p:spPr>
        <p:txBody>
          <a:bodyPr/>
          <a:lstStyle>
            <a:lvl1pPr marL="179386" indent="-179386">
              <a:buFont typeface="Wingdings" panose="05000000000000000000" pitchFamily="2" charset="2"/>
              <a:buChar char="§"/>
              <a:defRPr sz="2400"/>
            </a:lvl1pPr>
            <a:lvl2pPr marL="347659" indent="-166686">
              <a:buFont typeface="Wingdings" panose="05000000000000000000" pitchFamily="2" charset="2"/>
              <a:buChar char="§"/>
              <a:defRPr sz="2200"/>
            </a:lvl2pPr>
            <a:lvl3pPr marL="538158" indent="-188911">
              <a:buFont typeface="Wingdings" panose="05000000000000000000" pitchFamily="2" charset="2"/>
              <a:buChar char="§"/>
              <a:defRPr sz="2000"/>
            </a:lvl3pPr>
            <a:lvl4pPr marL="712781" indent="-173037">
              <a:buFont typeface="Wingdings" panose="05000000000000000000" pitchFamily="2" charset="2"/>
              <a:buChar char="§"/>
              <a:defRPr sz="1800"/>
            </a:lvl4pPr>
            <a:lvl5pPr marL="898516" indent="-184148">
              <a:buSzPct val="131000"/>
              <a:buFont typeface="Wingdings" panose="05000000000000000000" pitchFamily="2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5004048" y="1707655"/>
            <a:ext cx="3816102" cy="1728192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288" y="1005576"/>
            <a:ext cx="8424862" cy="64807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07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600450"/>
            <a:ext cx="5624512" cy="425054"/>
          </a:xfrm>
        </p:spPr>
        <p:txBody>
          <a:bodyPr anchor="b"/>
          <a:lstStyle>
            <a:lvl1pPr algn="l">
              <a:defRPr sz="2000" b="1" i="0">
                <a:solidFill>
                  <a:srgbClr val="8A857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288" y="1005578"/>
            <a:ext cx="5624512" cy="254010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8" y="4074338"/>
            <a:ext cx="5624512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23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93153"/>
            <a:ext cx="8424862" cy="3738838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§"/>
              <a:defRPr/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4pPr>
            <a:lvl5pPr marL="898516" indent="-184148">
              <a:buClr>
                <a:srgbClr val="C9122B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6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18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3" y="1493385"/>
            <a:ext cx="8069263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51775"/>
            <a:ext cx="8070850" cy="272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ＭＳ Ｐゴシック" pitchFamily="-65" charset="-128"/>
          <a:cs typeface="ＭＳ Ｐゴシック" pitchFamily="-65" charset="-128"/>
        </a:defRPr>
      </a:lvl5pPr>
      <a:lvl6pPr marL="45719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7pPr>
      <a:lvl8pPr marL="137158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9pPr>
    </p:titleStyle>
    <p:bodyStyle>
      <a:lvl1pPr marL="179386" indent="-179386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90000"/>
        <a:buFont typeface="Lucida Grande"/>
        <a:buChar char="■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347659" indent="-166686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22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8158" indent="-188911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08000"/>
        <a:buFont typeface="Lucida Grande"/>
        <a:buChar char="■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712781" indent="-173037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15000"/>
        <a:buFont typeface="Lucida Grande"/>
        <a:buChar char="■"/>
        <a:defRPr sz="1800">
          <a:solidFill>
            <a:schemeClr val="tx1"/>
          </a:solidFill>
          <a:latin typeface="+mn-lt"/>
          <a:ea typeface="ＭＳ Ｐゴシック" pitchFamily="-110" charset="-128"/>
        </a:defRPr>
      </a:lvl4pPr>
      <a:lvl5pPr marL="898516" indent="-184148" algn="l" rtl="0" eaLnBrk="1" fontAlgn="base" hangingPunct="1">
        <a:spcBef>
          <a:spcPct val="0"/>
        </a:spcBef>
        <a:spcAft>
          <a:spcPct val="0"/>
        </a:spcAft>
        <a:buClr>
          <a:srgbClr val="C9122B"/>
        </a:buClr>
        <a:buSzPct val="130000"/>
        <a:buFont typeface="Lucida Grande"/>
        <a:buChar char="■"/>
        <a:defRPr sz="1600">
          <a:solidFill>
            <a:schemeClr val="tx1"/>
          </a:solidFill>
          <a:latin typeface="+mn-lt"/>
          <a:ea typeface="ＭＳ Ｐゴシック" pitchFamily="-110" charset="-128"/>
        </a:defRPr>
      </a:lvl5pPr>
      <a:lvl6pPr marL="1355711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6pPr>
      <a:lvl7pPr marL="1812907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7pPr>
      <a:lvl8pPr marL="2270102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8pPr>
      <a:lvl9pPr marL="2727298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987574"/>
            <a:ext cx="8424862" cy="619041"/>
          </a:xfrm>
        </p:spPr>
        <p:txBody>
          <a:bodyPr/>
          <a:lstStyle/>
          <a:p>
            <a:r>
              <a:rPr lang="en-GB" dirty="0"/>
              <a:t>Mainstreaming support for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speech </a:t>
            </a:r>
            <a:r>
              <a:rPr lang="en-GB" dirty="0"/>
              <a:t>and language therapy students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24128" y="2283718"/>
            <a:ext cx="3168352" cy="281363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000" dirty="0"/>
              <a:t>Kirsty Harrison</a:t>
            </a:r>
            <a:r>
              <a:rPr lang="en-US" sz="1050" dirty="0"/>
              <a:t>‡</a:t>
            </a:r>
          </a:p>
          <a:p>
            <a:r>
              <a:rPr lang="en-US" sz="2000" dirty="0"/>
              <a:t>Abigail Levin</a:t>
            </a:r>
            <a:r>
              <a:rPr lang="en-US" sz="1050" dirty="0"/>
              <a:t>‡</a:t>
            </a:r>
            <a:endParaRPr lang="en-US" sz="2000" dirty="0"/>
          </a:p>
          <a:p>
            <a:r>
              <a:rPr lang="en-US" sz="2000" dirty="0"/>
              <a:t>Marie-Therese Worthington</a:t>
            </a:r>
            <a:r>
              <a:rPr lang="en-US" sz="1050" dirty="0"/>
              <a:t>‡</a:t>
            </a:r>
            <a:endParaRPr lang="en-US" sz="2000" dirty="0"/>
          </a:p>
          <a:p>
            <a:r>
              <a:rPr lang="en-US" sz="2000" dirty="0"/>
              <a:t>David Glyn</a:t>
            </a:r>
            <a:r>
              <a:rPr lang="en-US" sz="1050" dirty="0"/>
              <a:t>†</a:t>
            </a:r>
          </a:p>
          <a:p>
            <a:r>
              <a:rPr lang="en-US" sz="2000" dirty="0"/>
              <a:t>Midge Seymour-Roots</a:t>
            </a:r>
            <a:r>
              <a:rPr lang="en-US" sz="1050" dirty="0"/>
              <a:t>†</a:t>
            </a:r>
          </a:p>
          <a:p>
            <a:r>
              <a:rPr lang="en-US" sz="2100" dirty="0"/>
              <a:t>Lynne Mark</a:t>
            </a:r>
            <a:r>
              <a:rPr lang="en-US" sz="1700" baseline="-25000" dirty="0"/>
              <a:t>†</a:t>
            </a:r>
          </a:p>
          <a:p>
            <a:endParaRPr lang="en-US" sz="2100" dirty="0"/>
          </a:p>
          <a:p>
            <a:endParaRPr lang="en-US" sz="1050" dirty="0"/>
          </a:p>
          <a:p>
            <a:r>
              <a:rPr lang="en-US" sz="1050" dirty="0"/>
              <a:t>‡ </a:t>
            </a:r>
            <a:r>
              <a:rPr lang="en-US" sz="1200" dirty="0"/>
              <a:t>Division of Language and Communication Science</a:t>
            </a:r>
          </a:p>
          <a:p>
            <a:r>
              <a:rPr lang="en-US" sz="1050" dirty="0"/>
              <a:t>† </a:t>
            </a:r>
            <a:r>
              <a:rPr lang="en-US" sz="1200" dirty="0"/>
              <a:t>Student Counselling Service, Learning Enhancement and Development</a:t>
            </a:r>
            <a:endParaRPr lang="en-US" sz="1050" dirty="0"/>
          </a:p>
          <a:p>
            <a:endParaRPr lang="en-US" sz="280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5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288" y="1707654"/>
            <a:ext cx="8065144" cy="2952452"/>
          </a:xfrm>
        </p:spPr>
        <p:txBody>
          <a:bodyPr/>
          <a:lstStyle/>
          <a:p>
            <a:r>
              <a:rPr lang="en-GB" dirty="0"/>
              <a:t>Collaborative educational initiative</a:t>
            </a:r>
          </a:p>
          <a:p>
            <a:r>
              <a:rPr lang="en-GB" dirty="0"/>
              <a:t>Trialling professional development groups to support students’ professional and personal development on placements</a:t>
            </a:r>
          </a:p>
          <a:p>
            <a:r>
              <a:rPr lang="en-GB" dirty="0"/>
              <a:t>All students (n=36) invited to 5 groups spanning autumn and spring terms</a:t>
            </a:r>
          </a:p>
          <a:p>
            <a:r>
              <a:rPr lang="en-GB" dirty="0"/>
              <a:t>Additional to clinical tutorials</a:t>
            </a:r>
          </a:p>
          <a:p>
            <a:r>
              <a:rPr lang="en-GB" dirty="0"/>
              <a:t>Attendance is encouraged but not compulsory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professional development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288" y="1707654"/>
            <a:ext cx="8353176" cy="2952452"/>
          </a:xfrm>
        </p:spPr>
        <p:txBody>
          <a:bodyPr/>
          <a:lstStyle/>
          <a:p>
            <a:r>
              <a:rPr lang="en-GB" dirty="0"/>
              <a:t>Facilitated by two skilled student counsellors/psychotherapists</a:t>
            </a:r>
          </a:p>
          <a:p>
            <a:r>
              <a:rPr lang="en-GB" dirty="0"/>
              <a:t>Focus/topics for discussion are determined by the attendees.</a:t>
            </a:r>
          </a:p>
          <a:p>
            <a:r>
              <a:rPr lang="en-GB" dirty="0"/>
              <a:t>The groups provide a space for students to discuss aspects of placements they find challenging and to explore their responses to these experiences.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professional development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288" y="1707654"/>
            <a:ext cx="8425184" cy="2952452"/>
          </a:xfrm>
        </p:spPr>
        <p:txBody>
          <a:bodyPr/>
          <a:lstStyle/>
          <a:p>
            <a:r>
              <a:rPr lang="en-US" dirty="0"/>
              <a:t>Students acknowledging emotional responses to high stress activities, e.g. clinical exam vivas</a:t>
            </a:r>
          </a:p>
          <a:p>
            <a:r>
              <a:rPr lang="en-US" dirty="0"/>
              <a:t>Understanding the power of silence as a facilitative tool</a:t>
            </a:r>
          </a:p>
          <a:p>
            <a:r>
              <a:rPr lang="en-US" dirty="0"/>
              <a:t>Positive self-talk</a:t>
            </a:r>
          </a:p>
          <a:p>
            <a:r>
              <a:rPr lang="en-US" dirty="0"/>
              <a:t>More uptake of additional support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we noticed in the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Educational research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708150"/>
            <a:ext cx="8424862" cy="2951163"/>
          </a:xfrm>
        </p:spPr>
        <p:txBody>
          <a:bodyPr>
            <a:normAutofit fontScale="25000" lnSpcReduction="20000"/>
          </a:bodyPr>
          <a:lstStyle/>
          <a:p>
            <a:r>
              <a:rPr lang="en-GB" sz="6400" dirty="0"/>
              <a:t>Secured ethical approval to evaluate this project as educational research</a:t>
            </a:r>
          </a:p>
          <a:p>
            <a:endParaRPr lang="en-GB" sz="6400" dirty="0"/>
          </a:p>
          <a:p>
            <a:pPr marL="0" indent="0">
              <a:buNone/>
            </a:pPr>
            <a:r>
              <a:rPr lang="en-GB" sz="6400" dirty="0">
                <a:solidFill>
                  <a:srgbClr val="C00000"/>
                </a:solidFill>
              </a:rPr>
              <a:t>Research question</a:t>
            </a:r>
          </a:p>
          <a:p>
            <a:pPr>
              <a:buFontTx/>
              <a:buChar char="•"/>
            </a:pPr>
            <a:r>
              <a:rPr lang="en-GB" sz="6400" dirty="0"/>
              <a:t>What were undergraduate speech and language therapy students’ perceptions of professional development groups?</a:t>
            </a:r>
          </a:p>
          <a:p>
            <a:pPr marL="0" indent="0">
              <a:buNone/>
            </a:pPr>
            <a:endParaRPr lang="en-GB" sz="6400" dirty="0"/>
          </a:p>
          <a:p>
            <a:pPr marL="0" indent="0">
              <a:buNone/>
            </a:pPr>
            <a:r>
              <a:rPr lang="en-GB" sz="6400" dirty="0">
                <a:solidFill>
                  <a:srgbClr val="C00000"/>
                </a:solidFill>
              </a:rPr>
              <a:t>Outcomes</a:t>
            </a:r>
          </a:p>
          <a:p>
            <a:r>
              <a:rPr lang="en-GB" sz="6400" dirty="0"/>
              <a:t>Planned:</a:t>
            </a:r>
          </a:p>
          <a:p>
            <a:pPr lvl="1"/>
            <a:r>
              <a:rPr lang="en-GB" sz="6400" dirty="0"/>
              <a:t>Pre- and post-group qualitative anonymous questionnaires</a:t>
            </a:r>
          </a:p>
          <a:p>
            <a:pPr lvl="1"/>
            <a:r>
              <a:rPr lang="en-GB" sz="6400" dirty="0"/>
              <a:t>Focus group to explore students’ experiences in more depth</a:t>
            </a:r>
          </a:p>
          <a:p>
            <a:pPr marL="0" indent="0">
              <a:buNone/>
            </a:pPr>
            <a:endParaRPr lang="en-GB" sz="6400" dirty="0"/>
          </a:p>
          <a:p>
            <a:r>
              <a:rPr lang="en-GB" sz="6400" dirty="0"/>
              <a:t>Actual:</a:t>
            </a:r>
          </a:p>
          <a:p>
            <a:pPr lvl="1"/>
            <a:r>
              <a:rPr lang="en-GB" sz="6400" dirty="0"/>
              <a:t>Low return rate for pre- and post-group questionnaires (n=3)</a:t>
            </a:r>
          </a:p>
          <a:p>
            <a:pPr lvl="1"/>
            <a:r>
              <a:rPr lang="en-GB" sz="6400" dirty="0"/>
              <a:t>Focus group completed (n=5)</a:t>
            </a:r>
          </a:p>
          <a:p>
            <a:pPr lvl="1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288" y="1707654"/>
            <a:ext cx="8425184" cy="2952452"/>
          </a:xfrm>
        </p:spPr>
        <p:txBody>
          <a:bodyPr/>
          <a:lstStyle/>
          <a:p>
            <a:r>
              <a:rPr lang="en-GB" dirty="0" smtClean="0"/>
              <a:t>Conducted </a:t>
            </a:r>
            <a:r>
              <a:rPr lang="en-GB" dirty="0"/>
              <a:t>preliminary thematic analysis.</a:t>
            </a:r>
          </a:p>
          <a:p>
            <a:r>
              <a:rPr lang="en-GB" dirty="0"/>
              <a:t>Focus group data will be analysed using Framework (Spencer et al, 2014).  Affords </a:t>
            </a:r>
            <a:r>
              <a:rPr lang="en-GB" i="1" dirty="0"/>
              <a:t>thematic </a:t>
            </a:r>
            <a:r>
              <a:rPr lang="en-GB" dirty="0"/>
              <a:t>analysis between and within cases</a:t>
            </a:r>
          </a:p>
          <a:p>
            <a:r>
              <a:rPr lang="en-GB" dirty="0"/>
              <a:t>Triangulation between researchers, e.g. with indexing and reviewing assignment of data to categories.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5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288" y="1707654"/>
            <a:ext cx="8353176" cy="2952452"/>
          </a:xfrm>
        </p:spPr>
        <p:txBody>
          <a:bodyPr/>
          <a:lstStyle/>
          <a:p>
            <a:r>
              <a:rPr lang="en-US" dirty="0"/>
              <a:t>Low engagement with the reflective development groups: approximately 18 students have taken part in the programme over two years.</a:t>
            </a:r>
          </a:p>
          <a:p>
            <a:r>
              <a:rPr lang="en-US" dirty="0"/>
              <a:t>Suspicion regarding data collection (questionnaires) and how the information would be used.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6340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themes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 smtClean="0"/>
              <a:t>Counselling:</a:t>
            </a:r>
          </a:p>
          <a:p>
            <a:pPr marL="180973" lvl="1" indent="0">
              <a:buNone/>
            </a:pPr>
            <a:r>
              <a:rPr lang="en-GB" sz="1600" dirty="0" smtClean="0"/>
              <a:t>	“I think that’s what scared a few people off</a:t>
            </a:r>
            <a:r>
              <a:rPr lang="mr-IN" sz="1600" dirty="0" smtClean="0"/>
              <a:t>…</a:t>
            </a:r>
            <a:r>
              <a:rPr lang="en-GB" sz="1600" dirty="0" smtClean="0"/>
              <a:t> because of the word counsellor.  	Some people thought that it was going to be more counselling and more therapy 	than it actually was, when it was just based around placement”</a:t>
            </a:r>
          </a:p>
          <a:p>
            <a:pPr marL="180973" lvl="1" indent="0">
              <a:buNone/>
            </a:pPr>
            <a:r>
              <a:rPr lang="en-GB" sz="1600" dirty="0" smtClean="0"/>
              <a:t>	</a:t>
            </a:r>
          </a:p>
          <a:p>
            <a:pPr marL="180973" lvl="1" indent="0">
              <a:buNone/>
            </a:pPr>
            <a:r>
              <a:rPr lang="en-GB" sz="1600" dirty="0" smtClean="0"/>
              <a:t>	“I’ve had previous counselling and so you either go there thinking, oh, it’s going to 	be similar, am I going to feel quite emotional? And then you realise it could be less </a:t>
            </a:r>
          </a:p>
          <a:p>
            <a:pPr marL="180973" lvl="1" indent="0">
              <a:buNone/>
            </a:pPr>
            <a:r>
              <a:rPr lang="en-GB" sz="1600" dirty="0"/>
              <a:t>	</a:t>
            </a:r>
            <a:r>
              <a:rPr lang="en-GB" sz="1600" dirty="0" smtClean="0"/>
              <a:t>emotional, you don</a:t>
            </a:r>
            <a:r>
              <a:rPr lang="mr-IN" sz="1600" dirty="0" smtClean="0"/>
              <a:t>’</a:t>
            </a:r>
            <a:r>
              <a:rPr lang="en-GB" sz="1600" dirty="0" smtClean="0"/>
              <a:t>t know where to stop, how much to share”</a:t>
            </a:r>
            <a:endParaRPr lang="en-GB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298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GB" b="1" dirty="0">
                <a:solidFill>
                  <a:srgbClr val="000000"/>
                </a:solidFill>
              </a:rPr>
              <a:t>Motives: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/>
              <a:t>“So for me, I kind of felt like, “Oh, that’s really nice that they’re actually putting this </a:t>
            </a:r>
            <a:r>
              <a:rPr lang="en-US" sz="1800" dirty="0" smtClean="0"/>
              <a:t>on </a:t>
            </a:r>
            <a:r>
              <a:rPr lang="en-US" sz="1800" dirty="0"/>
              <a:t>and trying to support us” because I know that from feedback with the years </a:t>
            </a:r>
            <a:r>
              <a:rPr lang="en-US" sz="1800" dirty="0" smtClean="0"/>
              <a:t>above</a:t>
            </a:r>
            <a:r>
              <a:rPr lang="en-US" sz="1800" dirty="0"/>
              <a:t>, like a lot of third years did find this year quite challenging and so it was nice </a:t>
            </a:r>
            <a:r>
              <a:rPr lang="en-US" sz="1800" dirty="0" smtClean="0"/>
              <a:t>to </a:t>
            </a:r>
            <a:r>
              <a:rPr lang="en-US" sz="1800" dirty="0"/>
              <a:t>see that feedback kind of in action by putting on something like that.” </a:t>
            </a:r>
            <a:endParaRPr lang="en-US" sz="1800" dirty="0" smtClean="0"/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“ If something is offered to you... I always like to find out what it is and I’m just sort of that person  who will want to go and doesn</a:t>
            </a:r>
            <a:r>
              <a:rPr lang="en-GB" sz="1800" dirty="0" smtClean="0">
                <a:solidFill>
                  <a:srgbClr val="000000"/>
                </a:solidFill>
              </a:rPr>
              <a:t>’</a:t>
            </a:r>
            <a:r>
              <a:rPr lang="en-US" sz="1800" dirty="0" smtClean="0">
                <a:solidFill>
                  <a:srgbClr val="000000"/>
                </a:solidFill>
              </a:rPr>
              <a:t>t want to miss something”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“That’s what we do with other people.  I think it’s interesting to be on the receiving end”</a:t>
            </a:r>
            <a:endParaRPr lang="en-GB" sz="1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Preliminary themes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1707655"/>
            <a:ext cx="8424862" cy="2970331"/>
          </a:xfrm>
        </p:spPr>
        <p:txBody>
          <a:bodyPr/>
          <a:lstStyle/>
          <a:p>
            <a:r>
              <a:rPr lang="en-US" b="1" dirty="0" smtClean="0"/>
              <a:t>Emotional responses: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600" dirty="0" smtClean="0"/>
              <a:t>“I found it quite uncomfortable and I was really trying to like kind of sit in the silence and be like, this is okay.  But I realised... people around me, particularly my friend sitting next to me, were finding it really, really tough.”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	“It was pretty awkward, but I did feel like it was beneficial because it really helped me to self-analyse why I do what I do, but as a clinician”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What attending says about me:</a:t>
            </a:r>
          </a:p>
          <a:p>
            <a:pPr marL="0" indent="0">
              <a:buNone/>
            </a:pPr>
            <a:r>
              <a:rPr lang="en-US" sz="1600" dirty="0" smtClean="0"/>
              <a:t>	“people </a:t>
            </a:r>
            <a:r>
              <a:rPr lang="en-US" sz="1600" dirty="0"/>
              <a:t>don’t want to think, to come across as they’re </a:t>
            </a:r>
            <a:r>
              <a:rPr lang="en-US" sz="1600" dirty="0" smtClean="0"/>
              <a:t>having </a:t>
            </a:r>
            <a:r>
              <a:rPr lang="en-US" sz="1600" dirty="0"/>
              <a:t>problems, </a:t>
            </a:r>
            <a:r>
              <a:rPr lang="en-US" sz="1600" dirty="0" smtClean="0"/>
              <a:t>so </a:t>
            </a:r>
            <a:r>
              <a:rPr lang="en-US" sz="1600" dirty="0"/>
              <a:t>they </a:t>
            </a:r>
            <a:r>
              <a:rPr lang="en-US" sz="1600" dirty="0" smtClean="0"/>
              <a:t>don’t </a:t>
            </a:r>
            <a:r>
              <a:rPr lang="en-US" sz="1600" dirty="0"/>
              <a:t>want to go to </a:t>
            </a:r>
            <a:r>
              <a:rPr lang="en-US" sz="1600" dirty="0" smtClean="0"/>
              <a:t>counselling”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65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•"/>
            </a:pPr>
            <a:r>
              <a:rPr lang="en-US" dirty="0"/>
              <a:t>Re-branding groups to reflect existing school model: Personal Professional Development Groups.</a:t>
            </a:r>
          </a:p>
          <a:p>
            <a:r>
              <a:rPr lang="en-US" dirty="0"/>
              <a:t>Rolling out to all years eventually as part of new programmes.</a:t>
            </a:r>
          </a:p>
          <a:p>
            <a:r>
              <a:rPr lang="en-US" dirty="0"/>
              <a:t>Starting in year 1 and throughout programme.</a:t>
            </a:r>
          </a:p>
          <a:p>
            <a:r>
              <a:rPr lang="en-US" dirty="0"/>
              <a:t>Compulsory attendance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Groups </a:t>
            </a:r>
            <a:r>
              <a:rPr lang="en-US" dirty="0"/>
              <a:t>facilitated by LCS staff (clinical and non-clinical pairings).</a:t>
            </a:r>
          </a:p>
          <a:p>
            <a:r>
              <a:rPr lang="en-US" dirty="0"/>
              <a:t>Regular supervision and training will be provided for group facilitators by trained counsellors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86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Marie-Therese </a:t>
            </a:r>
            <a:r>
              <a:rPr lang="en-US" b="1" dirty="0" smtClean="0">
                <a:solidFill>
                  <a:srgbClr val="000000"/>
                </a:solidFill>
              </a:rPr>
              <a:t>Worthington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Service Manager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Visiting clinical tutor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Kirsty Harrison</a:t>
            </a:r>
          </a:p>
          <a:p>
            <a:r>
              <a:rPr lang="en-US" dirty="0">
                <a:solidFill>
                  <a:srgbClr val="000000"/>
                </a:solidFill>
              </a:rPr>
              <a:t>Senior Lecturer, School of Health Sciences</a:t>
            </a:r>
          </a:p>
          <a:p>
            <a:r>
              <a:rPr lang="en-US" dirty="0">
                <a:solidFill>
                  <a:srgbClr val="000000"/>
                </a:solidFill>
              </a:rPr>
              <a:t>Speech and Language Therapist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9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Birks Y, McKendree J and Watt I, 2009. ‘Emotional intelligence and perceived stress in healthcare students: a multi-institutional, multi-professional survey’, BMC Medical Education, 9(1), pp61-69.</a:t>
            </a:r>
          </a:p>
          <a:p>
            <a:endParaRPr lang="en-US" dirty="0"/>
          </a:p>
          <a:p>
            <a:r>
              <a:rPr lang="en-US" dirty="0"/>
              <a:t>Brumfitt, S., Enderby, P. &amp; Hoben, K., 2005, ‘ The transition to work of newly qualified speech and language therapists: implications for the curriculum’, Learning in Health and Social Care, 4(2), pp142-155.    </a:t>
            </a:r>
          </a:p>
          <a:p>
            <a:endParaRPr lang="en-US" dirty="0">
              <a:solidFill>
                <a:srgbClr val="333333"/>
              </a:solidFill>
              <a:latin typeface="Helvetica"/>
              <a:cs typeface="Helvetica"/>
            </a:endParaRPr>
          </a:p>
          <a:p>
            <a:r>
              <a:rPr lang="en-US" dirty="0">
                <a:solidFill>
                  <a:srgbClr val="333333"/>
                </a:solidFill>
                <a:latin typeface="Helvetica"/>
                <a:cs typeface="Helvetica"/>
              </a:rPr>
              <a:t>Holland, K., Middleton, L., &amp; Uys, L. (2012). Professional confidence: A concept analysis. </a:t>
            </a:r>
            <a:r>
              <a:rPr lang="en-US" i="1" dirty="0">
                <a:solidFill>
                  <a:srgbClr val="333333"/>
                </a:solidFill>
                <a:latin typeface="Helvetica"/>
                <a:cs typeface="Helvetica"/>
              </a:rPr>
              <a:t>Scandinavian Journal Of Occupational Therapy</a:t>
            </a:r>
            <a:r>
              <a:rPr lang="en-US" dirty="0">
                <a:solidFill>
                  <a:srgbClr val="333333"/>
                </a:solidFill>
                <a:latin typeface="Helvetica"/>
                <a:cs typeface="Helvetica"/>
              </a:rPr>
              <a:t>, </a:t>
            </a:r>
            <a:r>
              <a:rPr lang="en-US" i="1" dirty="0">
                <a:solidFill>
                  <a:srgbClr val="333333"/>
                </a:solidFill>
                <a:latin typeface="Helvetica"/>
                <a:cs typeface="Helvetica"/>
              </a:rPr>
              <a:t>19</a:t>
            </a:r>
            <a:r>
              <a:rPr lang="en-US" dirty="0">
                <a:solidFill>
                  <a:srgbClr val="333333"/>
                </a:solidFill>
                <a:latin typeface="Helvetica"/>
                <a:cs typeface="Helvetica"/>
              </a:rPr>
              <a:t>(2), 214-224. </a:t>
            </a:r>
          </a:p>
          <a:p>
            <a:endParaRPr lang="en-US" dirty="0">
              <a:solidFill>
                <a:srgbClr val="333333"/>
              </a:solidFill>
              <a:latin typeface="Helvetica"/>
              <a:cs typeface="Helvetica"/>
            </a:endParaRPr>
          </a:p>
          <a:p>
            <a:r>
              <a:rPr lang="en-US" dirty="0"/>
              <a:t>Por J, Barriball L, Fitzpatrick J, Roberts J, 2011, ‘Emotional intelligence: it’s relationship to stress, coping, well-being and professional performance in nursing students’, Nurse Education Today, 31, pp855-860.</a:t>
            </a:r>
          </a:p>
          <a:p>
            <a:endParaRPr lang="en-US" dirty="0"/>
          </a:p>
          <a:p>
            <a:r>
              <a:rPr lang="en-US" dirty="0"/>
              <a:t>Read, J. L., 2014. </a:t>
            </a:r>
            <a:r>
              <a:rPr lang="en-US" i="1" dirty="0"/>
              <a:t>A guide to clinical placements in speech and language therapy</a:t>
            </a:r>
            <a:r>
              <a:rPr lang="en-US" dirty="0"/>
              <a:t>. Guildford: J &amp; R Press.</a:t>
            </a:r>
          </a:p>
          <a:p>
            <a:endParaRPr lang="en-US" dirty="0"/>
          </a:p>
          <a:p>
            <a:r>
              <a:rPr lang="en-GB" dirty="0"/>
              <a:t>Saarikoski M, Aunio R, Leino-Kilpi H, 2006, </a:t>
            </a:r>
            <a:r>
              <a:rPr lang="en-GB" b="1" dirty="0"/>
              <a:t>Group supervision in facilitating learning and teaching in mental health clinical placements: a case example of one student group</a:t>
            </a:r>
            <a:r>
              <a:rPr lang="en-GB" dirty="0"/>
              <a:t>, Issues in Mental Health Nursing, 27, 273-285. </a:t>
            </a:r>
          </a:p>
          <a:p>
            <a:endParaRPr lang="en-GB" dirty="0"/>
          </a:p>
          <a:p>
            <a:r>
              <a:rPr lang="en-GB" dirty="0"/>
              <a:t>Spencer, L., Ritchie, J., Ormston, R., O’Connor, W. and Barnard, M., 2014, ‘Analysis: principles and processes’, in Ritchie, J., Lewis, J., McNaughton Nicholls, C. and Ormston, C. (Eds.), 2014, Qualitative research practice: a guide for social science students and researchers, Sage: London.</a:t>
            </a:r>
          </a:p>
          <a:p>
            <a:endParaRPr lang="en-GB" dirty="0"/>
          </a:p>
          <a:p>
            <a:r>
              <a:rPr lang="en-GB" dirty="0"/>
              <a:t>Suresh P, Matthews A, Coyne I, 2013, ‘Stress and stressors in the clinical environment a comparative study of fourth-year student nurses and newly qualified general nurses in Ireland Stress and stressors in the clinical environment’, Journal of Clinical Nursing, 22(5-6), pp770-779.</a:t>
            </a:r>
          </a:p>
        </p:txBody>
      </p:sp>
    </p:spTree>
    <p:extLst>
      <p:ext uri="{BB962C8B-B14F-4D97-AF65-F5344CB8AC3E}">
        <p14:creationId xmlns:p14="http://schemas.microsoft.com/office/powerpoint/2010/main" val="23728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200" b="1" dirty="0" smtClean="0"/>
              <a:t>Questions?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988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539552" y="357504"/>
            <a:ext cx="2304256" cy="163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City, University of London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Northampton Square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London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EC1V 0HB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United Kingdom</a:t>
            </a:r>
          </a:p>
          <a:p>
            <a:pPr rtl="0"/>
            <a:endParaRPr lang="en-GB" sz="1200" b="0" i="0" u="none" strike="noStrike" kern="1200" baseline="0" dirty="0" smtClean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T: +44 (0)20 7040 </a:t>
            </a:r>
            <a:r>
              <a:rPr lang="en-GB" sz="1200" b="0" dirty="0" smtClean="0">
                <a:solidFill>
                  <a:schemeClr val="bg1"/>
                </a:solidFill>
                <a:latin typeface="+mn-lt"/>
              </a:rPr>
              <a:t>8292</a:t>
            </a:r>
            <a:endParaRPr lang="en-GB" sz="1200" b="0" i="0" u="none" strike="noStrike" kern="1200" baseline="0" dirty="0" smtClean="0">
              <a:solidFill>
                <a:schemeClr val="bg1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E: </a:t>
            </a:r>
            <a:r>
              <a:rPr lang="en-GB" sz="1200" b="0" dirty="0" smtClean="0">
                <a:solidFill>
                  <a:schemeClr val="bg1"/>
                </a:solidFill>
                <a:latin typeface="+mn-lt"/>
              </a:rPr>
              <a:t>Kirsty.Harrison.1</a:t>
            </a:r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@city.ac.uk</a:t>
            </a:r>
          </a:p>
          <a:p>
            <a:pPr rtl="0"/>
            <a:r>
              <a:rPr lang="en-GB" sz="1200" b="0" i="0" u="none" strike="noStrike" kern="1200" baseline="0" dirty="0" smtClean="0">
                <a:solidFill>
                  <a:schemeClr val="bg1"/>
                </a:solidFill>
                <a:latin typeface="+mn-lt"/>
              </a:rPr>
              <a:t>www.city.ac.uk/</a:t>
            </a:r>
            <a:r>
              <a:rPr lang="en-GB" sz="1200" b="0" dirty="0" smtClean="0">
                <a:solidFill>
                  <a:schemeClr val="bg1"/>
                </a:solidFill>
                <a:latin typeface="+mn-lt"/>
              </a:rPr>
              <a:t>health</a:t>
            </a:r>
            <a:endParaRPr lang="en-US" sz="1200" kern="0" baseline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19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Char char="•"/>
            </a:pPr>
            <a:r>
              <a:rPr lang="en-US" dirty="0"/>
              <a:t>Background to the project</a:t>
            </a:r>
          </a:p>
          <a:p>
            <a:pPr lvl="1">
              <a:buFontTx/>
              <a:buChar char="•"/>
            </a:pPr>
            <a:r>
              <a:rPr lang="en-US" dirty="0"/>
              <a:t>Early iterations of the professional development groups</a:t>
            </a:r>
          </a:p>
          <a:p>
            <a:pPr lvl="1">
              <a:buFontTx/>
              <a:buChar char="•"/>
            </a:pPr>
            <a:r>
              <a:rPr lang="en-US" dirty="0"/>
              <a:t>Educational research aspect</a:t>
            </a:r>
          </a:p>
          <a:p>
            <a:pPr lvl="1">
              <a:buFontTx/>
              <a:buChar char="•"/>
            </a:pPr>
            <a:r>
              <a:rPr lang="en-US" dirty="0"/>
              <a:t>Outcomes and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Placements are 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Healthcare students face additional pressures including:</a:t>
            </a:r>
          </a:p>
          <a:p>
            <a:pPr lvl="1"/>
            <a:r>
              <a:rPr lang="en-US" dirty="0"/>
              <a:t>Managing relationship with Practice Educator, peers, clients, family and other MDT members</a:t>
            </a:r>
          </a:p>
          <a:p>
            <a:pPr lvl="1"/>
            <a:r>
              <a:rPr lang="en-US" dirty="0"/>
              <a:t>Working with people who are sick and/or depressed</a:t>
            </a:r>
          </a:p>
          <a:p>
            <a:pPr lvl="1"/>
            <a:r>
              <a:rPr lang="en-US" dirty="0"/>
              <a:t>Exposure to safeguarding issues</a:t>
            </a:r>
          </a:p>
          <a:p>
            <a:pPr lvl="1"/>
            <a:r>
              <a:rPr lang="en-US" dirty="0"/>
              <a:t>Vulnerability to feedback</a:t>
            </a:r>
          </a:p>
          <a:p>
            <a:pPr lvl="1"/>
            <a:r>
              <a:rPr lang="en-US" dirty="0"/>
              <a:t>Potential placement triggers</a:t>
            </a:r>
          </a:p>
          <a:p>
            <a:pPr marL="457200" lvl="1" indent="0" algn="r">
              <a:buNone/>
            </a:pPr>
            <a:r>
              <a:rPr lang="en-US" dirty="0"/>
              <a:t>(Birks et al, 2009</a:t>
            </a:r>
          </a:p>
        </p:txBody>
      </p:sp>
    </p:spTree>
    <p:extLst>
      <p:ext uri="{BB962C8B-B14F-4D97-AF65-F5344CB8AC3E}">
        <p14:creationId xmlns:p14="http://schemas.microsoft.com/office/powerpoint/2010/main" val="10530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research 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research studies about stress in healthcare students focuses on nurses and medical students (Saarikoski et al, 2006; Por et al, 2011; Suresh et al, 2013).</a:t>
            </a:r>
          </a:p>
          <a:p>
            <a:r>
              <a:rPr lang="en-US" dirty="0"/>
              <a:t>The role of placement stress on professional and personal development and how we can best support students in this is not well documented in </a:t>
            </a:r>
            <a:r>
              <a:rPr lang="en-US" i="1" dirty="0"/>
              <a:t>speech and language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7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Division of Language and Communication Science at City University London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Speech and Language Therapy students: </a:t>
            </a:r>
          </a:p>
          <a:p>
            <a:pPr marL="457200" indent="-457200"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Postgraduate (2 year programme, 80 students per cohort)</a:t>
            </a:r>
          </a:p>
          <a:p>
            <a:pPr marL="457200" indent="-457200"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Undergraduate (4 year programme, 40 students per cohort)</a:t>
            </a:r>
          </a:p>
          <a:p>
            <a:pPr marL="457200" indent="-457200"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Module lead for BSc3 Professional Studies</a:t>
            </a: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What led to this educational collaboration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Students struggling with placement challenges (e.g. being observed, receiving feedback, emotional triggers, exposure to distressing situations) 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Students reporting it was unprofessional to talk about feelings arising from placements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Students (and lecturers) not having a means for discussing aspects of </a:t>
            </a:r>
            <a:r>
              <a:rPr lang="en-US" sz="1400" i="1" dirty="0">
                <a:solidFill>
                  <a:srgbClr val="000000"/>
                </a:solidFill>
              </a:rPr>
              <a:t>becoming</a:t>
            </a:r>
            <a:r>
              <a:rPr lang="en-US" sz="1400" dirty="0">
                <a:solidFill>
                  <a:srgbClr val="000000"/>
                </a:solidFill>
              </a:rPr>
              <a:t> a professional which did not fit with skills and knowledge 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High levels of anxiety amongst student body</a:t>
            </a:r>
          </a:p>
          <a:p>
            <a:pPr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Students struggling with what it means to become a professional and what professionalism means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503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existing research says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“I think perhaps confidence going into a job is nothing to do with what degree classification you got and is much more to do with the experience you </a:t>
            </a:r>
            <a:r>
              <a:rPr lang="en-GB" sz="1800" dirty="0"/>
              <a:t>had on your placements”</a:t>
            </a: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A newly qualified SLT talking about transitioning from student to practitioner</a:t>
            </a:r>
          </a:p>
          <a:p>
            <a:pPr marL="0" indent="0" algn="r">
              <a:buNone/>
            </a:pPr>
            <a:r>
              <a:rPr lang="en-GB" sz="1400" dirty="0"/>
              <a:t>Brumfitt et al, 2005, </a:t>
            </a:r>
            <a:r>
              <a:rPr lang="en-GB" sz="1400" dirty="0" smtClean="0"/>
              <a:t>p151</a:t>
            </a:r>
          </a:p>
          <a:p>
            <a:pPr marL="0" indent="0" algn="r">
              <a:buNone/>
            </a:pPr>
            <a:endParaRPr lang="en-GB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Professional </a:t>
            </a:r>
            <a:r>
              <a:rPr lang="en-US" sz="1400" dirty="0"/>
              <a:t>identity is inextricably linked to professional competence, which is well defined through minimum standards, and professional confidence, which is harder to understand.</a:t>
            </a:r>
            <a:r>
              <a:rPr lang="en-US" sz="1800" dirty="0"/>
              <a:t> </a:t>
            </a:r>
            <a:r>
              <a:rPr lang="en-US" sz="1400" dirty="0" smtClean="0"/>
              <a:t>						Holland </a:t>
            </a:r>
            <a:r>
              <a:rPr lang="en-US" sz="1400" dirty="0"/>
              <a:t>et al, 2012</a:t>
            </a:r>
          </a:p>
          <a:p>
            <a:pPr marL="0" indent="0" algn="r">
              <a:buNone/>
            </a:pPr>
            <a:endParaRPr lang="en-GB" sz="1400" dirty="0" smtClean="0"/>
          </a:p>
          <a:p>
            <a:pPr marL="0" indent="0" algn="r">
              <a:buNone/>
            </a:pPr>
            <a:endParaRPr lang="en-GB" sz="1400" dirty="0" smtClean="0"/>
          </a:p>
          <a:p>
            <a:pPr marL="0" indent="0" algn="r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131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students 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“I found it really really emotional and quite difficult…. Mainly because you don</a:t>
            </a:r>
            <a:r>
              <a:rPr lang="fr-FR" sz="1800" dirty="0"/>
              <a:t>’</a:t>
            </a:r>
            <a:r>
              <a:rPr lang="en-US" sz="1800" dirty="0"/>
              <a:t>t get a lot of feedback [from the non-verbal clients]” </a:t>
            </a:r>
            <a:r>
              <a:rPr lang="en-US" sz="1800" i="1" dirty="0"/>
              <a:t>Alex 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dirty="0"/>
              <a:t>“I loved my sessions with him, but it was quite sad…obviously I had to learn all about his history and he’d been in hospital pretty much all his life” </a:t>
            </a:r>
            <a:r>
              <a:rPr lang="en-US" sz="1800" i="1" dirty="0"/>
              <a:t>Lily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“It was really difficult.  A lot of the [parents] got very emotional… even during questionnaires… that was really draining actually , how upset some of them got” </a:t>
            </a:r>
            <a:r>
              <a:rPr lang="en-US" sz="1800" i="1" dirty="0"/>
              <a:t>Niamh</a:t>
            </a:r>
            <a:endParaRPr lang="en-US" sz="1800" dirty="0"/>
          </a:p>
          <a:p>
            <a:pPr marL="0" indent="0">
              <a:buNone/>
            </a:pPr>
            <a:endParaRPr lang="en-US" sz="1800" i="1" dirty="0"/>
          </a:p>
          <a:p>
            <a:pPr marL="0" indent="0" algn="r">
              <a:buNone/>
            </a:pPr>
            <a:r>
              <a:rPr lang="en-US" sz="1800" dirty="0"/>
              <a:t>Read</a:t>
            </a:r>
            <a:r>
              <a:rPr lang="en-US" sz="1800" i="1" dirty="0"/>
              <a:t>, </a:t>
            </a:r>
            <a:r>
              <a:rPr lang="en-US" sz="1800" dirty="0"/>
              <a:t>2014, pp95, 97 &amp; 98.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555526"/>
            <a:ext cx="8424862" cy="648072"/>
          </a:xfrm>
        </p:spPr>
        <p:txBody>
          <a:bodyPr/>
          <a:lstStyle/>
          <a:p>
            <a:r>
              <a:rPr lang="en-US" dirty="0"/>
              <a:t>Developing a professional identity</a:t>
            </a:r>
          </a:p>
        </p:txBody>
      </p:sp>
      <p:pic>
        <p:nvPicPr>
          <p:cNvPr id="11" name="Picture 8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4644" b="4644"/>
          <a:stretch>
            <a:fillRect/>
          </a:stretch>
        </p:blipFill>
        <p:spPr>
          <a:xfrm>
            <a:off x="755576" y="1156519"/>
            <a:ext cx="7164288" cy="39545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3568" y="4515966"/>
            <a:ext cx="1681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Holland et al, 2012</a:t>
            </a:r>
          </a:p>
        </p:txBody>
      </p:sp>
    </p:spTree>
    <p:extLst>
      <p:ext uri="{BB962C8B-B14F-4D97-AF65-F5344CB8AC3E}">
        <p14:creationId xmlns:p14="http://schemas.microsoft.com/office/powerpoint/2010/main" val="11092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y master final Unlocked">
  <a:themeElements>
    <a:clrScheme name="Custom 5">
      <a:dk1>
        <a:srgbClr val="000000"/>
      </a:dk1>
      <a:lt1>
        <a:srgbClr val="FFFFFF"/>
      </a:lt1>
      <a:dk2>
        <a:srgbClr val="CC3333"/>
      </a:dk2>
      <a:lt2>
        <a:srgbClr val="999999"/>
      </a:lt2>
      <a:accent1>
        <a:srgbClr val="003366"/>
      </a:accent1>
      <a:accent2>
        <a:srgbClr val="4D2938"/>
      </a:accent2>
      <a:accent3>
        <a:srgbClr val="330066"/>
      </a:accent3>
      <a:accent4>
        <a:srgbClr val="006699"/>
      </a:accent4>
      <a:accent5>
        <a:srgbClr val="CCCC00"/>
      </a:accent5>
      <a:accent6>
        <a:srgbClr val="669933"/>
      </a:accent6>
      <a:hlink>
        <a:srgbClr val="CC6600"/>
      </a:hlink>
      <a:folHlink>
        <a:srgbClr val="993399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8742</TotalTime>
  <Words>1212</Words>
  <Application>Microsoft Office PowerPoint</Application>
  <PresentationFormat>On-screen Show (16:9)</PresentationFormat>
  <Paragraphs>219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Helvetica</vt:lpstr>
      <vt:lpstr>Lucida Grande</vt:lpstr>
      <vt:lpstr>Wingdings</vt:lpstr>
      <vt:lpstr>Grey master final Unlocked</vt:lpstr>
      <vt:lpstr>Mainstreaming support for  speech and language therapy students</vt:lpstr>
      <vt:lpstr>Speakers</vt:lpstr>
      <vt:lpstr>Overview</vt:lpstr>
      <vt:lpstr>Placements are challenging</vt:lpstr>
      <vt:lpstr>What the research says</vt:lpstr>
      <vt:lpstr>Our students</vt:lpstr>
      <vt:lpstr>What existing research says</vt:lpstr>
      <vt:lpstr>What students say</vt:lpstr>
      <vt:lpstr>Developing a professional identity</vt:lpstr>
      <vt:lpstr>Early professional development groups</vt:lpstr>
      <vt:lpstr>Early professional development groups</vt:lpstr>
      <vt:lpstr>Changes we noticed in the students</vt:lpstr>
      <vt:lpstr>Educational research</vt:lpstr>
      <vt:lpstr>Data analysis</vt:lpstr>
      <vt:lpstr>Challenges</vt:lpstr>
      <vt:lpstr>Preliminary themes</vt:lpstr>
      <vt:lpstr>Preliminary themes</vt:lpstr>
      <vt:lpstr>Preliminary themes</vt:lpstr>
      <vt:lpstr>Next steps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arial bold 28pt</dc:title>
  <dc:creator>Venden, Lindsey</dc:creator>
  <cp:lastModifiedBy>Duncan, Nigel</cp:lastModifiedBy>
  <cp:revision>92</cp:revision>
  <cp:lastPrinted>2016-07-11T15:10:59Z</cp:lastPrinted>
  <dcterms:created xsi:type="dcterms:W3CDTF">2013-10-15T13:03:53Z</dcterms:created>
  <dcterms:modified xsi:type="dcterms:W3CDTF">2017-07-13T14:36:01Z</dcterms:modified>
</cp:coreProperties>
</file>