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65" r:id="rId4"/>
    <p:sldId id="292" r:id="rId5"/>
    <p:sldId id="285" r:id="rId6"/>
    <p:sldId id="284" r:id="rId7"/>
    <p:sldId id="289" r:id="rId8"/>
    <p:sldId id="291" r:id="rId9"/>
    <p:sldId id="294" r:id="rId10"/>
    <p:sldId id="296" r:id="rId11"/>
    <p:sldId id="295" r:id="rId12"/>
    <p:sldId id="297" r:id="rId13"/>
    <p:sldId id="298" r:id="rId14"/>
    <p:sldId id="293" r:id="rId15"/>
    <p:sldId id="299" r:id="rId16"/>
    <p:sldId id="300" r:id="rId17"/>
    <p:sldId id="288" r:id="rId18"/>
    <p:sldId id="263" r:id="rId19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239">
          <p15:clr>
            <a:srgbClr val="A4A3A4"/>
          </p15:clr>
        </p15:guide>
        <p15:guide id="4" orient="horz" pos="3914">
          <p15:clr>
            <a:srgbClr val="A4A3A4"/>
          </p15:clr>
        </p15:guide>
        <p15:guide id="5" orient="horz" pos="1078">
          <p15:clr>
            <a:srgbClr val="A4A3A4"/>
          </p15:clr>
        </p15:guide>
        <p15:guide id="6" orient="horz" pos="693">
          <p15:clr>
            <a:srgbClr val="A4A3A4"/>
          </p15:clr>
        </p15:guide>
        <p15:guide id="7" pos="5556">
          <p15:clr>
            <a:srgbClr val="A4A3A4"/>
          </p15:clr>
        </p15:guide>
        <p15:guide id="8" pos="249">
          <p15:clr>
            <a:srgbClr val="A4A3A4"/>
          </p15:clr>
        </p15:guide>
        <p15:guide id="9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122B"/>
    <a:srgbClr val="8A857E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82" autoAdjust="0"/>
    <p:restoredTop sz="94624"/>
  </p:normalViewPr>
  <p:slideViewPr>
    <p:cSldViewPr>
      <p:cViewPr varScale="1">
        <p:scale>
          <a:sx n="104" d="100"/>
          <a:sy n="104" d="100"/>
        </p:scale>
        <p:origin x="1632" y="200"/>
      </p:cViewPr>
      <p:guideLst>
        <p:guide orient="horz" pos="194"/>
        <p:guide orient="horz" pos="2160"/>
        <p:guide orient="horz" pos="239"/>
        <p:guide orient="horz" pos="3914"/>
        <p:guide orient="horz" pos="1078"/>
        <p:guide orient="horz" pos="693"/>
        <p:guide pos="5556"/>
        <p:guide pos="24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7" d="100"/>
          <a:sy n="117" d="100"/>
        </p:scale>
        <p:origin x="420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nigelduncan\Downloads\17%20All.xls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nigelduncan\Downloads\SurveySummary_03312017.xls" TargetMode="External"/><Relationship Id="rId4" Type="http://schemas.openxmlformats.org/officeDocument/2006/relationships/chartUserShapes" Target="../drawings/drawing2.xm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965733420174"/>
          <c:y val="0.200006444111623"/>
          <c:w val="0.371728813910434"/>
          <c:h val="0.70771510993343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8'!$A$4:$A$9</c:f>
              <c:strCache>
                <c:ptCount val="6"/>
                <c:pt idx="0">
                  <c:v>Very well</c:v>
                </c:pt>
                <c:pt idx="1">
                  <c:v>Quite well</c:v>
                </c:pt>
                <c:pt idx="2">
                  <c:v>Neither well nor badly</c:v>
                </c:pt>
                <c:pt idx="3">
                  <c:v>Quite badly</c:v>
                </c:pt>
                <c:pt idx="4">
                  <c:v>Very badly</c:v>
                </c:pt>
                <c:pt idx="5">
                  <c:v>N/A</c:v>
                </c:pt>
              </c:strCache>
            </c:strRef>
          </c:cat>
          <c:val>
            <c:numRef>
              <c:f>'Question 8'!$C$4:$C$9</c:f>
              <c:numCache>
                <c:formatCode>0.0%</c:formatCode>
                <c:ptCount val="6"/>
                <c:pt idx="0">
                  <c:v>0.172</c:v>
                </c:pt>
                <c:pt idx="1">
                  <c:v>0.621</c:v>
                </c:pt>
                <c:pt idx="2">
                  <c:v>0.138</c:v>
                </c:pt>
                <c:pt idx="3">
                  <c:v>0.034</c:v>
                </c:pt>
                <c:pt idx="4">
                  <c:v>0.0</c:v>
                </c:pt>
                <c:pt idx="5">
                  <c:v>0.034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391304572996"/>
          <c:y val="0.150004833083717"/>
          <c:w val="0.717194179011979"/>
          <c:h val="0.71925394324756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9'!$A$4:$A$8</c:f>
              <c:strCache>
                <c:ptCount val="5"/>
                <c:pt idx="0">
                  <c:v>Very well</c:v>
                </c:pt>
                <c:pt idx="1">
                  <c:v>Quite well</c:v>
                </c:pt>
                <c:pt idx="2">
                  <c:v>Neither well nor badly</c:v>
                </c:pt>
                <c:pt idx="3">
                  <c:v>Quite badly</c:v>
                </c:pt>
                <c:pt idx="4">
                  <c:v>Very badly</c:v>
                </c:pt>
              </c:strCache>
            </c:strRef>
          </c:cat>
          <c:val>
            <c:numRef>
              <c:f>'Question 9'!$E$4:$E$8</c:f>
              <c:numCache>
                <c:formatCode>0.00</c:formatCode>
                <c:ptCount val="5"/>
                <c:pt idx="0">
                  <c:v>1.5</c:v>
                </c:pt>
                <c:pt idx="1">
                  <c:v>1.48</c:v>
                </c:pt>
                <c:pt idx="2">
                  <c:v>1.67</c:v>
                </c:pt>
                <c:pt idx="3">
                  <c:v>2.0</c:v>
                </c:pt>
                <c:pt idx="4">
                  <c:v>0.0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0.08563</cdr:x>
      <cdr:y>0.43243</cdr:y>
    </cdr:from>
    <cdr:to>
      <cdr:x>0.23529</cdr:x>
      <cdr:y>0.47297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8922" y="4608512"/>
          <a:ext cx="109927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Neither well </a:t>
          </a:r>
          <a:r>
            <a:rPr lang="en-US" sz="1100" smtClean="0"/>
            <a:t>nor badly 14%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0.4108</cdr:x>
      <cdr:y>0.11746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656432" cy="504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2015-16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0.10721</cdr:x>
      <cdr:y>0.82123</cdr:y>
    </cdr:from>
    <cdr:to>
      <cdr:x>0.33936</cdr:x>
      <cdr:y>0.90501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296" y="3529111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6890E1-32F7-4BB9-BD7D-BAEC8E384EE8}" type="datetime1">
              <a:rPr lang="en-US" altLang="en-US"/>
              <a:pPr/>
              <a:t>6/16/17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D80652-3E7B-4F31-9135-E9386C8A8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444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EFDF52-FA57-44AE-B620-D0CF8AD5C1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9292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554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209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95535" y="3573016"/>
            <a:ext cx="8430821" cy="897396"/>
          </a:xfr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1495" y="4470412"/>
            <a:ext cx="8424862" cy="556728"/>
          </a:xfrm>
        </p:spPr>
        <p:txBody>
          <a:bodyPr/>
          <a:lstStyle>
            <a:lvl1pPr marL="0" indent="0">
              <a:buClr>
                <a:srgbClr val="C9122B"/>
              </a:buClr>
              <a:buFont typeface="Lucida Grande"/>
              <a:buNone/>
              <a:defRPr sz="2800">
                <a:solidFill>
                  <a:schemeClr val="bg1"/>
                </a:solidFill>
              </a:defRPr>
            </a:lvl1pPr>
            <a:lvl2pPr marL="347663" indent="-166688">
              <a:buClr>
                <a:srgbClr val="C9122B"/>
              </a:buClr>
              <a:buFont typeface="Lucida Grande"/>
              <a:buChar char="■"/>
              <a:defRPr/>
            </a:lvl2pPr>
            <a:lvl3pPr marL="538163" indent="-188913">
              <a:buClr>
                <a:srgbClr val="C9122B"/>
              </a:buClr>
              <a:buFont typeface="Lucida Grande"/>
              <a:buChar char="■"/>
              <a:defRPr/>
            </a:lvl3pPr>
            <a:lvl4pPr marL="712788" indent="-173038">
              <a:buClr>
                <a:srgbClr val="C9122B"/>
              </a:buClr>
              <a:buFont typeface="Lucida Grande"/>
              <a:buChar char="■"/>
              <a:defRPr sz="1800"/>
            </a:lvl4pPr>
            <a:lvl5pPr marL="898525" indent="-184150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 smtClean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0180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71684" y="476672"/>
            <a:ext cx="7199299" cy="9740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Heading here (Section divider slide)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1685" y="1412776"/>
            <a:ext cx="7200800" cy="4464495"/>
          </a:xfrm>
        </p:spPr>
        <p:txBody>
          <a:bodyPr/>
          <a:lstStyle>
            <a:lvl1pPr marL="179388" indent="-179388">
              <a:buClr>
                <a:srgbClr val="C9122B"/>
              </a:buClr>
              <a:buFont typeface="Lucida Grande"/>
              <a:buChar char="■"/>
              <a:defRPr/>
            </a:lvl1pPr>
            <a:lvl2pPr marL="347663" indent="-166688">
              <a:buClr>
                <a:srgbClr val="C9122B"/>
              </a:buClr>
              <a:buFont typeface="Lucida Grande"/>
              <a:buChar char="■"/>
              <a:defRPr/>
            </a:lvl2pPr>
            <a:lvl3pPr marL="538163" indent="-188913">
              <a:buClr>
                <a:srgbClr val="C9122B"/>
              </a:buClr>
              <a:buFont typeface="Lucida Grande"/>
              <a:buChar char="■"/>
              <a:defRPr/>
            </a:lvl3pPr>
            <a:lvl4pPr marL="712788" indent="-173038">
              <a:buClr>
                <a:srgbClr val="C9122B"/>
              </a:buClr>
              <a:buFont typeface="Lucida Grande"/>
              <a:buChar char="■"/>
              <a:defRPr sz="1800"/>
            </a:lvl4pPr>
            <a:lvl5pPr marL="900000" indent="-183600">
              <a:buClr>
                <a:srgbClr val="C9122B"/>
              </a:buClr>
              <a:buSzPct val="110000"/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 smtClean="0"/>
              <a:t>Content or subheading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7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6" y="908720"/>
            <a:ext cx="8424834" cy="7920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772816"/>
            <a:ext cx="8424862" cy="4464497"/>
          </a:xfrm>
        </p:spPr>
        <p:txBody>
          <a:bodyPr/>
          <a:lstStyle>
            <a:lvl1pPr marL="179388" indent="-179388">
              <a:buClr>
                <a:srgbClr val="C9122B"/>
              </a:buClr>
              <a:buFont typeface="Lucida Grande"/>
              <a:buChar char="■"/>
              <a:defRPr/>
            </a:lvl1pPr>
            <a:lvl2pPr marL="347663" indent="-166688">
              <a:buClr>
                <a:srgbClr val="C9122B"/>
              </a:buClr>
              <a:buFont typeface="Lucida Grande"/>
              <a:buChar char="■"/>
              <a:defRPr/>
            </a:lvl2pPr>
            <a:lvl3pPr marL="538163" indent="-188913">
              <a:buClr>
                <a:srgbClr val="C9122B"/>
              </a:buClr>
              <a:buFont typeface="Lucida Grande"/>
              <a:buChar char="■"/>
              <a:defRPr/>
            </a:lvl3pPr>
            <a:lvl4pPr marL="712788" indent="-173038">
              <a:buClr>
                <a:srgbClr val="C9122B"/>
              </a:buClr>
              <a:buFont typeface="Lucida Grande"/>
              <a:buChar char="■"/>
              <a:defRPr sz="1800"/>
            </a:lvl4pPr>
            <a:lvl5pPr marL="900000" indent="-183600">
              <a:buClr>
                <a:srgbClr val="C9122B"/>
              </a:buClr>
              <a:buSzPct val="110000"/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916833"/>
            <a:ext cx="4032696" cy="4296641"/>
          </a:xfrm>
        </p:spPr>
        <p:txBody>
          <a:bodyPr/>
          <a:lstStyle>
            <a:lvl1pPr marL="179388" indent="-179388">
              <a:buClr>
                <a:srgbClr val="C9122B"/>
              </a:buClr>
              <a:buFont typeface="Lucida Grande"/>
              <a:buChar char="■"/>
              <a:defRPr sz="2400"/>
            </a:lvl1pPr>
            <a:lvl2pPr marL="347663" indent="-166688">
              <a:buClr>
                <a:srgbClr val="C9122B"/>
              </a:buClr>
              <a:buFont typeface="Lucida Grande"/>
              <a:buChar char="■"/>
              <a:defRPr sz="2200"/>
            </a:lvl2pPr>
            <a:lvl3pPr marL="538163" indent="-188913">
              <a:buClr>
                <a:srgbClr val="C9122B"/>
              </a:buClr>
              <a:buFont typeface="Lucida Grande"/>
              <a:buChar char="■"/>
              <a:defRPr sz="2000"/>
            </a:lvl3pPr>
            <a:lvl4pPr marL="712788" indent="-173038">
              <a:buClr>
                <a:srgbClr val="C9122B"/>
              </a:buClr>
              <a:buFont typeface="Lucida Grande"/>
              <a:buChar char="■"/>
              <a:defRPr sz="1800"/>
            </a:lvl4pPr>
            <a:lvl5pPr marL="898525" indent="-184150">
              <a:buClr>
                <a:srgbClr val="C9122B"/>
              </a:buClr>
              <a:buFont typeface="Lucida Grande"/>
              <a:buChar char="■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916833"/>
            <a:ext cx="4104134" cy="4296642"/>
          </a:xfrm>
        </p:spPr>
        <p:txBody>
          <a:bodyPr/>
          <a:lstStyle>
            <a:lvl1pPr marL="179388" indent="-179388">
              <a:buClr>
                <a:srgbClr val="C9122B"/>
              </a:buClr>
              <a:buFont typeface="Lucida Grande"/>
              <a:buChar char="■"/>
              <a:defRPr sz="2400"/>
            </a:lvl1pPr>
            <a:lvl2pPr marL="347663" indent="-166688">
              <a:buClr>
                <a:srgbClr val="C9122B"/>
              </a:buClr>
              <a:buFont typeface="Lucida Grande"/>
              <a:buChar char="■"/>
              <a:defRPr sz="2200"/>
            </a:lvl2pPr>
            <a:lvl3pPr marL="538163" indent="-188913">
              <a:buClr>
                <a:srgbClr val="C9122B"/>
              </a:buClr>
              <a:buFont typeface="Lucida Grande"/>
              <a:buChar char="■"/>
              <a:defRPr sz="2000"/>
            </a:lvl3pPr>
            <a:lvl4pPr marL="712788" indent="-173038">
              <a:buClr>
                <a:srgbClr val="C9122B"/>
              </a:buClr>
              <a:buFont typeface="Lucida Grande"/>
              <a:buChar char="■"/>
              <a:defRPr sz="1800"/>
            </a:lvl4pPr>
            <a:lvl5pPr marL="898525" indent="-184150">
              <a:buClr>
                <a:srgbClr val="C9122B"/>
              </a:buClr>
              <a:buFont typeface="Lucida Grande"/>
              <a:buChar char="■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908720"/>
            <a:ext cx="8424862" cy="8640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4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4464496" cy="429664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buSzPct val="131000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5004048" y="1916832"/>
            <a:ext cx="3816102" cy="26642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908720"/>
            <a:ext cx="8424862" cy="8640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3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800600"/>
            <a:ext cx="5624512" cy="566738"/>
          </a:xfrm>
        </p:spPr>
        <p:txBody>
          <a:bodyPr anchor="b"/>
          <a:lstStyle>
            <a:lvl1pPr algn="l">
              <a:defRPr sz="2000" b="1">
                <a:solidFill>
                  <a:srgbClr val="8A857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288" y="1340769"/>
            <a:ext cx="5624512" cy="33868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288" y="5432450"/>
            <a:ext cx="5624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166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836713"/>
            <a:ext cx="8425184" cy="5472608"/>
          </a:xfrm>
        </p:spPr>
        <p:txBody>
          <a:bodyPr/>
          <a:lstStyle>
            <a:lvl1pPr marL="179388" indent="-179388">
              <a:buClr>
                <a:srgbClr val="C9122B"/>
              </a:buClr>
              <a:buFont typeface="Lucida Grande"/>
              <a:buChar char="■"/>
              <a:defRPr/>
            </a:lvl1pPr>
            <a:lvl2pPr marL="347663" indent="-166688">
              <a:buClr>
                <a:srgbClr val="C9122B"/>
              </a:buClr>
              <a:buFont typeface="Lucida Grande"/>
              <a:buChar char="■"/>
              <a:defRPr/>
            </a:lvl2pPr>
            <a:lvl3pPr marL="538163" indent="-188913">
              <a:buClr>
                <a:srgbClr val="C9122B"/>
              </a:buClr>
              <a:buFont typeface="Lucida Grande"/>
              <a:buChar char="■"/>
              <a:defRPr/>
            </a:lvl3pPr>
            <a:lvl4pPr marL="712788" indent="-173038">
              <a:buClr>
                <a:srgbClr val="C9122B"/>
              </a:buClr>
              <a:buFont typeface="Lucida Grande"/>
              <a:buChar char="■"/>
              <a:defRPr sz="1800"/>
            </a:lvl4pPr>
            <a:lvl5pPr marL="898525" indent="-184150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3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47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991179"/>
            <a:ext cx="80692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602367"/>
            <a:ext cx="8070850" cy="363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59" r:id="rId3"/>
    <p:sldLayoutId id="2147483660" r:id="rId4"/>
    <p:sldLayoutId id="2147483661" r:id="rId5"/>
    <p:sldLayoutId id="2147483665" r:id="rId6"/>
    <p:sldLayoutId id="2147483677" r:id="rId7"/>
    <p:sldLayoutId id="2147483678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9pPr>
    </p:titleStyle>
    <p:bodyStyle>
      <a:lvl1pPr marL="179388" indent="-179388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90000"/>
        <a:buFont typeface="Lucida Grande"/>
        <a:buChar char="■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347663" indent="-166688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Font typeface="Lucida Grande"/>
        <a:buChar char="■"/>
        <a:defRPr sz="2200">
          <a:solidFill>
            <a:schemeClr val="tx1"/>
          </a:solidFill>
          <a:latin typeface="+mn-lt"/>
          <a:ea typeface="ＭＳ Ｐゴシック" pitchFamily="-110" charset="-128"/>
        </a:defRPr>
      </a:lvl2pPr>
      <a:lvl3pPr marL="538163" indent="-188913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108000"/>
        <a:buFont typeface="Lucida Grande"/>
        <a:buChar char="■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712788" indent="-173038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115000"/>
        <a:buFont typeface="Lucida Grande"/>
        <a:buChar char="■"/>
        <a:defRPr sz="1800">
          <a:solidFill>
            <a:schemeClr val="tx1"/>
          </a:solidFill>
          <a:latin typeface="+mn-lt"/>
          <a:ea typeface="ＭＳ Ｐゴシック" pitchFamily="-110" charset="-128"/>
        </a:defRPr>
      </a:lvl4pPr>
      <a:lvl5pPr marL="898525" indent="-184150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130000"/>
        <a:buFont typeface="Lucida Grande"/>
        <a:buChar char="■"/>
        <a:defRPr sz="1600">
          <a:solidFill>
            <a:schemeClr val="tx1"/>
          </a:solidFill>
          <a:latin typeface="+mn-lt"/>
          <a:ea typeface="ＭＳ Ｐゴシック" pitchFamily="-110" charset="-128"/>
        </a:defRPr>
      </a:lvl5pPr>
      <a:lvl6pPr marL="1355725" indent="-184150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6pPr>
      <a:lvl7pPr marL="1812925" indent="-184150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7pPr>
      <a:lvl8pPr marL="2270125" indent="-184150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8pPr>
      <a:lvl9pPr marL="2727325" indent="-184150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https://davewebster.org/2017/05/14/a-contrary-view-critiquing-discourses-of-resilience-in-education/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icca.ac.uk/images/download/ethics/moorhead-et-al-2015-ethical-capacities-of-new-advocates-final-report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ncdv.org.uk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95" y="3501008"/>
            <a:ext cx="8430821" cy="897396"/>
          </a:xfrm>
        </p:spPr>
        <p:txBody>
          <a:bodyPr/>
          <a:lstStyle/>
          <a:p>
            <a:r>
              <a:rPr lang="en-GB" sz="3200" dirty="0"/>
              <a:t>Resilience and positive motivation: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000" dirty="0" smtClean="0"/>
              <a:t>The </a:t>
            </a:r>
            <a:r>
              <a:rPr lang="en-GB" sz="3000" dirty="0"/>
              <a:t>experience of law clinic students working with </a:t>
            </a:r>
            <a:r>
              <a:rPr lang="en-GB" sz="3000" dirty="0" smtClean="0"/>
              <a:t>real </a:t>
            </a:r>
            <a:r>
              <a:rPr lang="en-GB" sz="3000" dirty="0"/>
              <a:t>clients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495" y="4941168"/>
            <a:ext cx="8424862" cy="648072"/>
          </a:xfrm>
        </p:spPr>
        <p:txBody>
          <a:bodyPr/>
          <a:lstStyle/>
          <a:p>
            <a:r>
              <a:rPr lang="en-US" dirty="0" smtClean="0"/>
              <a:t>Nigel Duncan</a:t>
            </a:r>
          </a:p>
          <a:p>
            <a:r>
              <a:rPr lang="en-US" dirty="0" smtClean="0"/>
              <a:t>Professor of Legal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‘Resilience’ mean? A thicker skin?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‘Resilience </a:t>
            </a:r>
            <a:r>
              <a:rPr lang="en-US" dirty="0"/>
              <a:t>is being able to take those things on but not let them affect you.  Being able to just not necessarily </a:t>
            </a:r>
            <a:r>
              <a:rPr lang="en-US" dirty="0" smtClean="0"/>
              <a:t>have at thick skin, but just </a:t>
            </a:r>
            <a:r>
              <a:rPr lang="en-US" dirty="0"/>
              <a:t>take them on the </a:t>
            </a:r>
            <a:r>
              <a:rPr lang="en-US" dirty="0" smtClean="0"/>
              <a:t>go, </a:t>
            </a:r>
            <a:r>
              <a:rPr lang="en-US" dirty="0"/>
              <a:t>“Okay, that is what it is” and then deal with it rather than just keeping it all totally at </a:t>
            </a:r>
            <a:r>
              <a:rPr lang="en-US" dirty="0" smtClean="0"/>
              <a:t>a distance.’ (SS1)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resilience be developed?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‘But </a:t>
            </a:r>
            <a:r>
              <a:rPr lang="en-US" dirty="0"/>
              <a:t>I don’t think it’s going to help </a:t>
            </a:r>
            <a:r>
              <a:rPr lang="en-US" dirty="0" smtClean="0"/>
              <a:t>for </a:t>
            </a:r>
            <a:r>
              <a:rPr lang="en-US" dirty="0"/>
              <a:t>people to tell you to be more resilient because I think it’s -- I don’t think that can never help anyone, you know.  If I was told that the start of this, you need to be more resilient, I mean that’s not really possible</a:t>
            </a:r>
            <a:r>
              <a:rPr lang="en-US" dirty="0" smtClean="0"/>
              <a:t>. </a:t>
            </a:r>
            <a:r>
              <a:rPr lang="mr-IN" dirty="0" smtClean="0"/>
              <a:t>…</a:t>
            </a:r>
            <a:r>
              <a:rPr lang="en-GB" dirty="0" smtClean="0"/>
              <a:t> </a:t>
            </a:r>
            <a:r>
              <a:rPr lang="en-US" dirty="0"/>
              <a:t>having someone tell you toughen up and be </a:t>
            </a:r>
            <a:r>
              <a:rPr lang="en-US" dirty="0" smtClean="0"/>
              <a:t>stronger</a:t>
            </a:r>
            <a:r>
              <a:rPr lang="en-US" dirty="0"/>
              <a:t>, it's not really going to -- it’s such a horrid thing to tell someone.  I would hate it.</a:t>
            </a:r>
            <a:r>
              <a:rPr lang="en-GB" dirty="0"/>
              <a:t> </a:t>
            </a:r>
            <a:r>
              <a:rPr lang="en-US" dirty="0" smtClean="0"/>
              <a:t>’</a:t>
            </a:r>
            <a:r>
              <a:rPr lang="en-GB" dirty="0" smtClean="0"/>
              <a:t> </a:t>
            </a:r>
          </a:p>
          <a:p>
            <a:r>
              <a:rPr lang="en-GB" dirty="0" smtClean="0"/>
              <a:t>‘I think experience was what really helps you with this.’</a:t>
            </a:r>
          </a:p>
          <a:p>
            <a:r>
              <a:rPr lang="en-US" dirty="0" smtClean="0"/>
              <a:t>‘I </a:t>
            </a:r>
            <a:r>
              <a:rPr lang="en-US" dirty="0"/>
              <a:t>think what helped that </a:t>
            </a:r>
            <a:r>
              <a:rPr lang="en-US" dirty="0" smtClean="0"/>
              <a:t>[supervisor] told </a:t>
            </a:r>
            <a:r>
              <a:rPr lang="en-US" dirty="0"/>
              <a:t>us practical steps to take rather than tell </a:t>
            </a:r>
            <a:r>
              <a:rPr lang="en-US" dirty="0" smtClean="0"/>
              <a:t>us to </a:t>
            </a:r>
            <a:r>
              <a:rPr lang="en-US" dirty="0"/>
              <a:t>be tough and to be resilient because those things would not have helped us.  But taking these practical steps was telling us how to </a:t>
            </a:r>
            <a:r>
              <a:rPr lang="en-GB" dirty="0" smtClean="0"/>
              <a:t>do it.’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Vicarious experience: </a:t>
            </a:r>
          </a:p>
          <a:p>
            <a:r>
              <a:rPr lang="en-US" dirty="0" smtClean="0"/>
              <a:t>after a judge who has just imposed a long sentence says, as they leave the court, ‘So what are your plans tonight?’</a:t>
            </a:r>
          </a:p>
          <a:p>
            <a:r>
              <a:rPr lang="en-US" dirty="0" smtClean="0"/>
              <a:t>‘The </a:t>
            </a:r>
            <a:r>
              <a:rPr lang="en-US" dirty="0"/>
              <a:t>experience has certainly made me more resilient as to how it would deal with certain situations if I had the opportunity again but I think from my point of view I guess </a:t>
            </a:r>
            <a:r>
              <a:rPr lang="en-US" dirty="0" smtClean="0"/>
              <a:t>that </a:t>
            </a:r>
            <a:r>
              <a:rPr lang="en-US" dirty="0"/>
              <a:t>will </a:t>
            </a:r>
            <a:r>
              <a:rPr lang="en-US" dirty="0" smtClean="0"/>
              <a:t>always </a:t>
            </a:r>
            <a:r>
              <a:rPr lang="en-US" dirty="0"/>
              <a:t>be counter-balancing against my </a:t>
            </a:r>
            <a:r>
              <a:rPr lang="en-US" dirty="0" smtClean="0"/>
              <a:t>personality.’</a:t>
            </a:r>
          </a:p>
          <a:p>
            <a:r>
              <a:rPr lang="en-US" dirty="0" smtClean="0"/>
              <a:t>‘I </a:t>
            </a:r>
            <a:r>
              <a:rPr lang="en-US" dirty="0"/>
              <a:t>agree because I think that once you have experienced it the first time, you get more resilient as time goes by </a:t>
            </a:r>
            <a:r>
              <a:rPr lang="mr-IN" dirty="0" smtClean="0"/>
              <a:t>…</a:t>
            </a:r>
            <a:r>
              <a:rPr lang="en-GB" dirty="0" smtClean="0"/>
              <a:t>’</a:t>
            </a:r>
            <a:r>
              <a:rPr lang="en-US" dirty="0" smtClean="0"/>
              <a:t> (tells story of two professionals responding quite differently to a really disgusting offence).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‘And </a:t>
            </a:r>
            <a:r>
              <a:rPr lang="en-US" dirty="0"/>
              <a:t>that could only in my opinion </a:t>
            </a:r>
            <a:r>
              <a:rPr lang="en-US" dirty="0" smtClean="0"/>
              <a:t>come </a:t>
            </a:r>
            <a:r>
              <a:rPr lang="en-US" dirty="0"/>
              <a:t>from having been in a situation where you get the process, you’re going through the process, you </a:t>
            </a:r>
            <a:r>
              <a:rPr lang="en-US" dirty="0" smtClean="0"/>
              <a:t>do </a:t>
            </a:r>
            <a:r>
              <a:rPr lang="en-US" dirty="0"/>
              <a:t>the solution and you follow that again and again and over time and experience you almost know what to expect which takes away some of the surprise and I think because of that maybe that generates into </a:t>
            </a:r>
            <a:r>
              <a:rPr lang="en-US" dirty="0" smtClean="0"/>
              <a:t>a sort </a:t>
            </a:r>
            <a:r>
              <a:rPr lang="en-US" dirty="0"/>
              <a:t>of shield</a:t>
            </a:r>
            <a:r>
              <a:rPr lang="en-US" dirty="0" smtClean="0"/>
              <a:t>.’</a:t>
            </a:r>
            <a:r>
              <a:rPr lang="en-GB" dirty="0" smtClean="0"/>
              <a:t> </a:t>
            </a:r>
          </a:p>
          <a:p>
            <a:r>
              <a:rPr lang="en-GB" dirty="0" smtClean="0"/>
              <a:t>This discussion was in the context of a number of ’horror stories’ abut thing they have observed or participated in during their studies, mini-pupillages or marshalling. </a:t>
            </a:r>
          </a:p>
          <a:p>
            <a:r>
              <a:rPr lang="en-GB" dirty="0" smtClean="0"/>
              <a:t>See David Webster (2017) and Richard Moorhead et al (2015)</a:t>
            </a:r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Self-determination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‘all human beings require regular experiences of autonomy, competence and relatedness to thrive and </a:t>
            </a:r>
            <a:r>
              <a:rPr lang="en-US" dirty="0" err="1" smtClean="0"/>
              <a:t>maximise</a:t>
            </a:r>
            <a:r>
              <a:rPr lang="en-US" dirty="0" smtClean="0"/>
              <a:t> their personal motivation.’ (Sheldon &amp; Krieger 2007, 885) </a:t>
            </a:r>
          </a:p>
          <a:p>
            <a:endParaRPr lang="en-US" dirty="0"/>
          </a:p>
          <a:p>
            <a:r>
              <a:rPr lang="en-US" dirty="0" smtClean="0"/>
              <a:t>In the focus group we asked students their views on these three requirements.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6" y="692696"/>
            <a:ext cx="8424834" cy="1008112"/>
          </a:xfrm>
        </p:spPr>
        <p:txBody>
          <a:bodyPr/>
          <a:lstStyle/>
          <a:p>
            <a:r>
              <a:rPr lang="en-US" dirty="0" smtClean="0"/>
              <a:t>Students’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68760"/>
            <a:ext cx="8424862" cy="4968553"/>
          </a:xfrm>
        </p:spPr>
        <p:txBody>
          <a:bodyPr/>
          <a:lstStyle/>
          <a:p>
            <a:r>
              <a:rPr lang="en-US" dirty="0" smtClean="0"/>
              <a:t>DV1 </a:t>
            </a:r>
            <a:r>
              <a:rPr lang="mr-IN" dirty="0" smtClean="0"/>
              <a:t>–</a:t>
            </a:r>
            <a:r>
              <a:rPr lang="en-US" dirty="0" smtClean="0"/>
              <a:t> relatedness most important. Competence necessary and feeds into that.</a:t>
            </a:r>
          </a:p>
          <a:p>
            <a:r>
              <a:rPr lang="en-US" dirty="0" smtClean="0"/>
              <a:t>DV2 </a:t>
            </a:r>
            <a:r>
              <a:rPr lang="mr-IN" dirty="0" smtClean="0"/>
              <a:t>–</a:t>
            </a:r>
            <a:r>
              <a:rPr lang="en-US" dirty="0" smtClean="0"/>
              <a:t> I’d go competence, autonomy, relatedness. </a:t>
            </a:r>
            <a:r>
              <a:rPr lang="en-US" dirty="0"/>
              <a:t>(</a:t>
            </a:r>
            <a:r>
              <a:rPr lang="en-US" dirty="0" smtClean="0"/>
              <a:t>hated teamwork)</a:t>
            </a:r>
          </a:p>
          <a:p>
            <a:r>
              <a:rPr lang="en-US" dirty="0" smtClean="0"/>
              <a:t>SS2 </a:t>
            </a:r>
            <a:r>
              <a:rPr lang="mr-IN" dirty="0" smtClean="0"/>
              <a:t>–</a:t>
            </a:r>
            <a:r>
              <a:rPr lang="en-US" dirty="0" smtClean="0"/>
              <a:t> It</a:t>
            </a:r>
            <a:r>
              <a:rPr lang="mr-IN" dirty="0" smtClean="0"/>
              <a:t>’</a:t>
            </a:r>
            <a:r>
              <a:rPr lang="en-US" dirty="0" smtClean="0"/>
              <a:t>s pretty solid. The one thing I would add is </a:t>
            </a:r>
            <a:r>
              <a:rPr lang="en-US" dirty="0"/>
              <a:t>working on material that I find engaging or </a:t>
            </a:r>
            <a:r>
              <a:rPr lang="en-US" dirty="0" smtClean="0"/>
              <a:t>important (then challenges the idea of unfettered autonomy).</a:t>
            </a:r>
          </a:p>
          <a:p>
            <a:r>
              <a:rPr lang="en-US" dirty="0" smtClean="0"/>
              <a:t>SS1 - </a:t>
            </a:r>
            <a:r>
              <a:rPr lang="en-US" dirty="0"/>
              <a:t>It sounds like these three things are </a:t>
            </a:r>
            <a:r>
              <a:rPr lang="en-US" dirty="0" smtClean="0"/>
              <a:t>a good </a:t>
            </a:r>
            <a:r>
              <a:rPr lang="en-US" dirty="0"/>
              <a:t>structure to hang the other things on.  So autonomy needs to be balanced with a meaningful relatedness.  You can’t just be autonomous on your own.  Yeah, that they should be </a:t>
            </a:r>
            <a:r>
              <a:rPr lang="en-US" dirty="0" smtClean="0"/>
              <a:t>a sort </a:t>
            </a:r>
            <a:r>
              <a:rPr lang="en-US" dirty="0"/>
              <a:t>of balance </a:t>
            </a:r>
            <a:r>
              <a:rPr lang="en-US" dirty="0" smtClean="0"/>
              <a:t>of </a:t>
            </a:r>
            <a:r>
              <a:rPr lang="en-US" dirty="0"/>
              <a:t>those and then the other things that you were saying and I think like empathy also would feed into those things and also would be influenced by those things.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6" y="548680"/>
            <a:ext cx="8424834" cy="720080"/>
          </a:xfrm>
        </p:spPr>
        <p:txBody>
          <a:bodyPr/>
          <a:lstStyle/>
          <a:p>
            <a:r>
              <a:rPr lang="en-US" dirty="0"/>
              <a:t>Students’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68760"/>
            <a:ext cx="8424862" cy="4968553"/>
          </a:xfrm>
        </p:spPr>
        <p:txBody>
          <a:bodyPr/>
          <a:lstStyle/>
          <a:p>
            <a:r>
              <a:rPr lang="en-US" dirty="0" smtClean="0"/>
              <a:t>SS2 - These </a:t>
            </a:r>
            <a:r>
              <a:rPr lang="en-US" dirty="0"/>
              <a:t>are bit motherhood and apple pie though.  Of course these are important -- but </a:t>
            </a:r>
            <a:r>
              <a:rPr lang="mr-IN" dirty="0" smtClean="0"/>
              <a:t>…</a:t>
            </a:r>
            <a:r>
              <a:rPr lang="en-GB" dirty="0" smtClean="0"/>
              <a:t> </a:t>
            </a:r>
            <a:r>
              <a:rPr lang="en-US" dirty="0" smtClean="0"/>
              <a:t>2 </a:t>
            </a:r>
            <a:r>
              <a:rPr lang="en-US" dirty="0"/>
              <a:t>might be structure, 2 might be intellectual fulfillment, or 2 might be remuneration, whether that’s monetary or psychological or status in society and I think having lots of conversations about careers recently.  I think people are different in terms of what they look for these three might be particularly common but there are the factors that people are looking to. </a:t>
            </a:r>
            <a:endParaRPr lang="en-US" dirty="0" smtClean="0"/>
          </a:p>
          <a:p>
            <a:r>
              <a:rPr lang="en-US" dirty="0" err="1"/>
              <a:t>Emp</a:t>
            </a:r>
            <a:r>
              <a:rPr lang="en-US" dirty="0"/>
              <a:t> 1 </a:t>
            </a:r>
            <a:r>
              <a:rPr lang="en-US" dirty="0" smtClean="0"/>
              <a:t>- All </a:t>
            </a:r>
            <a:r>
              <a:rPr lang="en-US" dirty="0"/>
              <a:t>three points that we talk about here for me </a:t>
            </a:r>
            <a:r>
              <a:rPr lang="en-US" dirty="0" smtClean="0"/>
              <a:t>are completely </a:t>
            </a:r>
            <a:r>
              <a:rPr lang="en-US" dirty="0"/>
              <a:t>interlinked.  I can see relationships and competence linking quite well. </a:t>
            </a:r>
            <a:r>
              <a:rPr lang="en-US" dirty="0" smtClean="0"/>
              <a:t>I’ve </a:t>
            </a:r>
            <a:r>
              <a:rPr lang="en-US" dirty="0"/>
              <a:t>always been drawn to the serendipity of the Bar </a:t>
            </a:r>
            <a:r>
              <a:rPr lang="en-US" dirty="0" smtClean="0"/>
              <a:t>- </a:t>
            </a:r>
            <a:r>
              <a:rPr lang="en-US" dirty="0"/>
              <a:t>you will be able to find an area </a:t>
            </a:r>
            <a:r>
              <a:rPr lang="en-US" dirty="0" smtClean="0"/>
              <a:t>of </a:t>
            </a:r>
            <a:r>
              <a:rPr lang="en-US" dirty="0"/>
              <a:t>law that you </a:t>
            </a:r>
            <a:r>
              <a:rPr lang="en-US" dirty="0" smtClean="0"/>
              <a:t>choose. [links relatedness and trust].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6" y="764704"/>
            <a:ext cx="8424834" cy="432048"/>
          </a:xfrm>
        </p:spPr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896545"/>
          </a:xfrm>
        </p:spPr>
        <p:txBody>
          <a:bodyPr/>
          <a:lstStyle/>
          <a:p>
            <a:r>
              <a:rPr lang="en-US" altLang="en-US" sz="1800" dirty="0" smtClean="0"/>
              <a:t>Nigel Duncan: ‘Addressing emotions in preparing ethical lawyers’, in Paul Maharg &amp; Caroline </a:t>
            </a:r>
            <a:r>
              <a:rPr lang="en-US" altLang="en-US" sz="1800" dirty="0" err="1" smtClean="0"/>
              <a:t>Maughan</a:t>
            </a:r>
            <a:r>
              <a:rPr lang="en-US" altLang="en-US" sz="1800" dirty="0" smtClean="0"/>
              <a:t>: </a:t>
            </a:r>
            <a:r>
              <a:rPr lang="en-US" altLang="en-US" sz="1800" i="1" dirty="0" smtClean="0"/>
              <a:t>Affect and Legal Education</a:t>
            </a:r>
            <a:r>
              <a:rPr lang="en-US" altLang="en-US" sz="1800" dirty="0" smtClean="0"/>
              <a:t>, 2011, </a:t>
            </a:r>
            <a:r>
              <a:rPr lang="en-US" altLang="en-US" sz="1800" dirty="0" err="1" smtClean="0"/>
              <a:t>Farnham</a:t>
            </a:r>
            <a:r>
              <a:rPr lang="en-US" altLang="en-US" sz="1800" dirty="0" smtClean="0"/>
              <a:t>: </a:t>
            </a:r>
            <a:r>
              <a:rPr lang="en-US" altLang="en-US" sz="1800" dirty="0" err="1" smtClean="0"/>
              <a:t>Ashgate</a:t>
            </a:r>
            <a:r>
              <a:rPr lang="en-US" altLang="en-US" sz="1800" dirty="0" smtClean="0"/>
              <a:t>. </a:t>
            </a:r>
          </a:p>
          <a:p>
            <a:r>
              <a:rPr lang="en-US" altLang="en-US" sz="1800" dirty="0" smtClean="0"/>
              <a:t>Lloyd Harris: </a:t>
            </a:r>
            <a:r>
              <a:rPr lang="en-US" altLang="en-US" sz="1800" dirty="0" smtClean="0"/>
              <a:t>‘The </a:t>
            </a:r>
            <a:r>
              <a:rPr lang="en-US" altLang="en-US" sz="1800" dirty="0"/>
              <a:t>Emotional Labour of Barristers: An Exploration of Emotional Labour by Status </a:t>
            </a:r>
            <a:r>
              <a:rPr lang="en-US" altLang="en-US" sz="1800" dirty="0" smtClean="0"/>
              <a:t>Professionals’, </a:t>
            </a:r>
            <a:r>
              <a:rPr lang="en-US" altLang="en-US" sz="1800" dirty="0" smtClean="0"/>
              <a:t>2002, </a:t>
            </a:r>
            <a:r>
              <a:rPr lang="en-US" altLang="en-US" sz="1800" dirty="0"/>
              <a:t>39 </a:t>
            </a:r>
            <a:r>
              <a:rPr lang="en-US" altLang="en-US" sz="1800" i="1" dirty="0"/>
              <a:t>Journal of Management Studies</a:t>
            </a:r>
            <a:r>
              <a:rPr lang="en-US" altLang="en-US" sz="1800" dirty="0"/>
              <a:t> 553-584. </a:t>
            </a:r>
            <a:endParaRPr lang="en-GB" sz="1800" dirty="0" smtClean="0"/>
          </a:p>
          <a:p>
            <a:r>
              <a:rPr lang="en-GB" sz="1800" dirty="0" smtClean="0"/>
              <a:t>Colin James: </a:t>
            </a:r>
            <a:r>
              <a:rPr lang="en-GB" sz="1800" dirty="0" smtClean="0"/>
              <a:t>‘Lawyers</a:t>
            </a:r>
            <a:r>
              <a:rPr lang="en-GB" sz="1800" dirty="0" smtClean="0"/>
              <a:t>’ Wellbeing and Professional Legal </a:t>
            </a:r>
            <a:r>
              <a:rPr lang="en-GB" sz="1800" dirty="0" smtClean="0"/>
              <a:t>Education’ </a:t>
            </a:r>
            <a:r>
              <a:rPr lang="en-GB" sz="1800" dirty="0" smtClean="0"/>
              <a:t>2008, 42(1) </a:t>
            </a:r>
            <a:r>
              <a:rPr lang="en-GB" sz="1800" i="1" dirty="0" smtClean="0"/>
              <a:t>Law Teacher,</a:t>
            </a:r>
            <a:r>
              <a:rPr lang="en-GB" sz="1800" dirty="0" smtClean="0"/>
              <a:t> </a:t>
            </a:r>
            <a:r>
              <a:rPr lang="en-GB" sz="1800" dirty="0" smtClean="0"/>
              <a:t>85</a:t>
            </a:r>
          </a:p>
          <a:p>
            <a:r>
              <a:rPr lang="en-GB" sz="1800" dirty="0" smtClean="0"/>
              <a:t>Richard Moorhead et al: ‘The Ethical Capacities of New Advocates’ UCL Centre for Ethics and Law, </a:t>
            </a:r>
            <a:r>
              <a:rPr lang="en-GB" sz="1800" dirty="0" smtClean="0">
                <a:hlinkClick r:id="rId2"/>
              </a:rPr>
              <a:t>https</a:t>
            </a:r>
            <a:r>
              <a:rPr lang="en-GB" sz="1800" dirty="0">
                <a:hlinkClick r:id="rId2"/>
              </a:rPr>
              <a:t>://</a:t>
            </a:r>
            <a:r>
              <a:rPr lang="en-GB" sz="1800" dirty="0" smtClean="0">
                <a:hlinkClick r:id="rId2"/>
              </a:rPr>
              <a:t>www.icca.ac.uk/images/download/ethics/moorhead-et-al-2015-ethical-capacities-of-new-advocates-final-report.pdf</a:t>
            </a:r>
            <a:r>
              <a:rPr lang="en-GB" sz="1800" dirty="0" smtClean="0"/>
              <a:t> </a:t>
            </a:r>
            <a:endParaRPr lang="en-GB" sz="1800" dirty="0" smtClean="0"/>
          </a:p>
          <a:p>
            <a:r>
              <a:rPr lang="en-GB" sz="1800" dirty="0" smtClean="0"/>
              <a:t>Kennon Sheldon &amp; Lawrence Krieger, Understanding the Negative Effects of Legal Education on Law Students: a Longitudinal test of self-determination theory, 2007, 6  </a:t>
            </a:r>
            <a:r>
              <a:rPr lang="en-GB" sz="1800" i="1" dirty="0" smtClean="0"/>
              <a:t>Personality &amp; Social Psychology Bulletin</a:t>
            </a:r>
            <a:r>
              <a:rPr lang="en-GB" sz="1800" dirty="0" smtClean="0"/>
              <a:t>, 883-897</a:t>
            </a:r>
          </a:p>
          <a:p>
            <a:r>
              <a:rPr lang="en-GB" sz="1800" dirty="0" smtClean="0"/>
              <a:t>Caroline Strevens &amp; Rachel Fielding, </a:t>
            </a:r>
            <a:r>
              <a:rPr lang="en-US" sz="1800" dirty="0" smtClean="0"/>
              <a:t>Law student wellbeing in the UK: a call for </a:t>
            </a:r>
            <a:r>
              <a:rPr lang="en-US" sz="1800" dirty="0"/>
              <a:t>curriculum intervention, </a:t>
            </a:r>
            <a:r>
              <a:rPr lang="en-US" sz="1800" dirty="0">
                <a:hlinkClick r:id="rId3" invalidUrl="http://law-school.open.ac.uk/sites/law-school.open.ac.uk/files/files/Law student wellbeing in the UK.pdf"/>
              </a:rPr>
              <a:t>http://</a:t>
            </a:r>
            <a:r>
              <a:rPr lang="en-US" sz="1800" dirty="0" smtClean="0">
                <a:hlinkClick r:id="rId4" invalidUrl="http://law-school.open.ac.uk/sites/law-school.open.ac.uk/files/files/Law student wellbeing in the UK.pdf"/>
              </a:rPr>
              <a:t>law-school.open.ac.uk/sites/law-school.open.ac.uk/files/files/Law%20student%20wellbeing%20in%20the%20UK.pdf</a:t>
            </a:r>
            <a:r>
              <a:rPr lang="en-US" sz="1800" dirty="0" smtClean="0"/>
              <a:t> </a:t>
            </a:r>
            <a:endParaRPr lang="en-GB" sz="1800" dirty="0" smtClean="0"/>
          </a:p>
          <a:p>
            <a:r>
              <a:rPr lang="en-GB" sz="1800" dirty="0" smtClean="0"/>
              <a:t>David Webster:</a:t>
            </a:r>
            <a:r>
              <a:rPr lang="en-GB" sz="1800" dirty="0"/>
              <a:t> </a:t>
            </a:r>
            <a:r>
              <a:rPr lang="en-GB" sz="1800" u="sng" dirty="0">
                <a:hlinkClick r:id="rId5"/>
              </a:rPr>
              <a:t>https://davewebster.org/2017/05/14/a-contrary-view-critiquing-discourses-of-resilience-in-education/</a:t>
            </a:r>
            <a:endParaRPr lang="en-GB" sz="1800" dirty="0" smtClean="0"/>
          </a:p>
          <a:p>
            <a:r>
              <a:rPr lang="en-GB" sz="1800" dirty="0" smtClean="0"/>
              <a:t>Chalen Westaby: A qualitative study of the impact of law clinics on students’ perceptions of emotional labour situations, 2014, 48(3) </a:t>
            </a:r>
            <a:r>
              <a:rPr lang="en-GB" sz="1800" i="1" dirty="0" smtClean="0"/>
              <a:t>Law Teacher</a:t>
            </a:r>
            <a:r>
              <a:rPr lang="en-GB" sz="1800" dirty="0" smtClean="0"/>
              <a:t>, 248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6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95536" y="332656"/>
            <a:ext cx="2304256" cy="343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r>
              <a:rPr lang="en-US" sz="1200" b="0" dirty="0">
                <a:solidFill>
                  <a:schemeClr val="bg1"/>
                </a:solidFill>
                <a:latin typeface="+mn-lt"/>
              </a:rPr>
              <a:t>The City Law </a:t>
            </a:r>
            <a:r>
              <a:rPr lang="en-US" sz="1200" b="0" dirty="0" smtClean="0">
                <a:solidFill>
                  <a:schemeClr val="bg1"/>
                </a:solidFill>
                <a:latin typeface="+mn-lt"/>
              </a:rPr>
              <a:t>School</a:t>
            </a:r>
          </a:p>
          <a:p>
            <a:r>
              <a:rPr lang="en-US" sz="1200" b="0" dirty="0">
                <a:solidFill>
                  <a:schemeClr val="bg1"/>
                </a:solidFill>
                <a:latin typeface="+mn-lt"/>
              </a:rPr>
              <a:t>Northampton Square Campus</a:t>
            </a:r>
          </a:p>
          <a:p>
            <a:r>
              <a:rPr lang="en-US" sz="1200" b="0" dirty="0">
                <a:solidFill>
                  <a:schemeClr val="bg1"/>
                </a:solidFill>
                <a:latin typeface="+mn-lt"/>
              </a:rPr>
              <a:t>City University London</a:t>
            </a:r>
          </a:p>
          <a:p>
            <a:r>
              <a:rPr lang="en-US" sz="1200" b="0" dirty="0">
                <a:solidFill>
                  <a:schemeClr val="bg1"/>
                </a:solidFill>
                <a:latin typeface="+mn-lt"/>
              </a:rPr>
              <a:t>Northampton Square</a:t>
            </a:r>
          </a:p>
          <a:p>
            <a:r>
              <a:rPr lang="en-US" sz="1200" b="0" smtClean="0">
                <a:solidFill>
                  <a:schemeClr val="bg1"/>
                </a:solidFill>
                <a:latin typeface="+mn-lt"/>
              </a:rPr>
              <a:t>London </a:t>
            </a:r>
          </a:p>
          <a:p>
            <a:r>
              <a:rPr lang="en-US" sz="1200" b="0" smtClean="0">
                <a:solidFill>
                  <a:schemeClr val="bg1"/>
                </a:solidFill>
                <a:latin typeface="+mn-lt"/>
              </a:rPr>
              <a:t>EC1V 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0HB</a:t>
            </a:r>
          </a:p>
          <a:p>
            <a:pPr rtl="0"/>
            <a:endParaRPr lang="en-GB" sz="1200" b="0" i="0" u="none" strike="noStrike" kern="1200" baseline="0" dirty="0" smtClean="0">
              <a:solidFill>
                <a:schemeClr val="bg1"/>
              </a:solidFill>
              <a:latin typeface="+mn-lt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bg1"/>
                </a:solidFill>
                <a:latin typeface="+mn-lt"/>
              </a:rPr>
              <a:t>T: +44 (0)20 7040 </a:t>
            </a:r>
            <a:r>
              <a:rPr lang="en-GB" sz="1200" b="0" dirty="0" smtClean="0">
                <a:solidFill>
                  <a:schemeClr val="bg1"/>
                </a:solidFill>
                <a:latin typeface="+mn-lt"/>
              </a:rPr>
              <a:t>3309</a:t>
            </a:r>
          </a:p>
          <a:p>
            <a:r>
              <a:rPr lang="en-GB" sz="1200" b="0" i="0" u="none" strike="noStrike" kern="1200" baseline="0" dirty="0" smtClean="0">
                <a:solidFill>
                  <a:schemeClr val="bg1"/>
                </a:solidFill>
                <a:latin typeface="+mn-lt"/>
              </a:rPr>
              <a:t>E:</a:t>
            </a:r>
            <a:r>
              <a:rPr lang="en-GB" sz="1200" b="0" i="0" u="none" strike="noStrike" kern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200" b="0" i="0" u="none" strike="noStrike" kern="1200" dirty="0" err="1" smtClean="0">
                <a:solidFill>
                  <a:schemeClr val="bg1"/>
                </a:solidFill>
                <a:latin typeface="+mn-lt"/>
              </a:rPr>
              <a:t>law@city.ac.uk</a:t>
            </a:r>
            <a:endParaRPr lang="en-GB" sz="1200" b="0" i="0" u="none" strike="noStrike" kern="1200" dirty="0" smtClean="0">
              <a:solidFill>
                <a:schemeClr val="bg1"/>
              </a:solidFill>
              <a:latin typeface="+mn-lt"/>
            </a:endParaRPr>
          </a:p>
          <a:p>
            <a:endParaRPr lang="en-GB" sz="1200" b="0" dirty="0">
              <a:solidFill>
                <a:schemeClr val="bg1"/>
              </a:solidFill>
              <a:latin typeface="+mn-lt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+mn-lt"/>
              </a:rPr>
              <a:t>The City Law </a:t>
            </a:r>
            <a:r>
              <a:rPr lang="en-GB" sz="1200" b="0" dirty="0" smtClean="0">
                <a:solidFill>
                  <a:schemeClr val="bg1"/>
                </a:solidFill>
                <a:latin typeface="+mn-lt"/>
              </a:rPr>
              <a:t>School</a:t>
            </a:r>
          </a:p>
          <a:p>
            <a:r>
              <a:rPr lang="en-GB" sz="1200" b="0" dirty="0" err="1" smtClean="0">
                <a:solidFill>
                  <a:schemeClr val="bg1"/>
                </a:solidFill>
                <a:latin typeface="+mn-lt"/>
              </a:rPr>
              <a:t>Gray's</a:t>
            </a:r>
            <a:r>
              <a:rPr lang="en-GB" sz="1200" b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200" b="0" dirty="0">
                <a:solidFill>
                  <a:schemeClr val="bg1"/>
                </a:solidFill>
                <a:latin typeface="+mn-lt"/>
              </a:rPr>
              <a:t>Inn Campus</a:t>
            </a:r>
            <a:br>
              <a:rPr lang="en-GB" sz="1200" b="0" dirty="0">
                <a:solidFill>
                  <a:schemeClr val="bg1"/>
                </a:solidFill>
                <a:latin typeface="+mn-lt"/>
              </a:rPr>
            </a:br>
            <a:r>
              <a:rPr lang="en-GB" sz="1200" b="0" dirty="0" smtClean="0">
                <a:solidFill>
                  <a:schemeClr val="bg1"/>
                </a:solidFill>
                <a:latin typeface="+mn-lt"/>
              </a:rPr>
              <a:t>4 </a:t>
            </a:r>
            <a:r>
              <a:rPr lang="en-GB" sz="1200" b="0" dirty="0" err="1">
                <a:solidFill>
                  <a:schemeClr val="bg1"/>
                </a:solidFill>
                <a:latin typeface="+mn-lt"/>
              </a:rPr>
              <a:t>Gray's</a:t>
            </a:r>
            <a:r>
              <a:rPr lang="en-GB" sz="1200" b="0" dirty="0">
                <a:solidFill>
                  <a:schemeClr val="bg1"/>
                </a:solidFill>
                <a:latin typeface="+mn-lt"/>
              </a:rPr>
              <a:t> Inn </a:t>
            </a:r>
            <a:r>
              <a:rPr lang="en-GB" sz="1200" b="0" dirty="0" smtClean="0">
                <a:solidFill>
                  <a:schemeClr val="bg1"/>
                </a:solidFill>
                <a:latin typeface="+mn-lt"/>
              </a:rPr>
              <a:t>Place</a:t>
            </a:r>
          </a:p>
          <a:p>
            <a:r>
              <a:rPr lang="en-GB" sz="1200" b="0" dirty="0" err="1">
                <a:solidFill>
                  <a:schemeClr val="bg1"/>
                </a:solidFill>
                <a:latin typeface="+mn-lt"/>
              </a:rPr>
              <a:t>Gray's</a:t>
            </a:r>
            <a:r>
              <a:rPr lang="en-GB" sz="1200" b="0" dirty="0">
                <a:solidFill>
                  <a:schemeClr val="bg1"/>
                </a:solidFill>
                <a:latin typeface="+mn-lt"/>
              </a:rPr>
              <a:t> Inn </a:t>
            </a:r>
            <a:endParaRPr lang="en-GB" sz="1200" b="0" dirty="0" smtClean="0">
              <a:solidFill>
                <a:schemeClr val="bg1"/>
              </a:solidFill>
              <a:latin typeface="+mn-lt"/>
            </a:endParaRPr>
          </a:p>
          <a:p>
            <a:r>
              <a:rPr lang="en-GB" sz="1200" b="0" dirty="0" smtClean="0">
                <a:solidFill>
                  <a:schemeClr val="bg1"/>
                </a:solidFill>
                <a:latin typeface="+mn-lt"/>
              </a:rPr>
              <a:t>London</a:t>
            </a:r>
            <a:r>
              <a:rPr lang="en-GB" sz="1200" b="0" dirty="0">
                <a:solidFill>
                  <a:schemeClr val="bg1"/>
                </a:solidFill>
                <a:latin typeface="+mn-lt"/>
              </a:rPr>
              <a:t/>
            </a:r>
            <a:br>
              <a:rPr lang="en-GB" sz="1200" b="0" dirty="0">
                <a:solidFill>
                  <a:schemeClr val="bg1"/>
                </a:solidFill>
                <a:latin typeface="+mn-lt"/>
              </a:rPr>
            </a:br>
            <a:r>
              <a:rPr lang="en-GB" sz="1200" b="0" dirty="0">
                <a:solidFill>
                  <a:schemeClr val="bg1"/>
                </a:solidFill>
                <a:latin typeface="+mn-lt"/>
              </a:rPr>
              <a:t>WC1R </a:t>
            </a:r>
            <a:r>
              <a:rPr lang="en-GB" sz="1200" b="0" dirty="0" smtClean="0">
                <a:solidFill>
                  <a:schemeClr val="bg1"/>
                </a:solidFill>
                <a:latin typeface="+mn-lt"/>
              </a:rPr>
              <a:t>5DX</a:t>
            </a:r>
          </a:p>
          <a:p>
            <a:endParaRPr lang="en-GB" sz="1200" b="0" dirty="0">
              <a:solidFill>
                <a:schemeClr val="bg1"/>
              </a:solidFill>
              <a:latin typeface="+mn-lt"/>
            </a:endParaRPr>
          </a:p>
          <a:p>
            <a:r>
              <a:rPr lang="en-GB" sz="1200" b="0" dirty="0" smtClean="0">
                <a:solidFill>
                  <a:schemeClr val="bg1"/>
                </a:solidFill>
                <a:latin typeface="+mn-lt"/>
              </a:rPr>
              <a:t>T: +44 (0)20 7040 5787</a:t>
            </a:r>
          </a:p>
          <a:p>
            <a:r>
              <a:rPr lang="en-GB" sz="1200" b="0" dirty="0" smtClean="0">
                <a:solidFill>
                  <a:schemeClr val="bg1"/>
                </a:solidFill>
                <a:latin typeface="+mn-lt"/>
              </a:rPr>
              <a:t>E</a:t>
            </a:r>
            <a:r>
              <a:rPr lang="en-GB" sz="1200" b="0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GB" sz="1200" b="0" dirty="0" err="1">
                <a:solidFill>
                  <a:schemeClr val="bg1"/>
                </a:solidFill>
                <a:latin typeface="+mn-lt"/>
              </a:rPr>
              <a:t>law@city.ac.uk</a:t>
            </a:r>
            <a:endParaRPr lang="en-GB" sz="1200" b="0" dirty="0">
              <a:solidFill>
                <a:schemeClr val="bg1"/>
              </a:solidFill>
              <a:latin typeface="+mn-lt"/>
            </a:endParaRPr>
          </a:p>
          <a:p>
            <a:endParaRPr lang="en-GB" sz="1200" b="0" dirty="0"/>
          </a:p>
          <a:p>
            <a:endParaRPr lang="en-GB" sz="1200" b="0" i="0" u="none" strike="noStrike" kern="1200" dirty="0" smtClean="0">
              <a:solidFill>
                <a:schemeClr val="bg1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2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6" y="692696"/>
            <a:ext cx="8424834" cy="1296144"/>
          </a:xfrm>
        </p:spPr>
        <p:txBody>
          <a:bodyPr/>
          <a:lstStyle/>
          <a:p>
            <a:pPr algn="ctr"/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Bar Professional Training Course</a:t>
            </a:r>
            <a:b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GB" altLang="en-US" dirty="0">
                <a:ea typeface="ＭＳ Ｐゴシック" panose="020B0600070205080204" pitchFamily="34" charset="-128"/>
              </a:rPr>
              <a:t>Intensive one-year Master’s level Programme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348880"/>
            <a:ext cx="8424862" cy="3888433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>
                <a:ea typeface="ＭＳ Ｐゴシック" panose="020B0600070205080204" pitchFamily="34" charset="-128"/>
              </a:rPr>
              <a:t>Students study: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/>
              <a:t>Advocacy			</a:t>
            </a:r>
            <a:r>
              <a:rPr lang="en-GB" altLang="en-US" dirty="0" smtClean="0"/>
              <a:t>	</a:t>
            </a:r>
            <a:r>
              <a:rPr lang="en-GB" altLang="en-US" dirty="0" smtClean="0">
                <a:solidFill>
                  <a:srgbClr val="FF0000"/>
                </a:solidFill>
              </a:rPr>
              <a:t>•</a:t>
            </a:r>
            <a:r>
              <a:rPr lang="en-GB" altLang="en-US" dirty="0" smtClean="0"/>
              <a:t> </a:t>
            </a:r>
            <a:r>
              <a:rPr lang="en-GB" altLang="en-US" dirty="0"/>
              <a:t>Professional Ethics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altLang="en-US" dirty="0"/>
              <a:t>Examination in chief		</a:t>
            </a:r>
            <a:r>
              <a:rPr lang="en-GB" altLang="en-US" dirty="0">
                <a:solidFill>
                  <a:srgbClr val="FF0000"/>
                </a:solidFill>
              </a:rPr>
              <a:t>•</a:t>
            </a:r>
            <a:r>
              <a:rPr lang="en-GB" altLang="en-US" dirty="0"/>
              <a:t> </a:t>
            </a:r>
            <a:r>
              <a:rPr lang="en-GB" altLang="en-US" sz="2400" dirty="0"/>
              <a:t>Civil Litigation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altLang="en-US" dirty="0"/>
              <a:t>Cross-examination		</a:t>
            </a:r>
            <a:r>
              <a:rPr lang="en-GB" altLang="en-US" dirty="0" smtClean="0"/>
              <a:t>	</a:t>
            </a:r>
            <a:r>
              <a:rPr lang="en-GB" altLang="en-US" dirty="0" smtClean="0">
                <a:solidFill>
                  <a:srgbClr val="FF0000"/>
                </a:solidFill>
              </a:rPr>
              <a:t>• </a:t>
            </a:r>
            <a:r>
              <a:rPr lang="en-GB" altLang="en-US" sz="2400" dirty="0"/>
              <a:t>Criminal Litigation and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altLang="en-US" dirty="0"/>
              <a:t>Submissions to the court	      </a:t>
            </a:r>
            <a:r>
              <a:rPr lang="en-GB" altLang="en-US" dirty="0" smtClean="0"/>
              <a:t>		</a:t>
            </a:r>
            <a:r>
              <a:rPr lang="en-GB" altLang="en-US" sz="2400" dirty="0" smtClean="0"/>
              <a:t>Sentencing</a:t>
            </a:r>
            <a:endParaRPr lang="en-GB" alt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/>
              <a:t>Opinion writing			</a:t>
            </a:r>
            <a:r>
              <a:rPr lang="en-GB" altLang="en-US" dirty="0">
                <a:solidFill>
                  <a:srgbClr val="FF0000"/>
                </a:solidFill>
              </a:rPr>
              <a:t>• </a:t>
            </a:r>
            <a:r>
              <a:rPr lang="en-GB" altLang="en-US" dirty="0"/>
              <a:t>Alternative Dispute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/>
              <a:t>Drafting				       Resolution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/>
              <a:t>Conference Skills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/>
              <a:t>Two Options </a:t>
            </a:r>
          </a:p>
        </p:txBody>
      </p:sp>
    </p:spTree>
    <p:extLst>
      <p:ext uri="{BB962C8B-B14F-4D97-AF65-F5344CB8AC3E}">
        <p14:creationId xmlns:p14="http://schemas.microsoft.com/office/powerpoint/2010/main" val="4565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>
                <a:ea typeface="ＭＳ Ｐゴシック" panose="020B0600070205080204" pitchFamily="34" charset="-128"/>
              </a:rPr>
              <a:t>Clinical Options on the </a:t>
            </a:r>
            <a:br>
              <a:rPr lang="en-GB" altLang="en-US" dirty="0">
                <a:ea typeface="ＭＳ Ｐゴシック" panose="020B0600070205080204" pitchFamily="34" charset="-128"/>
              </a:rPr>
            </a:br>
            <a:r>
              <a:rPr lang="en-GB" altLang="en-US" dirty="0">
                <a:ea typeface="ＭＳ Ｐゴシック" panose="020B0600070205080204" pitchFamily="34" charset="-128"/>
              </a:rPr>
              <a:t>Bar Professional Training Course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Aft>
                <a:spcPts val="1200"/>
              </a:spcAft>
            </a:pPr>
            <a:r>
              <a:rPr lang="en-GB" altLang="en-US" dirty="0">
                <a:ea typeface="ＭＳ Ｐゴシック" panose="020B0600070205080204" pitchFamily="34" charset="-128"/>
              </a:rPr>
              <a:t>Students study two Options on the BPTC.</a:t>
            </a:r>
          </a:p>
          <a:p>
            <a:pPr algn="ctr">
              <a:spcAft>
                <a:spcPts val="1200"/>
              </a:spcAft>
            </a:pPr>
            <a:r>
              <a:rPr lang="en-GB" altLang="en-US" dirty="0">
                <a:ea typeface="ＭＳ Ｐゴシック" panose="020B0600070205080204" pitchFamily="34" charset="-128"/>
              </a:rPr>
              <a:t>CLS offers three clinical options:</a:t>
            </a:r>
          </a:p>
          <a:p>
            <a:pPr lvl="1" algn="ctr"/>
            <a:r>
              <a:rPr lang="en-GB" altLang="en-US" dirty="0"/>
              <a:t>Free Representation Unit: Employment;</a:t>
            </a:r>
          </a:p>
          <a:p>
            <a:pPr lvl="1" algn="ctr"/>
            <a:r>
              <a:rPr lang="en-GB" altLang="en-US" dirty="0"/>
              <a:t>Free Representation Unit: Social Security;</a:t>
            </a:r>
          </a:p>
          <a:p>
            <a:pPr lvl="1" algn="ctr"/>
            <a:r>
              <a:rPr lang="en-GB" altLang="en-US" dirty="0"/>
              <a:t>National Centre for Domestic Violence: Domestic Violence.</a:t>
            </a:r>
          </a:p>
          <a:p>
            <a:pPr lvl="1" algn="ctr"/>
            <a:endParaRPr lang="en-GB" altLang="en-US" dirty="0"/>
          </a:p>
          <a:p>
            <a:pPr algn="ctr"/>
            <a:r>
              <a:rPr lang="en-GB" altLang="en-US" dirty="0">
                <a:ea typeface="ＭＳ Ｐゴシック" panose="020B0600070205080204" pitchFamily="34" charset="-128"/>
              </a:rPr>
              <a:t>Developed collaboration with these charitable, client-focussed organisations.</a:t>
            </a:r>
          </a:p>
          <a:p>
            <a:pPr lvl="1" algn="ctr"/>
            <a:r>
              <a:rPr lang="en-GB" altLang="en-US" dirty="0">
                <a:hlinkClick r:id="rId2"/>
              </a:rPr>
              <a:t>http://www.thefru.org.uk/</a:t>
            </a:r>
          </a:p>
          <a:p>
            <a:pPr lvl="1" algn="ctr"/>
            <a:r>
              <a:rPr lang="en-GB" altLang="en-US" dirty="0">
                <a:hlinkClick r:id="rId2"/>
              </a:rPr>
              <a:t>http://www.ncdv.org.uk/</a:t>
            </a:r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0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over two years to explore student experience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2015-16:</a:t>
            </a:r>
          </a:p>
          <a:p>
            <a:r>
              <a:rPr lang="en-GB" dirty="0"/>
              <a:t>Pre- and post-experience survey</a:t>
            </a:r>
          </a:p>
          <a:p>
            <a:r>
              <a:rPr lang="en-GB" dirty="0"/>
              <a:t>Pre- and post-experience focus groups</a:t>
            </a:r>
          </a:p>
          <a:p>
            <a:r>
              <a:rPr lang="en-GB" dirty="0"/>
              <a:t>Addressed several issues including student anxiety</a:t>
            </a:r>
          </a:p>
          <a:p>
            <a:r>
              <a:rPr lang="en-GB" dirty="0"/>
              <a:t>Issues with client emotions arose. </a:t>
            </a:r>
          </a:p>
          <a:p>
            <a:endParaRPr lang="en-GB" dirty="0"/>
          </a:p>
          <a:p>
            <a:r>
              <a:rPr lang="en-GB" dirty="0"/>
              <a:t>2016-17:</a:t>
            </a:r>
          </a:p>
          <a:p>
            <a:r>
              <a:rPr lang="en-GB" dirty="0"/>
              <a:t>More focussed research into emotional </a:t>
            </a:r>
            <a:r>
              <a:rPr lang="en-GB" dirty="0" smtClean="0"/>
              <a:t>labour, empathy and resilience</a:t>
            </a:r>
            <a:endParaRPr lang="en-GB" dirty="0"/>
          </a:p>
          <a:p>
            <a:r>
              <a:rPr lang="en-GB" dirty="0"/>
              <a:t>Survey once students have started working with clients.</a:t>
            </a:r>
          </a:p>
          <a:p>
            <a:r>
              <a:rPr lang="en-GB" dirty="0"/>
              <a:t>Focus group at end of option.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effectively do you believe you responded to clients' emotional difficulties?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3110143"/>
              </p:ext>
            </p:extLst>
          </p:nvPr>
        </p:nvGraphicFramePr>
        <p:xfrm>
          <a:off x="3995936" y="-1683568"/>
          <a:ext cx="7344816" cy="10657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71130347"/>
              </p:ext>
            </p:extLst>
          </p:nvPr>
        </p:nvGraphicFramePr>
        <p:xfrm>
          <a:off x="395288" y="1916113"/>
          <a:ext cx="4032250" cy="429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32040" y="191611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2016-17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115616" y="5589240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Neither well </a:t>
            </a:r>
            <a:r>
              <a:rPr lang="en-US" sz="1000"/>
              <a:t>nor </a:t>
            </a:r>
            <a:r>
              <a:rPr lang="en-US" sz="1000" smtClean="0"/>
              <a:t>badly 25%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3591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emotional skills did you need to respond effectively to those clients?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16" y="1916832"/>
            <a:ext cx="8424834" cy="432048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Empathy, sympathy, ability to keep calm and reassure. </a:t>
            </a:r>
            <a:r>
              <a:rPr lang="en-US" dirty="0" smtClean="0"/>
              <a:t>(SS </a:t>
            </a:r>
            <a:r>
              <a:rPr lang="en-US" dirty="0" smtClean="0"/>
              <a:t>F)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Reality-checking. </a:t>
            </a:r>
            <a:r>
              <a:rPr lang="en-US" dirty="0"/>
              <a:t>Calm </a:t>
            </a:r>
            <a:r>
              <a:rPr lang="en-US" dirty="0" smtClean="0"/>
              <a:t>confidence</a:t>
            </a:r>
            <a:r>
              <a:rPr lang="en-US" dirty="0" smtClean="0"/>
              <a:t>.(</a:t>
            </a:r>
            <a:r>
              <a:rPr lang="en-US" dirty="0" err="1" smtClean="0"/>
              <a:t>Emp</a:t>
            </a:r>
            <a:r>
              <a:rPr lang="en-US" dirty="0" smtClean="0"/>
              <a:t> </a:t>
            </a:r>
            <a:r>
              <a:rPr lang="en-US" dirty="0" smtClean="0"/>
              <a:t>F)</a:t>
            </a:r>
          </a:p>
          <a:p>
            <a:r>
              <a:rPr lang="en-US" dirty="0"/>
              <a:t>When she started expressing her sad feelings and broke into tears, I thought the best thing at that point was to let her vent her feelings and to be a listener for a while. Whilst it was slowing down progress at the conference, it would be unwise to attempt to push her through it and make her uncomfortable. I tried to listen and understand her situation. I thought that showing my support was the best thing to do and I did just that. I only resumed with my questions when she was ready again</a:t>
            </a:r>
            <a:r>
              <a:rPr lang="en-US" dirty="0" smtClean="0"/>
              <a:t>. </a:t>
            </a:r>
            <a:r>
              <a:rPr lang="en-US" dirty="0" smtClean="0"/>
              <a:t>(</a:t>
            </a:r>
            <a:r>
              <a:rPr lang="en-US" dirty="0" err="1" smtClean="0"/>
              <a:t>Emp</a:t>
            </a:r>
            <a:r>
              <a:rPr lang="en-US" dirty="0" smtClean="0"/>
              <a:t> </a:t>
            </a:r>
            <a:r>
              <a:rPr lang="en-US" dirty="0" smtClean="0"/>
              <a:t>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Empathy and Resilience?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I think I dealt with my own emotional needs well and the module showed I had thick skin to a certain extent, when my clients became distressed and cried during the tribunal or conference, which happened 50% of the time, I remain composed and got the job done. </a:t>
            </a:r>
            <a:r>
              <a:rPr lang="en-US" dirty="0" smtClean="0"/>
              <a:t>(SS 2016)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US" dirty="0" smtClean="0"/>
              <a:t>I </a:t>
            </a:r>
            <a:r>
              <a:rPr lang="en-US" dirty="0"/>
              <a:t>learned about active listening and also the need to separate oneself from the their clients and their stories - and resist the urge of being dragged in</a:t>
            </a:r>
            <a:r>
              <a:rPr lang="en-US" dirty="0" smtClean="0"/>
              <a:t>. </a:t>
            </a:r>
            <a:r>
              <a:rPr lang="en-US" dirty="0" smtClean="0"/>
              <a:t>(</a:t>
            </a:r>
            <a:r>
              <a:rPr lang="en-US" dirty="0" err="1" smtClean="0"/>
              <a:t>Emp</a:t>
            </a:r>
            <a:r>
              <a:rPr lang="en-US" dirty="0" smtClean="0"/>
              <a:t> F 2016)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/>
              <a:t>Maintaining professionalism and not to be affected by client's personal </a:t>
            </a:r>
            <a:r>
              <a:rPr lang="en-US" dirty="0" smtClean="0"/>
              <a:t>life. </a:t>
            </a:r>
            <a:r>
              <a:rPr lang="en-US" dirty="0" smtClean="0"/>
              <a:t>(SS F 2016)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/>
              <a:t>Some form of empathy yet remain neutral enough and encourage them to tell their </a:t>
            </a:r>
            <a:r>
              <a:rPr lang="en-US" dirty="0" smtClean="0"/>
              <a:t>stories. (DV </a:t>
            </a:r>
            <a:r>
              <a:rPr lang="en-US" dirty="0" smtClean="0"/>
              <a:t>F 2016)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67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Resilience and Empathy (2017 Focus group)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 of personal attitudes and impact on how they affect interactions with client </a:t>
            </a:r>
            <a:r>
              <a:rPr lang="mr-IN" dirty="0" smtClean="0"/>
              <a:t>–</a:t>
            </a:r>
            <a:r>
              <a:rPr lang="en-US" dirty="0" smtClean="0"/>
              <a:t> flipping from sympathy to irritation </a:t>
            </a:r>
            <a:r>
              <a:rPr lang="mr-IN" dirty="0" smtClean="0"/>
              <a:t>–</a:t>
            </a:r>
            <a:r>
              <a:rPr lang="en-US" dirty="0" smtClean="0"/>
              <a:t> SS1. </a:t>
            </a:r>
          </a:p>
          <a:p>
            <a:r>
              <a:rPr lang="en-US" dirty="0" smtClean="0"/>
              <a:t>Empathy does not involve accepting client’s perspective, but understanding it </a:t>
            </a:r>
            <a:r>
              <a:rPr lang="mr-IN" dirty="0" smtClean="0"/>
              <a:t>–</a:t>
            </a:r>
            <a:r>
              <a:rPr lang="en-US" dirty="0" smtClean="0"/>
              <a:t> DV1. </a:t>
            </a:r>
          </a:p>
          <a:p>
            <a:r>
              <a:rPr lang="en-US" dirty="0" smtClean="0"/>
              <a:t>How can I, a man in my 20s put myself in the position of a middle-aged woman who has had her leg blown off in the conflict in Somalia in the 1990s? </a:t>
            </a:r>
            <a:r>
              <a:rPr lang="mr-IN" dirty="0" smtClean="0"/>
              <a:t>–</a:t>
            </a:r>
            <a:r>
              <a:rPr lang="en-US" dirty="0" smtClean="0"/>
              <a:t> SS2 </a:t>
            </a:r>
          </a:p>
          <a:p>
            <a:r>
              <a:rPr lang="en-US" dirty="0" smtClean="0"/>
              <a:t>Impact of being exhausted </a:t>
            </a:r>
            <a:r>
              <a:rPr lang="mr-IN" dirty="0" smtClean="0"/>
              <a:t>–</a:t>
            </a:r>
            <a:r>
              <a:rPr lang="en-US" dirty="0" smtClean="0"/>
              <a:t> on usefulness of interactions but not on how come over to client SS1. </a:t>
            </a:r>
          </a:p>
          <a:p>
            <a:r>
              <a:rPr lang="en-US" dirty="0" smtClean="0"/>
              <a:t>Empathy with detachment helps client to express the detail needed and to move on to what is most in their interest. DV1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‘Resilience’ mean? A thicker skin?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‘In some ways probably yes because I think that probably the tougher you are the better your work gets because you’re more focused on the actual substance over not the emotional side of it but personally I think there is a danger that what you developed was an immunity and </a:t>
            </a:r>
            <a:r>
              <a:rPr lang="mr-IN" dirty="0" smtClean="0"/>
              <a:t>…</a:t>
            </a:r>
            <a:r>
              <a:rPr lang="en-GB" dirty="0" smtClean="0"/>
              <a:t> you just stopped thinking about the emotional effect </a:t>
            </a:r>
            <a:r>
              <a:rPr lang="mr-IN" dirty="0" smtClean="0"/>
              <a:t>…</a:t>
            </a:r>
            <a:r>
              <a:rPr lang="en-GB" dirty="0" smtClean="0"/>
              <a:t>’</a:t>
            </a:r>
          </a:p>
          <a:p>
            <a:r>
              <a:rPr lang="en-GB" dirty="0" smtClean="0"/>
              <a:t>‘You don’t want someone on the phone getting “Oh my god that’s awful”.</a:t>
            </a:r>
          </a:p>
          <a:p>
            <a:r>
              <a:rPr lang="en-GB" dirty="0" smtClean="0"/>
              <a:t>‘Yes, because that would not be helpful.’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y master final Unlocked">
  <a:themeElements>
    <a:clrScheme name="Custom 5">
      <a:dk1>
        <a:srgbClr val="000000"/>
      </a:dk1>
      <a:lt1>
        <a:srgbClr val="FFFFFF"/>
      </a:lt1>
      <a:dk2>
        <a:srgbClr val="999999"/>
      </a:dk2>
      <a:lt2>
        <a:srgbClr val="DCDCDC"/>
      </a:lt2>
      <a:accent1>
        <a:srgbClr val="006899"/>
      </a:accent1>
      <a:accent2>
        <a:srgbClr val="003366"/>
      </a:accent2>
      <a:accent3>
        <a:srgbClr val="FFFFFF"/>
      </a:accent3>
      <a:accent4>
        <a:srgbClr val="000000"/>
      </a:accent4>
      <a:accent5>
        <a:srgbClr val="CCCC00"/>
      </a:accent5>
      <a:accent6>
        <a:srgbClr val="394A59"/>
      </a:accent6>
      <a:hlink>
        <a:srgbClr val="CC6600"/>
      </a:hlink>
      <a:folHlink>
        <a:srgbClr val="993333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ty University London 1">
        <a:dk1>
          <a:srgbClr val="000000"/>
        </a:dk1>
        <a:lt1>
          <a:srgbClr val="FFFFFF"/>
        </a:lt1>
        <a:dk2>
          <a:srgbClr val="E31B2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Grey master final Unlocked</Template>
  <TotalTime>6957</TotalTime>
  <Words>1657</Words>
  <Application>Microsoft Macintosh PowerPoint</Application>
  <PresentationFormat>On-screen Show (4:3)</PresentationFormat>
  <Paragraphs>124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 Black</vt:lpstr>
      <vt:lpstr>Courier New</vt:lpstr>
      <vt:lpstr>Lucida Grande</vt:lpstr>
      <vt:lpstr>ＭＳ Ｐゴシック</vt:lpstr>
      <vt:lpstr>Arial</vt:lpstr>
      <vt:lpstr>Grey master final Unlocked</vt:lpstr>
      <vt:lpstr>Resilience and positive motivation:  The experience of law clinic students working with real clients</vt:lpstr>
      <vt:lpstr>Bar Professional Training Course Intensive one-year Master’s level Programme</vt:lpstr>
      <vt:lpstr>Clinical Options on the  Bar Professional Training Course</vt:lpstr>
      <vt:lpstr>Research over two years to explore student experience </vt:lpstr>
      <vt:lpstr>How effectively do you believe you responded to clients' emotional difficulties?</vt:lpstr>
      <vt:lpstr>What emotional skills did you need to respond effectively to those clients? </vt:lpstr>
      <vt:lpstr>Empathy and Resilience?</vt:lpstr>
      <vt:lpstr>Resilience and Empathy (2017 Focus group)</vt:lpstr>
      <vt:lpstr>What does ‘Resilience’ mean? A thicker skin?</vt:lpstr>
      <vt:lpstr>What does ‘Resilience’ mean? A thicker skin?</vt:lpstr>
      <vt:lpstr>How can resilience be developed? </vt:lpstr>
      <vt:lpstr>Experience</vt:lpstr>
      <vt:lpstr>PowerPoint Presentation</vt:lpstr>
      <vt:lpstr>Self-determination theory</vt:lpstr>
      <vt:lpstr>Students’ views</vt:lpstr>
      <vt:lpstr>Students’ views</vt:lpstr>
      <vt:lpstr>Resources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arial bold 28pt</dc:title>
  <dc:creator>Venden, Lindsey</dc:creator>
  <cp:lastModifiedBy>Duncan, Nigel</cp:lastModifiedBy>
  <cp:revision>142</cp:revision>
  <cp:lastPrinted>2017-04-04T13:47:40Z</cp:lastPrinted>
  <dcterms:created xsi:type="dcterms:W3CDTF">2013-10-15T13:03:53Z</dcterms:created>
  <dcterms:modified xsi:type="dcterms:W3CDTF">2017-06-17T15:56:12Z</dcterms:modified>
</cp:coreProperties>
</file>