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66" r:id="rId2"/>
    <p:sldId id="267" r:id="rId3"/>
    <p:sldId id="284" r:id="rId4"/>
    <p:sldId id="280" r:id="rId5"/>
    <p:sldId id="275" r:id="rId6"/>
    <p:sldId id="277" r:id="rId7"/>
    <p:sldId id="278" r:id="rId8"/>
    <p:sldId id="281" r:id="rId9"/>
    <p:sldId id="282" r:id="rId10"/>
    <p:sldId id="283" r:id="rId11"/>
    <p:sldId id="285" r:id="rId12"/>
    <p:sldId id="286" r:id="rId13"/>
    <p:sldId id="288" r:id="rId14"/>
    <p:sldId id="289" r:id="rId15"/>
    <p:sldId id="290" r:id="rId16"/>
    <p:sldId id="291" r:id="rId17"/>
    <p:sldId id="294" r:id="rId18"/>
    <p:sldId id="293" r:id="rId19"/>
    <p:sldId id="295" r:id="rId20"/>
    <p:sldId id="276" r:id="rId21"/>
    <p:sldId id="274" r:id="rId22"/>
  </p:sldIdLst>
  <p:sldSz cx="9144000" cy="5143500" type="screen16x9"/>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146" userDrawn="1">
          <p15:clr>
            <a:srgbClr val="A4A3A4"/>
          </p15:clr>
        </p15:guide>
        <p15:guide id="2" orient="horz" pos="1620" userDrawn="1">
          <p15:clr>
            <a:srgbClr val="A4A3A4"/>
          </p15:clr>
        </p15:guide>
        <p15:guide id="3" orient="horz" pos="179" userDrawn="1">
          <p15:clr>
            <a:srgbClr val="A4A3A4"/>
          </p15:clr>
        </p15:guide>
        <p15:guide id="4" orient="horz" pos="2936" userDrawn="1">
          <p15:clr>
            <a:srgbClr val="A4A3A4"/>
          </p15:clr>
        </p15:guide>
        <p15:guide id="5" orient="horz" pos="809" userDrawn="1">
          <p15:clr>
            <a:srgbClr val="A4A3A4"/>
          </p15:clr>
        </p15:guide>
        <p15:guide id="6" orient="horz" pos="520" userDrawn="1">
          <p15:clr>
            <a:srgbClr val="A4A3A4"/>
          </p15:clr>
        </p15:guide>
        <p15:guide id="7" pos="5556" userDrawn="1">
          <p15:clr>
            <a:srgbClr val="A4A3A4"/>
          </p15:clr>
        </p15:guide>
        <p15:guide id="8" pos="249" userDrawn="1">
          <p15:clr>
            <a:srgbClr val="A4A3A4"/>
          </p15:clr>
        </p15:guide>
        <p15:guide id="9"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122B"/>
    <a:srgbClr val="8A857E"/>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82" autoAdjust="0"/>
    <p:restoredTop sz="94670"/>
  </p:normalViewPr>
  <p:slideViewPr>
    <p:cSldViewPr>
      <p:cViewPr varScale="1">
        <p:scale>
          <a:sx n="98" d="100"/>
          <a:sy n="98" d="100"/>
        </p:scale>
        <p:origin x="246" y="72"/>
      </p:cViewPr>
      <p:guideLst>
        <p:guide orient="horz" pos="146"/>
        <p:guide orient="horz" pos="1620"/>
        <p:guide orient="horz" pos="179"/>
        <p:guide orient="horz" pos="2936"/>
        <p:guide orient="horz" pos="809"/>
        <p:guide orient="horz" pos="520"/>
        <p:guide pos="5556"/>
        <p:guide pos="24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E6890E1-32F7-4BB9-BD7D-BAEC8E384EE8}" type="datetime1">
              <a:rPr lang="en-US" altLang="en-US"/>
              <a:pPr/>
              <a:t>7/13/2017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D80652-3E7B-4F31-9135-E9386C8A87B3}" type="slidenum">
              <a:rPr lang="en-US" altLang="en-US"/>
              <a:pPr/>
              <a:t>‹#›</a:t>
            </a:fld>
            <a:endParaRPr lang="en-US" altLang="en-US"/>
          </a:p>
        </p:txBody>
      </p:sp>
    </p:spTree>
    <p:extLst>
      <p:ext uri="{BB962C8B-B14F-4D97-AF65-F5344CB8AC3E}">
        <p14:creationId xmlns:p14="http://schemas.microsoft.com/office/powerpoint/2010/main" val="3433444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126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EFDF52-FA57-44AE-B620-D0CF8AD5C17A}" type="slidenum">
              <a:rPr lang="en-GB" altLang="en-US"/>
              <a:pPr/>
              <a:t>‹#›</a:t>
            </a:fld>
            <a:endParaRPr lang="en-GB" altLang="en-US"/>
          </a:p>
        </p:txBody>
      </p:sp>
    </p:spTree>
    <p:extLst>
      <p:ext uri="{BB962C8B-B14F-4D97-AF65-F5344CB8AC3E}">
        <p14:creationId xmlns:p14="http://schemas.microsoft.com/office/powerpoint/2010/main" val="3909292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95536" y="2427734"/>
            <a:ext cx="8424862" cy="619041"/>
          </a:xfrm>
        </p:spPr>
        <p:txBody>
          <a:bodyPr/>
          <a:lstStyle>
            <a:lvl1pPr algn="l">
              <a:defRPr sz="4000" b="1" i="0">
                <a:solidFill>
                  <a:schemeClr val="bg1"/>
                </a:solidFill>
                <a:latin typeface="Arial" charset="0"/>
                <a:ea typeface="Arial" charset="0"/>
                <a:cs typeface="Arial" charset="0"/>
              </a:defRPr>
            </a:lvl1pPr>
          </a:lstStyle>
          <a:p>
            <a:r>
              <a:rPr lang="en-US" dirty="0" smtClean="0"/>
              <a:t>Title here (Cover option 2)</a:t>
            </a:r>
            <a:endParaRPr lang="en-US" dirty="0"/>
          </a:p>
        </p:txBody>
      </p:sp>
      <p:sp>
        <p:nvSpPr>
          <p:cNvPr id="7" name="Content Placeholder 2"/>
          <p:cNvSpPr>
            <a:spLocks noGrp="1"/>
          </p:cNvSpPr>
          <p:nvPr>
            <p:ph idx="1" hasCustomPrompt="1"/>
          </p:nvPr>
        </p:nvSpPr>
        <p:spPr>
          <a:xfrm>
            <a:off x="401495" y="3147814"/>
            <a:ext cx="8424862" cy="417546"/>
          </a:xfrm>
        </p:spPr>
        <p:txBody>
          <a:bodyPr/>
          <a:lstStyle>
            <a:lvl1pPr marL="0" indent="0" algn="l">
              <a:buClr>
                <a:srgbClr val="C9122B"/>
              </a:buClr>
              <a:buFont typeface="Lucida Grande"/>
              <a:buNone/>
              <a:defRPr sz="2800">
                <a:solidFill>
                  <a:schemeClr val="bg1"/>
                </a:solidFill>
              </a:defRPr>
            </a:lvl1pPr>
            <a:lvl2pPr marL="347659" indent="-166686">
              <a:buClr>
                <a:srgbClr val="C9122B"/>
              </a:buClr>
              <a:buFont typeface="Lucida Grande"/>
              <a:buChar char="■"/>
              <a:defRPr/>
            </a:lvl2pPr>
            <a:lvl3pPr marL="538158" indent="-188911">
              <a:buClr>
                <a:srgbClr val="C9122B"/>
              </a:buClr>
              <a:buFont typeface="Lucida Grande"/>
              <a:buChar char="■"/>
              <a:defRPr/>
            </a:lvl3pPr>
            <a:lvl4pPr marL="712781" indent="-173037">
              <a:buClr>
                <a:srgbClr val="C9122B"/>
              </a:buClr>
              <a:buFont typeface="Lucida Grande"/>
              <a:buChar char="■"/>
              <a:defRPr sz="1800"/>
            </a:lvl4pPr>
            <a:lvl5pPr marL="898516" indent="-184148">
              <a:buClr>
                <a:srgbClr val="C9122B"/>
              </a:buClr>
              <a:buFont typeface="Lucida Grande"/>
              <a:buChar char="■"/>
              <a:defRPr sz="1800"/>
            </a:lvl5pPr>
          </a:lstStyle>
          <a:p>
            <a:pPr lvl="0"/>
            <a:r>
              <a:rPr lang="en-US" dirty="0" smtClean="0"/>
              <a:t>Subtitle here</a:t>
            </a:r>
          </a:p>
        </p:txBody>
      </p:sp>
    </p:spTree>
    <p:extLst>
      <p:ext uri="{BB962C8B-B14F-4D97-AF65-F5344CB8AC3E}">
        <p14:creationId xmlns:p14="http://schemas.microsoft.com/office/powerpoint/2010/main" val="961641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71687" y="357505"/>
            <a:ext cx="7199299" cy="730554"/>
          </a:xfrm>
        </p:spPr>
        <p:txBody>
          <a:bodyPr/>
          <a:lstStyle>
            <a:lvl1pPr>
              <a:defRPr b="1" i="0">
                <a:solidFill>
                  <a:schemeClr val="tx1"/>
                </a:solidFill>
                <a:latin typeface="Arial" charset="0"/>
                <a:ea typeface="Arial" charset="0"/>
                <a:cs typeface="Arial" charset="0"/>
              </a:defRPr>
            </a:lvl1pPr>
          </a:lstStyle>
          <a:p>
            <a:r>
              <a:rPr lang="en-US" dirty="0" smtClean="0"/>
              <a:t>Heading here (Section divider slide)</a:t>
            </a:r>
            <a:endParaRPr lang="en-US" dirty="0"/>
          </a:p>
        </p:txBody>
      </p:sp>
      <p:sp>
        <p:nvSpPr>
          <p:cNvPr id="13" name="Content Placeholder 2"/>
          <p:cNvSpPr>
            <a:spLocks noGrp="1"/>
          </p:cNvSpPr>
          <p:nvPr>
            <p:ph idx="1" hasCustomPrompt="1"/>
          </p:nvPr>
        </p:nvSpPr>
        <p:spPr>
          <a:xfrm>
            <a:off x="971685" y="1059583"/>
            <a:ext cx="7200800" cy="3348371"/>
          </a:xfrm>
        </p:spPr>
        <p:txBody>
          <a:bodyPr/>
          <a:lstStyle>
            <a:lvl1pPr marL="179386" indent="-179386">
              <a:buClr>
                <a:srgbClr val="C9122B"/>
              </a:buClr>
              <a:buFont typeface="Wingdings" panose="05000000000000000000" pitchFamily="2" charset="2"/>
              <a:buChar char="§"/>
              <a:defRPr/>
            </a:lvl1pPr>
            <a:lvl2pPr marL="347659" indent="-166686">
              <a:buClr>
                <a:srgbClr val="C9122B"/>
              </a:buClr>
              <a:buFont typeface="Wingdings" panose="05000000000000000000" pitchFamily="2" charset="2"/>
              <a:buChar char="§"/>
              <a:defRPr/>
            </a:lvl2pPr>
            <a:lvl3pPr marL="538158" indent="-188911">
              <a:buClr>
                <a:srgbClr val="C9122B"/>
              </a:buClr>
              <a:buFont typeface="Wingdings" panose="05000000000000000000" pitchFamily="2" charset="2"/>
              <a:buChar char="§"/>
              <a:defRPr/>
            </a:lvl3pPr>
            <a:lvl4pPr marL="712781" indent="-173037">
              <a:buClr>
                <a:srgbClr val="C9122B"/>
              </a:buClr>
              <a:buFont typeface="Wingdings" panose="05000000000000000000" pitchFamily="2" charset="2"/>
              <a:buChar char="§"/>
              <a:defRPr sz="1800"/>
            </a:lvl4pPr>
            <a:lvl5pPr marL="899991" indent="-183598">
              <a:buClr>
                <a:srgbClr val="C9122B"/>
              </a:buClr>
              <a:buSzPct val="110000"/>
              <a:buFont typeface="Wingdings" panose="05000000000000000000" pitchFamily="2" charset="2"/>
              <a:buChar char="§"/>
              <a:defRPr sz="1800"/>
            </a:lvl5pPr>
          </a:lstStyle>
          <a:p>
            <a:pPr lvl="0"/>
            <a:r>
              <a:rPr lang="en-US" dirty="0" smtClean="0"/>
              <a:t>Content or subheading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51233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316" y="1005576"/>
            <a:ext cx="8423206" cy="648072"/>
          </a:xfrm>
        </p:spPr>
        <p:txBody>
          <a:bodyPr/>
          <a:lstStyle>
            <a:lvl1pPr>
              <a:defRPr b="1" i="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5288" y="1707655"/>
            <a:ext cx="8424862" cy="2970331"/>
          </a:xfrm>
        </p:spPr>
        <p:txBody>
          <a:bodyPr/>
          <a:lstStyle>
            <a:lvl1pPr marL="179386" indent="-179386">
              <a:buClr>
                <a:srgbClr val="C9122B"/>
              </a:buClr>
              <a:buFont typeface="Wingdings" panose="05000000000000000000" pitchFamily="2" charset="2"/>
              <a:buChar char="§"/>
              <a:defRPr/>
            </a:lvl1pPr>
            <a:lvl2pPr marL="347659" indent="-166686">
              <a:buClr>
                <a:srgbClr val="C9122B"/>
              </a:buClr>
              <a:buFont typeface="Wingdings" panose="05000000000000000000" pitchFamily="2" charset="2"/>
              <a:buChar char="§"/>
              <a:defRPr/>
            </a:lvl2pPr>
            <a:lvl3pPr marL="538158" indent="-188911">
              <a:buClr>
                <a:srgbClr val="C9122B"/>
              </a:buClr>
              <a:buFont typeface="Wingdings" panose="05000000000000000000" pitchFamily="2" charset="2"/>
              <a:buChar char="§"/>
              <a:defRPr/>
            </a:lvl3pPr>
            <a:lvl4pPr marL="712781" indent="-173037">
              <a:buClr>
                <a:srgbClr val="C9122B"/>
              </a:buClr>
              <a:buFont typeface="Wingdings" panose="05000000000000000000" pitchFamily="2" charset="2"/>
              <a:buChar char="§"/>
              <a:defRPr sz="1800"/>
            </a:lvl4pPr>
            <a:lvl5pPr marL="899991" indent="-183598">
              <a:buClr>
                <a:srgbClr val="C9122B"/>
              </a:buClr>
              <a:buSzPct val="110000"/>
              <a:buFont typeface="Wingdings" panose="05000000000000000000"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16187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1707654"/>
            <a:ext cx="4032696" cy="2952452"/>
          </a:xfrm>
        </p:spPr>
        <p:txBody>
          <a:bodyPr/>
          <a:lstStyle>
            <a:lvl1pPr marL="179386" indent="-179386">
              <a:buClr>
                <a:srgbClr val="C9122B"/>
              </a:buClr>
              <a:buFont typeface="Wingdings" panose="05000000000000000000" pitchFamily="2" charset="2"/>
              <a:buChar char="§"/>
              <a:defRPr sz="2400"/>
            </a:lvl1pPr>
            <a:lvl2pPr marL="347659" indent="-166686">
              <a:buClr>
                <a:srgbClr val="C9122B"/>
              </a:buClr>
              <a:buFont typeface="Wingdings" panose="05000000000000000000" pitchFamily="2" charset="2"/>
              <a:buChar char="§"/>
              <a:defRPr sz="2200"/>
            </a:lvl2pPr>
            <a:lvl3pPr marL="538158" indent="-188911">
              <a:buClr>
                <a:srgbClr val="C9122B"/>
              </a:buClr>
              <a:buFont typeface="Wingdings" panose="05000000000000000000" pitchFamily="2" charset="2"/>
              <a:buChar char="§"/>
              <a:defRPr sz="2000"/>
            </a:lvl3pPr>
            <a:lvl4pPr marL="712781" indent="-173037">
              <a:buClr>
                <a:srgbClr val="C9122B"/>
              </a:buClr>
              <a:buFont typeface="Wingdings" panose="05000000000000000000" pitchFamily="2" charset="2"/>
              <a:buChar char="§"/>
              <a:defRPr sz="1800"/>
            </a:lvl4pPr>
            <a:lvl5pPr marL="898516" indent="-184148">
              <a:buClr>
                <a:srgbClr val="C9122B"/>
              </a:buClr>
              <a:buFont typeface="Wingdings" panose="05000000000000000000" pitchFamily="2" charset="2"/>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6016" y="1707654"/>
            <a:ext cx="4104134" cy="2952452"/>
          </a:xfrm>
        </p:spPr>
        <p:txBody>
          <a:bodyPr/>
          <a:lstStyle>
            <a:lvl1pPr marL="342900" indent="-342900">
              <a:buClr>
                <a:srgbClr val="C9122B"/>
              </a:buClr>
              <a:buFont typeface="Wingdings" panose="05000000000000000000" pitchFamily="2" charset="2"/>
              <a:buChar char="§"/>
              <a:defRPr sz="2400"/>
            </a:lvl1pPr>
            <a:lvl2pPr marL="523873" indent="-342900">
              <a:buClr>
                <a:srgbClr val="C9122B"/>
              </a:buClr>
              <a:buFont typeface="Wingdings" panose="05000000000000000000" pitchFamily="2" charset="2"/>
              <a:buChar char="§"/>
              <a:defRPr sz="2200"/>
            </a:lvl2pPr>
            <a:lvl3pPr marL="692147" indent="-342900">
              <a:buClr>
                <a:srgbClr val="C9122B"/>
              </a:buClr>
              <a:buFont typeface="Wingdings" panose="05000000000000000000" pitchFamily="2" charset="2"/>
              <a:buChar char="§"/>
              <a:defRPr sz="2000"/>
            </a:lvl3pPr>
            <a:lvl4pPr marL="825494" indent="-285750">
              <a:buClr>
                <a:srgbClr val="C9122B"/>
              </a:buClr>
              <a:buFont typeface="Wingdings" panose="05000000000000000000" pitchFamily="2" charset="2"/>
              <a:buChar char="§"/>
              <a:defRPr sz="1800"/>
            </a:lvl4pPr>
            <a:lvl5pPr marL="1000118" indent="-285750">
              <a:buClr>
                <a:srgbClr val="C9122B"/>
              </a:buClr>
              <a:buFont typeface="Wingdings" panose="05000000000000000000" pitchFamily="2" charset="2"/>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395288" y="1005576"/>
            <a:ext cx="8424862" cy="648072"/>
          </a:xfrm>
        </p:spPr>
        <p:txBody>
          <a:bodyPr/>
          <a:lstStyle>
            <a:lvl1pPr>
              <a:defRPr b="1" i="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32624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07655"/>
            <a:ext cx="4419600" cy="2952452"/>
          </a:xfrm>
        </p:spPr>
        <p:txBody>
          <a:bodyPr/>
          <a:lstStyle>
            <a:lvl1pPr marL="179386" indent="-179386">
              <a:buFont typeface="Wingdings" panose="05000000000000000000" pitchFamily="2" charset="2"/>
              <a:buChar char="§"/>
              <a:defRPr sz="2400"/>
            </a:lvl1pPr>
            <a:lvl2pPr marL="347659" indent="-166686">
              <a:buFont typeface="Wingdings" panose="05000000000000000000" pitchFamily="2" charset="2"/>
              <a:buChar char="§"/>
              <a:defRPr sz="2200"/>
            </a:lvl2pPr>
            <a:lvl3pPr marL="538158" indent="-188911">
              <a:buFont typeface="Wingdings" panose="05000000000000000000" pitchFamily="2" charset="2"/>
              <a:buChar char="§"/>
              <a:defRPr sz="2000"/>
            </a:lvl3pPr>
            <a:lvl4pPr marL="712781" indent="-173037">
              <a:buFont typeface="Wingdings" panose="05000000000000000000" pitchFamily="2" charset="2"/>
              <a:buChar char="§"/>
              <a:defRPr sz="1800"/>
            </a:lvl4pPr>
            <a:lvl5pPr marL="898516" indent="-184148">
              <a:buSzPct val="131000"/>
              <a:buFont typeface="Wingdings" panose="05000000000000000000" pitchFamily="2" charset="2"/>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2"/>
          <p:cNvSpPr>
            <a:spLocks noGrp="1"/>
          </p:cNvSpPr>
          <p:nvPr>
            <p:ph type="pic" idx="10"/>
          </p:nvPr>
        </p:nvSpPr>
        <p:spPr>
          <a:xfrm>
            <a:off x="5004048" y="1707655"/>
            <a:ext cx="3816102" cy="1728192"/>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dirty="0" smtClean="0"/>
              <a:t>Click icon to add picture</a:t>
            </a:r>
          </a:p>
        </p:txBody>
      </p:sp>
      <p:sp>
        <p:nvSpPr>
          <p:cNvPr id="8" name="Title 1"/>
          <p:cNvSpPr>
            <a:spLocks noGrp="1"/>
          </p:cNvSpPr>
          <p:nvPr>
            <p:ph type="title"/>
          </p:nvPr>
        </p:nvSpPr>
        <p:spPr>
          <a:xfrm>
            <a:off x="395288" y="1005576"/>
            <a:ext cx="8424862" cy="648072"/>
          </a:xfrm>
        </p:spPr>
        <p:txBody>
          <a:bodyPr/>
          <a:lstStyle>
            <a:lvl1pPr>
              <a:defRPr b="1" i="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82074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3600450"/>
            <a:ext cx="5624512" cy="425054"/>
          </a:xfrm>
        </p:spPr>
        <p:txBody>
          <a:bodyPr anchor="b"/>
          <a:lstStyle>
            <a:lvl1pPr algn="l">
              <a:defRPr sz="2000" b="1" i="0">
                <a:solidFill>
                  <a:srgbClr val="8A857E"/>
                </a:solidFill>
                <a:latin typeface="Arial" charset="0"/>
                <a:ea typeface="Arial" charset="0"/>
                <a:cs typeface="Arial"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95288" y="1005578"/>
            <a:ext cx="5624512" cy="2540105"/>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395288" y="4074338"/>
            <a:ext cx="5624512" cy="603647"/>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942334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993153"/>
            <a:ext cx="8424862" cy="3738838"/>
          </a:xfrm>
        </p:spPr>
        <p:txBody>
          <a:bodyPr/>
          <a:lstStyle>
            <a:lvl1pPr marL="179386" indent="-179386">
              <a:buClr>
                <a:srgbClr val="C9122B"/>
              </a:buClr>
              <a:buFont typeface="Wingdings" panose="05000000000000000000" pitchFamily="2" charset="2"/>
              <a:buChar char="§"/>
              <a:defRPr/>
            </a:lvl1pPr>
            <a:lvl2pPr marL="347659" indent="-166686">
              <a:buClr>
                <a:srgbClr val="C9122B"/>
              </a:buClr>
              <a:buFont typeface="Wingdings" panose="05000000000000000000" pitchFamily="2" charset="2"/>
              <a:buChar char="§"/>
              <a:defRPr/>
            </a:lvl2pPr>
            <a:lvl3pPr marL="538158" indent="-188911">
              <a:buClr>
                <a:srgbClr val="C9122B"/>
              </a:buClr>
              <a:buFont typeface="Wingdings" panose="05000000000000000000" pitchFamily="2" charset="2"/>
              <a:buChar char="§"/>
              <a:defRPr/>
            </a:lvl3pPr>
            <a:lvl4pPr marL="712781" indent="-173037">
              <a:buClr>
                <a:srgbClr val="C9122B"/>
              </a:buClr>
              <a:buFont typeface="Wingdings" panose="05000000000000000000" pitchFamily="2" charset="2"/>
              <a:buChar char="§"/>
              <a:defRPr sz="1800"/>
            </a:lvl4pPr>
            <a:lvl5pPr marL="898516" indent="-184148">
              <a:buClr>
                <a:srgbClr val="C9122B"/>
              </a:buClr>
              <a:buFont typeface="Wingdings" panose="05000000000000000000"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86656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1843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3" y="1493385"/>
            <a:ext cx="8069263" cy="454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533400" y="1951775"/>
            <a:ext cx="8070850" cy="2726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83" r:id="rId4"/>
    <p:sldLayoutId id="2147483684" r:id="rId5"/>
    <p:sldLayoutId id="2147483685" r:id="rId6"/>
    <p:sldLayoutId id="2147483686" r:id="rId7"/>
    <p:sldLayoutId id="2147483687" r:id="rId8"/>
  </p:sldLayoutIdLst>
  <p:timing>
    <p:tnLst>
      <p:par>
        <p:cTn id="1" dur="indefinite" restart="never" nodeType="tmRoot"/>
      </p:par>
    </p:tnLst>
  </p:timing>
  <p:txStyles>
    <p:titleStyle>
      <a:lvl1pPr algn="l" rtl="0" eaLnBrk="1" fontAlgn="base" hangingPunct="1">
        <a:spcBef>
          <a:spcPct val="0"/>
        </a:spcBef>
        <a:spcAft>
          <a:spcPct val="0"/>
        </a:spcAft>
        <a:defRPr sz="2800" b="1">
          <a:solidFill>
            <a:schemeClr val="tx1"/>
          </a:solidFill>
          <a:latin typeface="+mn-lt"/>
          <a:ea typeface="ＭＳ Ｐゴシック" pitchFamily="-65" charset="-128"/>
          <a:cs typeface="ＭＳ Ｐゴシック" pitchFamily="-65" charset="-128"/>
        </a:defRPr>
      </a:lvl1pPr>
      <a:lvl2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2pPr>
      <a:lvl3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3pPr>
      <a:lvl4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4pPr>
      <a:lvl5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5pPr>
      <a:lvl6pPr marL="457196" algn="l" rtl="0" eaLnBrk="1" fontAlgn="base" hangingPunct="1">
        <a:spcBef>
          <a:spcPct val="0"/>
        </a:spcBef>
        <a:spcAft>
          <a:spcPct val="0"/>
        </a:spcAft>
        <a:defRPr sz="2200" b="1">
          <a:solidFill>
            <a:schemeClr val="tx2"/>
          </a:solidFill>
          <a:latin typeface="Arial" pitchFamily="-110" charset="0"/>
        </a:defRPr>
      </a:lvl6pPr>
      <a:lvl7pPr marL="914391" algn="l" rtl="0" eaLnBrk="1" fontAlgn="base" hangingPunct="1">
        <a:spcBef>
          <a:spcPct val="0"/>
        </a:spcBef>
        <a:spcAft>
          <a:spcPct val="0"/>
        </a:spcAft>
        <a:defRPr sz="2200" b="1">
          <a:solidFill>
            <a:schemeClr val="tx2"/>
          </a:solidFill>
          <a:latin typeface="Arial" pitchFamily="-110" charset="0"/>
        </a:defRPr>
      </a:lvl7pPr>
      <a:lvl8pPr marL="1371587" algn="l" rtl="0" eaLnBrk="1" fontAlgn="base" hangingPunct="1">
        <a:spcBef>
          <a:spcPct val="0"/>
        </a:spcBef>
        <a:spcAft>
          <a:spcPct val="0"/>
        </a:spcAft>
        <a:defRPr sz="2200" b="1">
          <a:solidFill>
            <a:schemeClr val="tx2"/>
          </a:solidFill>
          <a:latin typeface="Arial" pitchFamily="-110" charset="0"/>
        </a:defRPr>
      </a:lvl8pPr>
      <a:lvl9pPr marL="1828782" algn="l" rtl="0" eaLnBrk="1" fontAlgn="base" hangingPunct="1">
        <a:spcBef>
          <a:spcPct val="0"/>
        </a:spcBef>
        <a:spcAft>
          <a:spcPct val="0"/>
        </a:spcAft>
        <a:defRPr sz="2200" b="1">
          <a:solidFill>
            <a:schemeClr val="tx2"/>
          </a:solidFill>
          <a:latin typeface="Arial" pitchFamily="-110" charset="0"/>
        </a:defRPr>
      </a:lvl9pPr>
    </p:titleStyle>
    <p:bodyStyle>
      <a:lvl1pPr marL="179386" indent="-179386" algn="l" rtl="0" eaLnBrk="1" fontAlgn="base" hangingPunct="1">
        <a:spcBef>
          <a:spcPct val="0"/>
        </a:spcBef>
        <a:spcAft>
          <a:spcPct val="0"/>
        </a:spcAft>
        <a:buClr>
          <a:srgbClr val="C9122B"/>
        </a:buClr>
        <a:buSzPct val="90000"/>
        <a:buFont typeface="Lucida Grande"/>
        <a:buChar char="■"/>
        <a:defRPr sz="2400">
          <a:solidFill>
            <a:schemeClr val="tx1"/>
          </a:solidFill>
          <a:latin typeface="+mn-lt"/>
          <a:ea typeface="ＭＳ Ｐゴシック" pitchFamily="-65" charset="-128"/>
          <a:cs typeface="ＭＳ Ｐゴシック" pitchFamily="-65" charset="-128"/>
        </a:defRPr>
      </a:lvl1pPr>
      <a:lvl2pPr marL="347659" indent="-166686" algn="l" rtl="0" eaLnBrk="1" fontAlgn="base" hangingPunct="1">
        <a:spcBef>
          <a:spcPct val="0"/>
        </a:spcBef>
        <a:spcAft>
          <a:spcPct val="0"/>
        </a:spcAft>
        <a:buClr>
          <a:srgbClr val="C9122B"/>
        </a:buClr>
        <a:buFont typeface="Lucida Grande"/>
        <a:buChar char="■"/>
        <a:defRPr sz="2200">
          <a:solidFill>
            <a:schemeClr val="tx1"/>
          </a:solidFill>
          <a:latin typeface="+mn-lt"/>
          <a:ea typeface="ＭＳ Ｐゴシック" pitchFamily="-110" charset="-128"/>
        </a:defRPr>
      </a:lvl2pPr>
      <a:lvl3pPr marL="538158" indent="-188911" algn="l" rtl="0" eaLnBrk="1" fontAlgn="base" hangingPunct="1">
        <a:spcBef>
          <a:spcPct val="0"/>
        </a:spcBef>
        <a:spcAft>
          <a:spcPct val="0"/>
        </a:spcAft>
        <a:buClr>
          <a:srgbClr val="C9122B"/>
        </a:buClr>
        <a:buSzPct val="108000"/>
        <a:buFont typeface="Lucida Grande"/>
        <a:buChar char="■"/>
        <a:defRPr sz="2000">
          <a:solidFill>
            <a:schemeClr val="tx1"/>
          </a:solidFill>
          <a:latin typeface="+mn-lt"/>
          <a:ea typeface="ＭＳ Ｐゴシック" pitchFamily="-110" charset="-128"/>
        </a:defRPr>
      </a:lvl3pPr>
      <a:lvl4pPr marL="712781" indent="-173037" algn="l" rtl="0" eaLnBrk="1" fontAlgn="base" hangingPunct="1">
        <a:spcBef>
          <a:spcPct val="0"/>
        </a:spcBef>
        <a:spcAft>
          <a:spcPct val="0"/>
        </a:spcAft>
        <a:buClr>
          <a:srgbClr val="C9122B"/>
        </a:buClr>
        <a:buSzPct val="115000"/>
        <a:buFont typeface="Lucida Grande"/>
        <a:buChar char="■"/>
        <a:defRPr sz="1800">
          <a:solidFill>
            <a:schemeClr val="tx1"/>
          </a:solidFill>
          <a:latin typeface="+mn-lt"/>
          <a:ea typeface="ＭＳ Ｐゴシック" pitchFamily="-110" charset="-128"/>
        </a:defRPr>
      </a:lvl4pPr>
      <a:lvl5pPr marL="898516" indent="-184148" algn="l" rtl="0" eaLnBrk="1" fontAlgn="base" hangingPunct="1">
        <a:spcBef>
          <a:spcPct val="0"/>
        </a:spcBef>
        <a:spcAft>
          <a:spcPct val="0"/>
        </a:spcAft>
        <a:buClr>
          <a:srgbClr val="C9122B"/>
        </a:buClr>
        <a:buSzPct val="130000"/>
        <a:buFont typeface="Lucida Grande"/>
        <a:buChar char="■"/>
        <a:defRPr sz="1600">
          <a:solidFill>
            <a:schemeClr val="tx1"/>
          </a:solidFill>
          <a:latin typeface="+mn-lt"/>
          <a:ea typeface="ＭＳ Ｐゴシック" pitchFamily="-110" charset="-128"/>
        </a:defRPr>
      </a:lvl5pPr>
      <a:lvl6pPr marL="1355711"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6pPr>
      <a:lvl7pPr marL="1812907"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7pPr>
      <a:lvl8pPr marL="2270102"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8pPr>
      <a:lvl9pPr marL="2727298"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923678"/>
            <a:ext cx="8424862" cy="1123097"/>
          </a:xfrm>
        </p:spPr>
        <p:txBody>
          <a:bodyPr/>
          <a:lstStyle/>
          <a:p>
            <a:pPr algn="ctr"/>
            <a:r>
              <a:rPr lang="en-US" sz="3200" u="sng" dirty="0"/>
              <a:t>Personal </a:t>
            </a:r>
            <a:r>
              <a:rPr lang="en-US" sz="3200" u="sng" dirty="0" smtClean="0"/>
              <a:t>Professional Development (PPD) Groups </a:t>
            </a:r>
            <a:r>
              <a:rPr lang="en-US" sz="3200" u="sng" dirty="0"/>
              <a:t>for </a:t>
            </a:r>
            <a:r>
              <a:rPr lang="en-US" sz="3200" u="sng" dirty="0" smtClean="0"/>
              <a:t>Mental Health Nursing Students</a:t>
            </a:r>
            <a:endParaRPr lang="en-US" sz="3200" u="sng" dirty="0"/>
          </a:p>
        </p:txBody>
      </p:sp>
      <p:sp>
        <p:nvSpPr>
          <p:cNvPr id="3" name="Content Placeholder 2"/>
          <p:cNvSpPr>
            <a:spLocks noGrp="1"/>
          </p:cNvSpPr>
          <p:nvPr>
            <p:ph idx="1"/>
          </p:nvPr>
        </p:nvSpPr>
        <p:spPr>
          <a:xfrm>
            <a:off x="395181" y="3579862"/>
            <a:ext cx="8424862" cy="936104"/>
          </a:xfrm>
        </p:spPr>
        <p:txBody>
          <a:bodyPr/>
          <a:lstStyle/>
          <a:p>
            <a:r>
              <a:rPr lang="en-US" dirty="0" smtClean="0"/>
              <a:t>Sarah Campbell, Senior Lecturer.</a:t>
            </a:r>
          </a:p>
          <a:p>
            <a:r>
              <a:rPr lang="en-US" dirty="0" smtClean="0"/>
              <a:t>s.campbell@city.ac.uk</a:t>
            </a:r>
            <a:endParaRPr lang="en-US" dirty="0"/>
          </a:p>
        </p:txBody>
      </p:sp>
    </p:spTree>
    <p:extLst>
      <p:ext uri="{BB962C8B-B14F-4D97-AF65-F5344CB8AC3E}">
        <p14:creationId xmlns:p14="http://schemas.microsoft.com/office/powerpoint/2010/main" val="34583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a:solidFill>
                  <a:srgbClr val="C00000"/>
                </a:solidFill>
              </a:rPr>
              <a:t>Focus for discussion</a:t>
            </a:r>
          </a:p>
        </p:txBody>
      </p:sp>
      <p:sp>
        <p:nvSpPr>
          <p:cNvPr id="3" name="Content Placeholder 2"/>
          <p:cNvSpPr>
            <a:spLocks noGrp="1"/>
          </p:cNvSpPr>
          <p:nvPr>
            <p:ph idx="1"/>
          </p:nvPr>
        </p:nvSpPr>
        <p:spPr/>
        <p:txBody>
          <a:bodyPr/>
          <a:lstStyle/>
          <a:p>
            <a:r>
              <a:rPr lang="en-US" sz="1600" dirty="0"/>
              <a:t>How do we understand the behaviour of the – </a:t>
            </a:r>
          </a:p>
          <a:p>
            <a:pPr lvl="2"/>
            <a:r>
              <a:rPr lang="en-US" sz="1600" dirty="0"/>
              <a:t> patient?</a:t>
            </a:r>
          </a:p>
          <a:p>
            <a:pPr lvl="2"/>
            <a:r>
              <a:rPr lang="en-US" sz="1600" dirty="0"/>
              <a:t> student nurse</a:t>
            </a:r>
            <a:r>
              <a:rPr lang="en-US" sz="1600" dirty="0" smtClean="0"/>
              <a:t>?</a:t>
            </a:r>
          </a:p>
          <a:p>
            <a:pPr lvl="2"/>
            <a:endParaRPr lang="en-US" sz="1600" dirty="0"/>
          </a:p>
          <a:p>
            <a:r>
              <a:rPr lang="en-US" sz="1600" dirty="0" smtClean="0"/>
              <a:t>Do you think </a:t>
            </a:r>
            <a:r>
              <a:rPr lang="en-US" sz="1600" dirty="0"/>
              <a:t>this </a:t>
            </a:r>
            <a:r>
              <a:rPr lang="en-US" sz="1600" dirty="0" smtClean="0"/>
              <a:t>coping strategy was successful for the student?</a:t>
            </a:r>
          </a:p>
          <a:p>
            <a:r>
              <a:rPr lang="en-US" sz="1600" dirty="0" smtClean="0"/>
              <a:t>Do you think the student’s response enabled a therapeutic interaction?</a:t>
            </a:r>
            <a:endParaRPr lang="en-US" sz="1600" dirty="0"/>
          </a:p>
          <a:p>
            <a:pPr marL="0" indent="0">
              <a:buNone/>
            </a:pPr>
            <a:endParaRPr lang="en-US" sz="1600" dirty="0"/>
          </a:p>
          <a:p>
            <a:r>
              <a:rPr lang="en-US" sz="1600" dirty="0"/>
              <a:t>How do we understand – </a:t>
            </a:r>
          </a:p>
          <a:p>
            <a:pPr lvl="2"/>
            <a:r>
              <a:rPr lang="en-US" sz="1600" dirty="0"/>
              <a:t>Therapeutic engagement</a:t>
            </a:r>
          </a:p>
          <a:p>
            <a:pPr lvl="2"/>
            <a:r>
              <a:rPr lang="en-US" sz="1600" dirty="0"/>
              <a:t>Safe environments</a:t>
            </a:r>
          </a:p>
          <a:p>
            <a:pPr lvl="2"/>
            <a:r>
              <a:rPr lang="en-US" sz="1600" dirty="0"/>
              <a:t>Relationship centred practice</a:t>
            </a:r>
          </a:p>
          <a:p>
            <a:pPr lvl="2"/>
            <a:r>
              <a:rPr lang="en-US" sz="1600" dirty="0"/>
              <a:t>Team working and staff support</a:t>
            </a:r>
          </a:p>
          <a:p>
            <a:endParaRPr lang="en-US" dirty="0"/>
          </a:p>
          <a:p>
            <a:endParaRPr lang="en-GB" dirty="0"/>
          </a:p>
        </p:txBody>
      </p:sp>
    </p:spTree>
    <p:extLst>
      <p:ext uri="{BB962C8B-B14F-4D97-AF65-F5344CB8AC3E}">
        <p14:creationId xmlns:p14="http://schemas.microsoft.com/office/powerpoint/2010/main" val="392771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87" y="267494"/>
            <a:ext cx="7199299" cy="820565"/>
          </a:xfrm>
        </p:spPr>
        <p:txBody>
          <a:bodyPr/>
          <a:lstStyle/>
          <a:p>
            <a:pPr algn="ctr"/>
            <a:r>
              <a:rPr lang="en-GB" dirty="0" smtClean="0">
                <a:solidFill>
                  <a:srgbClr val="C00000"/>
                </a:solidFill>
              </a:rPr>
              <a:t>End of programme PPD group evaluation </a:t>
            </a:r>
            <a:r>
              <a:rPr lang="en-GB" dirty="0">
                <a:solidFill>
                  <a:srgbClr val="C00000"/>
                </a:solidFill>
              </a:rPr>
              <a:t>2016 – the student’s voice </a:t>
            </a:r>
            <a:endParaRPr lang="en-GB" sz="2400" dirty="0">
              <a:solidFill>
                <a:srgbClr val="C00000"/>
              </a:solidFill>
            </a:endParaRPr>
          </a:p>
        </p:txBody>
      </p:sp>
      <p:sp>
        <p:nvSpPr>
          <p:cNvPr id="3" name="Content Placeholder 2"/>
          <p:cNvSpPr>
            <a:spLocks noGrp="1"/>
          </p:cNvSpPr>
          <p:nvPr>
            <p:ph idx="1"/>
          </p:nvPr>
        </p:nvSpPr>
        <p:spPr/>
        <p:txBody>
          <a:bodyPr/>
          <a:lstStyle/>
          <a:p>
            <a:r>
              <a:rPr lang="en-US" sz="1800" dirty="0"/>
              <a:t>This internal report systematically details the findings of an evaluation questionnaire regarding Mental Health Student nurses views of the Personal Professional Development Groups (PPD) at the end of their training</a:t>
            </a:r>
            <a:r>
              <a:rPr lang="en-US" sz="1800" dirty="0" smtClean="0"/>
              <a:t>.</a:t>
            </a:r>
          </a:p>
          <a:p>
            <a:pPr marL="0" indent="0">
              <a:buNone/>
            </a:pPr>
            <a:endParaRPr lang="en-GB" sz="1800" dirty="0"/>
          </a:p>
          <a:p>
            <a:r>
              <a:rPr lang="en-US" sz="1800" dirty="0"/>
              <a:t>The questionnaires used a mixed methodology; a combination of questions designed to collect both qualitative and quantitative data (</a:t>
            </a:r>
            <a:r>
              <a:rPr lang="en-US" sz="1800" dirty="0" smtClean="0"/>
              <a:t>Flick, 2015).  </a:t>
            </a:r>
            <a:r>
              <a:rPr lang="en-US" sz="1800" dirty="0"/>
              <a:t>There were five questions in total; three asked the students for description and comments, two used a Likert scale to ascertain how useful the group was and how satisfied they were with it and the final question asked the students to tick all items on a list that applied to them, in regard to what PPD has helped with</a:t>
            </a:r>
            <a:r>
              <a:rPr lang="en-US" sz="1800" dirty="0" smtClean="0"/>
              <a:t>.</a:t>
            </a:r>
          </a:p>
          <a:p>
            <a:pPr marL="0" indent="0">
              <a:buNone/>
            </a:pPr>
            <a:endParaRPr lang="en-GB" sz="1600" dirty="0"/>
          </a:p>
        </p:txBody>
      </p:sp>
    </p:spTree>
    <p:extLst>
      <p:ext uri="{BB962C8B-B14F-4D97-AF65-F5344CB8AC3E}">
        <p14:creationId xmlns:p14="http://schemas.microsoft.com/office/powerpoint/2010/main" val="291033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87" y="357505"/>
            <a:ext cx="7199299" cy="558061"/>
          </a:xfrm>
        </p:spPr>
        <p:txBody>
          <a:bodyPr/>
          <a:lstStyle/>
          <a:p>
            <a:pPr algn="ctr"/>
            <a:r>
              <a:rPr lang="en-GB" dirty="0" smtClean="0">
                <a:solidFill>
                  <a:srgbClr val="C00000"/>
                </a:solidFill>
              </a:rPr>
              <a:t>Thematic analysis – </a:t>
            </a:r>
            <a:r>
              <a:rPr lang="en-GB" dirty="0">
                <a:solidFill>
                  <a:srgbClr val="C00000"/>
                </a:solidFill>
              </a:rPr>
              <a:t>four themes </a:t>
            </a:r>
            <a:r>
              <a:rPr lang="en-GB" sz="1100" b="0" dirty="0" smtClean="0"/>
              <a:t>(Creswell</a:t>
            </a:r>
            <a:r>
              <a:rPr lang="en-GB" sz="1100" b="0" dirty="0"/>
              <a:t>, </a:t>
            </a:r>
            <a:r>
              <a:rPr lang="en-GB" sz="1100" b="0" dirty="0" smtClean="0"/>
              <a:t>2007)</a:t>
            </a:r>
            <a:endParaRPr lang="en-GB" sz="1100" b="0"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Students’ </a:t>
            </a:r>
            <a:r>
              <a:rPr lang="en-US" dirty="0"/>
              <a:t>experience of being in the PPD </a:t>
            </a:r>
            <a:r>
              <a:rPr lang="en-US" dirty="0" smtClean="0"/>
              <a:t>group.</a:t>
            </a:r>
          </a:p>
          <a:p>
            <a:pPr marL="457200" indent="-457200">
              <a:buFont typeface="+mj-lt"/>
              <a:buAutoNum type="arabicPeriod"/>
            </a:pPr>
            <a:endParaRPr lang="en-US" dirty="0"/>
          </a:p>
          <a:p>
            <a:pPr marL="457200" indent="-457200">
              <a:buFont typeface="+mj-lt"/>
              <a:buAutoNum type="arabicPeriod"/>
            </a:pPr>
            <a:r>
              <a:rPr lang="en-US" dirty="0" smtClean="0"/>
              <a:t>Students’ </a:t>
            </a:r>
            <a:r>
              <a:rPr lang="en-US" dirty="0"/>
              <a:t>experience of Facilitators and their role</a:t>
            </a:r>
            <a:r>
              <a:rPr lang="en-US" dirty="0" smtClean="0"/>
              <a:t>.</a:t>
            </a:r>
          </a:p>
          <a:p>
            <a:pPr marL="457200" indent="-457200">
              <a:buFont typeface="+mj-lt"/>
              <a:buAutoNum type="arabicPeriod"/>
            </a:pPr>
            <a:endParaRPr lang="en-US" dirty="0"/>
          </a:p>
          <a:p>
            <a:pPr marL="457200" indent="-457200">
              <a:buFont typeface="+mj-lt"/>
              <a:buAutoNum type="arabicPeriod"/>
            </a:pPr>
            <a:r>
              <a:rPr lang="en-US" dirty="0" smtClean="0"/>
              <a:t>Students</a:t>
            </a:r>
            <a:r>
              <a:rPr lang="en-US" dirty="0"/>
              <a:t>’ comments in relation to personal feelings and professional practice</a:t>
            </a:r>
            <a:r>
              <a:rPr lang="en-US" dirty="0" smtClean="0"/>
              <a:t>.</a:t>
            </a:r>
          </a:p>
          <a:p>
            <a:pPr marL="457200" indent="-457200">
              <a:buFont typeface="+mj-lt"/>
              <a:buAutoNum type="arabicPeriod"/>
            </a:pPr>
            <a:endParaRPr lang="en-US" dirty="0"/>
          </a:p>
          <a:p>
            <a:pPr marL="457200" indent="-457200">
              <a:buFont typeface="+mj-lt"/>
              <a:buAutoNum type="arabicPeriod"/>
            </a:pPr>
            <a:r>
              <a:rPr lang="en-US" dirty="0" smtClean="0"/>
              <a:t>Students’ </a:t>
            </a:r>
            <a:r>
              <a:rPr lang="en-US" dirty="0"/>
              <a:t>comments regarding the practical implementation of the PPD </a:t>
            </a:r>
            <a:r>
              <a:rPr lang="en-US" dirty="0" smtClean="0"/>
              <a:t>group.</a:t>
            </a:r>
            <a:endParaRPr lang="en-US" dirty="0"/>
          </a:p>
          <a:p>
            <a:pPr marL="0" indent="0">
              <a:buNone/>
            </a:pPr>
            <a:endParaRPr lang="en-GB" dirty="0"/>
          </a:p>
        </p:txBody>
      </p:sp>
    </p:spTree>
    <p:extLst>
      <p:ext uri="{BB962C8B-B14F-4D97-AF65-F5344CB8AC3E}">
        <p14:creationId xmlns:p14="http://schemas.microsoft.com/office/powerpoint/2010/main" val="379483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5288" y="1491630"/>
            <a:ext cx="4032696" cy="3168476"/>
          </a:xfrm>
        </p:spPr>
        <p:txBody>
          <a:bodyPr/>
          <a:lstStyle/>
          <a:p>
            <a:pPr marL="0" indent="0">
              <a:buNone/>
            </a:pPr>
            <a:r>
              <a:rPr lang="en-US" dirty="0"/>
              <a:t> </a:t>
            </a:r>
            <a:r>
              <a:rPr lang="en-US" sz="1600" dirty="0"/>
              <a:t>…students remarked upon how they felt more affiliated to their group through PPD and felt that this helped them to understand the group experience more. This was reported to be a benefit. Students commented upon how valuable that there was a confidential private space provided for discussing placement issues with peers. They </a:t>
            </a:r>
          </a:p>
          <a:p>
            <a:pPr marL="0" indent="0">
              <a:buNone/>
            </a:pPr>
            <a:endParaRPr lang="en-US" sz="1600" dirty="0"/>
          </a:p>
          <a:p>
            <a:pPr marL="0" indent="0">
              <a:buNone/>
            </a:pPr>
            <a:r>
              <a:rPr lang="en-US" sz="1600" dirty="0"/>
              <a:t>“gain from others wealth of experience”. </a:t>
            </a:r>
          </a:p>
          <a:p>
            <a:pPr marL="0" indent="0">
              <a:buNone/>
            </a:pPr>
            <a:endParaRPr lang="en-GB" dirty="0"/>
          </a:p>
        </p:txBody>
      </p:sp>
      <p:sp>
        <p:nvSpPr>
          <p:cNvPr id="3" name="Content Placeholder 2"/>
          <p:cNvSpPr>
            <a:spLocks noGrp="1"/>
          </p:cNvSpPr>
          <p:nvPr>
            <p:ph sz="half" idx="2"/>
          </p:nvPr>
        </p:nvSpPr>
        <p:spPr>
          <a:xfrm>
            <a:off x="4716016" y="1491630"/>
            <a:ext cx="4104134" cy="3168476"/>
          </a:xfrm>
        </p:spPr>
        <p:txBody>
          <a:bodyPr/>
          <a:lstStyle/>
          <a:p>
            <a:pPr marL="0" indent="0">
              <a:buNone/>
            </a:pPr>
            <a:r>
              <a:rPr lang="en-US" sz="1800" dirty="0" smtClean="0"/>
              <a:t>The </a:t>
            </a:r>
            <a:r>
              <a:rPr lang="en-US" sz="1800" dirty="0"/>
              <a:t>critical comments focused on lack of fellow student engagement as ‘not giving it a chance’ in relation to contribution. Several students remarked that some of their peers did not understand what the PPD groups are about and this could be frustrating when in the group. Further comments surrounded time and there was never enough time to explore everyone’s issues.</a:t>
            </a:r>
            <a:endParaRPr lang="en-GB" sz="1800" dirty="0"/>
          </a:p>
        </p:txBody>
      </p:sp>
      <p:sp>
        <p:nvSpPr>
          <p:cNvPr id="4" name="Title 3"/>
          <p:cNvSpPr>
            <a:spLocks noGrp="1"/>
          </p:cNvSpPr>
          <p:nvPr>
            <p:ph type="title"/>
          </p:nvPr>
        </p:nvSpPr>
        <p:spPr>
          <a:xfrm>
            <a:off x="395288" y="1005576"/>
            <a:ext cx="8424862" cy="414046"/>
          </a:xfrm>
        </p:spPr>
        <p:txBody>
          <a:bodyPr/>
          <a:lstStyle/>
          <a:p>
            <a:r>
              <a:rPr lang="en-US" sz="2400" dirty="0">
                <a:solidFill>
                  <a:srgbClr val="C00000"/>
                </a:solidFill>
              </a:rPr>
              <a:t>Theme 1: Students experience of being in the PPD groups</a:t>
            </a:r>
            <a:endParaRPr lang="en-GB" sz="2400" dirty="0">
              <a:solidFill>
                <a:srgbClr val="C00000"/>
              </a:solidFill>
            </a:endParaRPr>
          </a:p>
        </p:txBody>
      </p:sp>
    </p:spTree>
    <p:extLst>
      <p:ext uri="{BB962C8B-B14F-4D97-AF65-F5344CB8AC3E}">
        <p14:creationId xmlns:p14="http://schemas.microsoft.com/office/powerpoint/2010/main" val="111504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5288" y="1059582"/>
            <a:ext cx="4032696" cy="3600524"/>
          </a:xfrm>
        </p:spPr>
        <p:txBody>
          <a:bodyPr/>
          <a:lstStyle/>
          <a:p>
            <a:pPr marL="0" indent="0">
              <a:buNone/>
            </a:pPr>
            <a:r>
              <a:rPr lang="en-US" sz="1800" dirty="0"/>
              <a:t>Overwhelmingly most of the comments are positive ranging from the facilitators being brilliant, excellent at leading the group, great and encouraging, with a wealth of knowledge. Mostly the students felt that the facilitators were supportive and good at their role. These remarks may indicate how the facilitator is also a role model for leadership and </a:t>
            </a:r>
            <a:r>
              <a:rPr lang="en-US" sz="1800" dirty="0" smtClean="0"/>
              <a:t>containment.</a:t>
            </a:r>
            <a:endParaRPr lang="en-GB" sz="1800" dirty="0"/>
          </a:p>
        </p:txBody>
      </p:sp>
      <p:sp>
        <p:nvSpPr>
          <p:cNvPr id="3" name="Content Placeholder 2"/>
          <p:cNvSpPr>
            <a:spLocks noGrp="1"/>
          </p:cNvSpPr>
          <p:nvPr>
            <p:ph sz="half" idx="2"/>
          </p:nvPr>
        </p:nvSpPr>
        <p:spPr>
          <a:xfrm>
            <a:off x="4716016" y="987574"/>
            <a:ext cx="4104134" cy="3672532"/>
          </a:xfrm>
        </p:spPr>
        <p:txBody>
          <a:bodyPr/>
          <a:lstStyle/>
          <a:p>
            <a:pPr marL="0" indent="0">
              <a:buNone/>
            </a:pPr>
            <a:r>
              <a:rPr lang="en-US" sz="1800" dirty="0" smtClean="0"/>
              <a:t>A few </a:t>
            </a:r>
            <a:r>
              <a:rPr lang="en-US" sz="1800" dirty="0"/>
              <a:t>students commented that they felt forced to </a:t>
            </a:r>
            <a:r>
              <a:rPr lang="en-US" sz="1800" dirty="0" smtClean="0"/>
              <a:t>talk…feeling </a:t>
            </a:r>
            <a:r>
              <a:rPr lang="en-US" sz="1800" dirty="0"/>
              <a:t>that the group was ‘over controlled‘ by the facilitators</a:t>
            </a:r>
            <a:r>
              <a:rPr lang="en-US" sz="1800" dirty="0" smtClean="0"/>
              <a:t>.</a:t>
            </a:r>
          </a:p>
          <a:p>
            <a:pPr marL="0" indent="0">
              <a:buNone/>
            </a:pPr>
            <a:r>
              <a:rPr lang="en-US" sz="1800" dirty="0" smtClean="0"/>
              <a:t>… criticism about </a:t>
            </a:r>
            <a:r>
              <a:rPr lang="en-US" sz="1800" dirty="0"/>
              <a:t>one of the facilitator’s constant </a:t>
            </a:r>
            <a:r>
              <a:rPr lang="en-US" sz="1800" dirty="0" smtClean="0"/>
              <a:t>lateness…a </a:t>
            </a:r>
            <a:r>
              <a:rPr lang="en-US" sz="1800" dirty="0"/>
              <a:t>recurrent message </a:t>
            </a:r>
            <a:r>
              <a:rPr lang="en-US" sz="1800" dirty="0" smtClean="0"/>
              <a:t> indicates student communication </a:t>
            </a:r>
            <a:r>
              <a:rPr lang="en-US" sz="1800" dirty="0"/>
              <a:t>between groups about </a:t>
            </a:r>
            <a:r>
              <a:rPr lang="en-US" sz="1800" dirty="0" smtClean="0"/>
              <a:t>their facilitators whom are carefully observed</a:t>
            </a:r>
            <a:r>
              <a:rPr lang="en-US" sz="1800" dirty="0"/>
              <a:t>-</a:t>
            </a:r>
          </a:p>
          <a:p>
            <a:pPr marL="0" indent="0">
              <a:buNone/>
            </a:pPr>
            <a:r>
              <a:rPr lang="en-US" sz="1800" dirty="0"/>
              <a:t>“</a:t>
            </a:r>
            <a:r>
              <a:rPr lang="en-US" sz="1400" i="1" dirty="0"/>
              <a:t>If you have good facilitators and an energetic group it will be a good experience to reflect and grow as a mental health nursing </a:t>
            </a:r>
            <a:r>
              <a:rPr lang="en-US" sz="1400" i="1" dirty="0" smtClean="0"/>
              <a:t>student</a:t>
            </a:r>
            <a:r>
              <a:rPr lang="en-US" sz="1800" dirty="0" smtClean="0"/>
              <a:t>”</a:t>
            </a:r>
            <a:endParaRPr lang="en-US" sz="1800" dirty="0"/>
          </a:p>
          <a:p>
            <a:pPr marL="0" indent="0">
              <a:buNone/>
            </a:pPr>
            <a:r>
              <a:rPr lang="en-US" sz="1800" dirty="0" smtClean="0"/>
              <a:t> </a:t>
            </a:r>
            <a:endParaRPr lang="en-GB" sz="1800" dirty="0"/>
          </a:p>
        </p:txBody>
      </p:sp>
      <p:sp>
        <p:nvSpPr>
          <p:cNvPr id="4" name="Title 3"/>
          <p:cNvSpPr>
            <a:spLocks noGrp="1"/>
          </p:cNvSpPr>
          <p:nvPr>
            <p:ph type="title"/>
          </p:nvPr>
        </p:nvSpPr>
        <p:spPr>
          <a:xfrm>
            <a:off x="395288" y="555526"/>
            <a:ext cx="8424862" cy="576064"/>
          </a:xfrm>
        </p:spPr>
        <p:txBody>
          <a:bodyPr/>
          <a:lstStyle/>
          <a:p>
            <a:pPr algn="ctr"/>
            <a:r>
              <a:rPr lang="en-GB" sz="2000" dirty="0" smtClean="0">
                <a:solidFill>
                  <a:srgbClr val="C00000"/>
                </a:solidFill>
              </a:rPr>
              <a:t>Theme 2: </a:t>
            </a:r>
            <a:r>
              <a:rPr lang="en-US" sz="2000" dirty="0" smtClean="0">
                <a:solidFill>
                  <a:srgbClr val="C00000"/>
                </a:solidFill>
              </a:rPr>
              <a:t>Students </a:t>
            </a:r>
            <a:r>
              <a:rPr lang="en-US" sz="2000" dirty="0">
                <a:solidFill>
                  <a:srgbClr val="C00000"/>
                </a:solidFill>
              </a:rPr>
              <a:t>Experience of Facilitators and their role</a:t>
            </a:r>
            <a:endParaRPr lang="en-GB" sz="2000" dirty="0">
              <a:solidFill>
                <a:srgbClr val="C00000"/>
              </a:solidFill>
            </a:endParaRPr>
          </a:p>
        </p:txBody>
      </p:sp>
    </p:spTree>
    <p:extLst>
      <p:ext uri="{BB962C8B-B14F-4D97-AF65-F5344CB8AC3E}">
        <p14:creationId xmlns:p14="http://schemas.microsoft.com/office/powerpoint/2010/main" val="370924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5288" y="1419622"/>
            <a:ext cx="4032696" cy="3240484"/>
          </a:xfrm>
        </p:spPr>
        <p:txBody>
          <a:bodyPr/>
          <a:lstStyle/>
          <a:p>
            <a:pPr marL="0" indent="0">
              <a:buNone/>
            </a:pPr>
            <a:r>
              <a:rPr lang="en-US" sz="2000" dirty="0"/>
              <a:t>Some comments indicted that interesting clinical discussions resulted from discussing what went on in placement, whilst many comments also remarked that they (the student) had learnt from reflection through the PPD groups</a:t>
            </a:r>
            <a:r>
              <a:rPr lang="en-US" sz="1600" dirty="0"/>
              <a:t>.</a:t>
            </a:r>
            <a:endParaRPr lang="en-GB" sz="1600" dirty="0"/>
          </a:p>
        </p:txBody>
      </p:sp>
      <p:sp>
        <p:nvSpPr>
          <p:cNvPr id="3" name="Content Placeholder 2"/>
          <p:cNvSpPr>
            <a:spLocks noGrp="1"/>
          </p:cNvSpPr>
          <p:nvPr>
            <p:ph sz="half" idx="2"/>
          </p:nvPr>
        </p:nvSpPr>
        <p:spPr>
          <a:xfrm>
            <a:off x="4716016" y="1419622"/>
            <a:ext cx="4104134" cy="3240484"/>
          </a:xfrm>
        </p:spPr>
        <p:txBody>
          <a:bodyPr/>
          <a:lstStyle/>
          <a:p>
            <a:pPr marL="0" indent="0">
              <a:buNone/>
            </a:pPr>
            <a:r>
              <a:rPr lang="en-US" dirty="0" smtClean="0"/>
              <a:t>Student comment – </a:t>
            </a:r>
          </a:p>
          <a:p>
            <a:pPr marL="0" indent="0">
              <a:buNone/>
            </a:pPr>
            <a:endParaRPr lang="en-US" dirty="0"/>
          </a:p>
          <a:p>
            <a:pPr marL="0" indent="0">
              <a:buNone/>
            </a:pPr>
            <a:r>
              <a:rPr lang="en-US" dirty="0" smtClean="0"/>
              <a:t>“</a:t>
            </a:r>
            <a:r>
              <a:rPr lang="en-US" sz="2000" i="1" dirty="0" smtClean="0"/>
              <a:t>Constructive </a:t>
            </a:r>
            <a:r>
              <a:rPr lang="en-US" sz="2000" i="1" dirty="0"/>
              <a:t>advice: Make all PPD leaders undergo robust training prior to taking on groups</a:t>
            </a:r>
            <a:r>
              <a:rPr lang="en-US" sz="2000" dirty="0"/>
              <a:t>.”</a:t>
            </a:r>
            <a:endParaRPr lang="en-GB" sz="2000" dirty="0"/>
          </a:p>
        </p:txBody>
      </p:sp>
      <p:sp>
        <p:nvSpPr>
          <p:cNvPr id="4" name="Title 3"/>
          <p:cNvSpPr>
            <a:spLocks noGrp="1"/>
          </p:cNvSpPr>
          <p:nvPr>
            <p:ph type="title"/>
          </p:nvPr>
        </p:nvSpPr>
        <p:spPr>
          <a:xfrm>
            <a:off x="395288" y="555526"/>
            <a:ext cx="8424862" cy="648072"/>
          </a:xfrm>
        </p:spPr>
        <p:txBody>
          <a:bodyPr/>
          <a:lstStyle/>
          <a:p>
            <a:r>
              <a:rPr lang="en-GB" sz="2000" dirty="0" smtClean="0">
                <a:solidFill>
                  <a:srgbClr val="C00000"/>
                </a:solidFill>
              </a:rPr>
              <a:t>Theme 3: </a:t>
            </a:r>
            <a:r>
              <a:rPr lang="en-US" sz="2000" dirty="0">
                <a:solidFill>
                  <a:srgbClr val="C00000"/>
                </a:solidFill>
              </a:rPr>
              <a:t>Students’ comments in relation to personal feelings and professional practice</a:t>
            </a:r>
            <a:endParaRPr lang="en-GB" sz="2000" dirty="0">
              <a:solidFill>
                <a:srgbClr val="C00000"/>
              </a:solidFill>
            </a:endParaRPr>
          </a:p>
        </p:txBody>
      </p:sp>
    </p:spTree>
    <p:extLst>
      <p:ext uri="{BB962C8B-B14F-4D97-AF65-F5344CB8AC3E}">
        <p14:creationId xmlns:p14="http://schemas.microsoft.com/office/powerpoint/2010/main" val="388492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5288" y="1275606"/>
            <a:ext cx="4032696" cy="3384500"/>
          </a:xfrm>
        </p:spPr>
        <p:txBody>
          <a:bodyPr/>
          <a:lstStyle/>
          <a:p>
            <a:pPr marL="0" indent="0">
              <a:buNone/>
            </a:pPr>
            <a:r>
              <a:rPr lang="en-US" dirty="0" smtClean="0"/>
              <a:t>Students </a:t>
            </a:r>
            <a:r>
              <a:rPr lang="en-US" dirty="0"/>
              <a:t>stated that they liked the size of the groups, but felt the continuity of the facilitators is important.</a:t>
            </a:r>
            <a:endParaRPr lang="en-GB" dirty="0"/>
          </a:p>
        </p:txBody>
      </p:sp>
      <p:sp>
        <p:nvSpPr>
          <p:cNvPr id="3" name="Content Placeholder 2"/>
          <p:cNvSpPr>
            <a:spLocks noGrp="1"/>
          </p:cNvSpPr>
          <p:nvPr>
            <p:ph sz="half" idx="2"/>
          </p:nvPr>
        </p:nvSpPr>
        <p:spPr>
          <a:xfrm>
            <a:off x="4716016" y="1275606"/>
            <a:ext cx="4104134" cy="3384500"/>
          </a:xfrm>
        </p:spPr>
        <p:txBody>
          <a:bodyPr/>
          <a:lstStyle/>
          <a:p>
            <a:pPr marL="0" indent="0">
              <a:buNone/>
            </a:pPr>
            <a:r>
              <a:rPr lang="en-US" dirty="0"/>
              <a:t>Students commented negatively regarding having to travel in for the groups in the middle of the day or that it was the only activity that they had to come n to University for during theory blocks as there were no other lectures on that day.</a:t>
            </a:r>
            <a:endParaRPr lang="en-GB" dirty="0"/>
          </a:p>
        </p:txBody>
      </p:sp>
      <p:sp>
        <p:nvSpPr>
          <p:cNvPr id="4" name="Title 3"/>
          <p:cNvSpPr>
            <a:spLocks noGrp="1"/>
          </p:cNvSpPr>
          <p:nvPr>
            <p:ph type="title"/>
          </p:nvPr>
        </p:nvSpPr>
        <p:spPr>
          <a:xfrm>
            <a:off x="395288" y="555526"/>
            <a:ext cx="8424862" cy="648072"/>
          </a:xfrm>
        </p:spPr>
        <p:txBody>
          <a:bodyPr/>
          <a:lstStyle/>
          <a:p>
            <a:r>
              <a:rPr lang="en-US" sz="2000" dirty="0" smtClean="0">
                <a:solidFill>
                  <a:srgbClr val="C00000"/>
                </a:solidFill>
              </a:rPr>
              <a:t>Theme 4</a:t>
            </a:r>
            <a:r>
              <a:rPr lang="en-US" sz="2000" dirty="0">
                <a:solidFill>
                  <a:srgbClr val="C00000"/>
                </a:solidFill>
              </a:rPr>
              <a:t>. Students comments regarding the practical implementation of the PPD groups</a:t>
            </a:r>
            <a:endParaRPr lang="en-GB" sz="2000" dirty="0">
              <a:solidFill>
                <a:srgbClr val="C00000"/>
              </a:solidFill>
            </a:endParaRPr>
          </a:p>
        </p:txBody>
      </p:sp>
    </p:spTree>
    <p:extLst>
      <p:ext uri="{BB962C8B-B14F-4D97-AF65-F5344CB8AC3E}">
        <p14:creationId xmlns:p14="http://schemas.microsoft.com/office/powerpoint/2010/main" val="128731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71550"/>
            <a:ext cx="8423206" cy="648072"/>
          </a:xfrm>
        </p:spPr>
        <p:txBody>
          <a:bodyPr/>
          <a:lstStyle/>
          <a:p>
            <a:pPr algn="ctr"/>
            <a:r>
              <a:rPr lang="en-US" dirty="0">
                <a:solidFill>
                  <a:srgbClr val="C00000"/>
                </a:solidFill>
              </a:rPr>
              <a:t>Lessons learnt…</a:t>
            </a:r>
            <a:br>
              <a:rPr lang="en-US" dirty="0">
                <a:solidFill>
                  <a:srgbClr val="C00000"/>
                </a:solidFill>
              </a:rPr>
            </a:br>
            <a:endParaRPr lang="en-GB" dirty="0">
              <a:solidFill>
                <a:srgbClr val="C00000"/>
              </a:solidFill>
            </a:endParaRPr>
          </a:p>
        </p:txBody>
      </p:sp>
      <p:sp>
        <p:nvSpPr>
          <p:cNvPr id="3" name="Content Placeholder 2"/>
          <p:cNvSpPr>
            <a:spLocks noGrp="1"/>
          </p:cNvSpPr>
          <p:nvPr>
            <p:ph idx="1"/>
          </p:nvPr>
        </p:nvSpPr>
        <p:spPr>
          <a:xfrm>
            <a:off x="395288" y="1491631"/>
            <a:ext cx="8424862" cy="3186356"/>
          </a:xfrm>
        </p:spPr>
        <p:txBody>
          <a:bodyPr/>
          <a:lstStyle/>
          <a:p>
            <a:r>
              <a:rPr lang="en-GB" dirty="0" smtClean="0"/>
              <a:t>A Facilitators role needs to be voluntary  rather than instructed and managed into a lecturers timetable</a:t>
            </a:r>
          </a:p>
          <a:p>
            <a:r>
              <a:rPr lang="en-GB" dirty="0" smtClean="0"/>
              <a:t>PPD groups works best when students are in practice, although essential to ‘grow the group’ prior to placement.</a:t>
            </a:r>
          </a:p>
          <a:p>
            <a:r>
              <a:rPr lang="en-GB" dirty="0" smtClean="0"/>
              <a:t>Regular facilitator supervision is essential</a:t>
            </a:r>
          </a:p>
          <a:p>
            <a:r>
              <a:rPr lang="en-GB" dirty="0" smtClean="0"/>
              <a:t>Training and education on working in groups is vital</a:t>
            </a:r>
            <a:endParaRPr lang="en-GB" dirty="0"/>
          </a:p>
        </p:txBody>
      </p:sp>
    </p:spTree>
    <p:extLst>
      <p:ext uri="{BB962C8B-B14F-4D97-AF65-F5344CB8AC3E}">
        <p14:creationId xmlns:p14="http://schemas.microsoft.com/office/powerpoint/2010/main" val="1748138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83518"/>
            <a:ext cx="8423206" cy="720080"/>
          </a:xfrm>
        </p:spPr>
        <p:txBody>
          <a:bodyPr/>
          <a:lstStyle/>
          <a:p>
            <a:pPr algn="ctr"/>
            <a:r>
              <a:rPr lang="en-GB" dirty="0" smtClean="0">
                <a:solidFill>
                  <a:srgbClr val="C00000"/>
                </a:solidFill>
              </a:rPr>
              <a:t>Students voice…</a:t>
            </a:r>
            <a:endParaRPr lang="en-GB" dirty="0">
              <a:solidFill>
                <a:srgbClr val="C00000"/>
              </a:solidFill>
            </a:endParaRPr>
          </a:p>
        </p:txBody>
      </p:sp>
      <p:sp>
        <p:nvSpPr>
          <p:cNvPr id="3" name="Content Placeholder 2"/>
          <p:cNvSpPr>
            <a:spLocks noGrp="1"/>
          </p:cNvSpPr>
          <p:nvPr>
            <p:ph idx="1"/>
          </p:nvPr>
        </p:nvSpPr>
        <p:spPr/>
        <p:txBody>
          <a:bodyPr/>
          <a:lstStyle/>
          <a:p>
            <a:pPr marL="168273" lvl="1" indent="0">
              <a:buNone/>
            </a:pPr>
            <a:r>
              <a:rPr lang="en-US" dirty="0"/>
              <a:t>“</a:t>
            </a:r>
            <a:r>
              <a:rPr lang="en-US" sz="1800" i="1" dirty="0"/>
              <a:t>PPD is a space to talk about any concerns, reservations, anxieties you might have about your chosen profession. It also provides a safety net and confidential space to discuss specific issues from placements</a:t>
            </a:r>
            <a:r>
              <a:rPr lang="en-US" sz="1800" i="1" dirty="0" smtClean="0"/>
              <a:t>.”</a:t>
            </a:r>
          </a:p>
          <a:p>
            <a:pPr marL="168273" lvl="1" indent="0">
              <a:buNone/>
            </a:pPr>
            <a:endParaRPr lang="en-US" sz="1800" i="1" dirty="0"/>
          </a:p>
          <a:p>
            <a:pPr marL="168273" lvl="1" indent="0">
              <a:buNone/>
            </a:pPr>
            <a:r>
              <a:rPr lang="en-US" sz="1800" i="1" dirty="0"/>
              <a:t>“Invaluable! I didn’t find the benefit until we started placement- but I am so glad we had this support network. I would be a mess without it” </a:t>
            </a:r>
          </a:p>
          <a:p>
            <a:pPr marL="0" indent="0">
              <a:buNone/>
            </a:pPr>
            <a:endParaRPr lang="en-GB" dirty="0"/>
          </a:p>
        </p:txBody>
      </p:sp>
    </p:spTree>
    <p:extLst>
      <p:ext uri="{BB962C8B-B14F-4D97-AF65-F5344CB8AC3E}">
        <p14:creationId xmlns:p14="http://schemas.microsoft.com/office/powerpoint/2010/main" val="332972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The future…</a:t>
            </a:r>
            <a:endParaRPr lang="en-GB" dirty="0">
              <a:solidFill>
                <a:srgbClr val="C00000"/>
              </a:solidFill>
            </a:endParaRPr>
          </a:p>
        </p:txBody>
      </p:sp>
      <p:sp>
        <p:nvSpPr>
          <p:cNvPr id="3" name="Content Placeholder 2"/>
          <p:cNvSpPr>
            <a:spLocks noGrp="1"/>
          </p:cNvSpPr>
          <p:nvPr>
            <p:ph idx="1"/>
          </p:nvPr>
        </p:nvSpPr>
        <p:spPr/>
        <p:txBody>
          <a:bodyPr/>
          <a:lstStyle/>
          <a:p>
            <a:endParaRPr lang="en-GB" dirty="0" smtClean="0"/>
          </a:p>
          <a:p>
            <a:endParaRPr lang="en-GB" dirty="0"/>
          </a:p>
          <a:p>
            <a:r>
              <a:rPr lang="en-GB" dirty="0" smtClean="0"/>
              <a:t>Ethics approved evaluation study currently underway.</a:t>
            </a:r>
          </a:p>
          <a:p>
            <a:endParaRPr lang="en-GB" dirty="0" smtClean="0"/>
          </a:p>
          <a:p>
            <a:r>
              <a:rPr lang="en-GB" dirty="0" smtClean="0"/>
              <a:t>Expansion of activity to Adult &amp; </a:t>
            </a:r>
            <a:r>
              <a:rPr lang="en-GB" dirty="0" err="1" smtClean="0"/>
              <a:t>Childrens</a:t>
            </a:r>
            <a:r>
              <a:rPr lang="en-GB" smtClean="0"/>
              <a:t>’ </a:t>
            </a:r>
            <a:r>
              <a:rPr lang="en-GB" dirty="0" smtClean="0"/>
              <a:t>student nurses</a:t>
            </a:r>
            <a:endParaRPr lang="en-GB" dirty="0"/>
          </a:p>
        </p:txBody>
      </p:sp>
    </p:spTree>
    <p:extLst>
      <p:ext uri="{BB962C8B-B14F-4D97-AF65-F5344CB8AC3E}">
        <p14:creationId xmlns:p14="http://schemas.microsoft.com/office/powerpoint/2010/main" val="202035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rgbClr val="C00000"/>
                </a:solidFill>
              </a:rPr>
              <a:t>Purpose of PPD </a:t>
            </a:r>
            <a:r>
              <a:rPr lang="en-US" sz="3200" dirty="0" smtClean="0">
                <a:solidFill>
                  <a:srgbClr val="C00000"/>
                </a:solidFill>
              </a:rPr>
              <a:t>groups - 1</a:t>
            </a:r>
            <a:endParaRPr lang="en-US" sz="3200" dirty="0">
              <a:solidFill>
                <a:srgbClr val="C00000"/>
              </a:solidFill>
            </a:endParaRP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200" b="1" dirty="0"/>
              <a:t>To enquire into how working with patients impacts emotionally on you and </a:t>
            </a:r>
            <a:r>
              <a:rPr lang="en-US" sz="3200" b="1" dirty="0" smtClean="0"/>
              <a:t>others.</a:t>
            </a:r>
            <a:endParaRPr lang="en-US" sz="3200" b="1" dirty="0"/>
          </a:p>
          <a:p>
            <a:pPr marL="0" indent="0" algn="ctr">
              <a:buNone/>
            </a:pPr>
            <a:r>
              <a:rPr lang="en-US" sz="3200" b="1" dirty="0" smtClean="0"/>
              <a:t> </a:t>
            </a:r>
            <a:endParaRPr lang="en-US" sz="3200" b="1" dirty="0"/>
          </a:p>
        </p:txBody>
      </p:sp>
    </p:spTree>
    <p:extLst>
      <p:ext uri="{BB962C8B-B14F-4D97-AF65-F5344CB8AC3E}">
        <p14:creationId xmlns:p14="http://schemas.microsoft.com/office/powerpoint/2010/main" val="85709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555526"/>
            <a:ext cx="8423206" cy="432048"/>
          </a:xfrm>
        </p:spPr>
        <p:txBody>
          <a:bodyPr/>
          <a:lstStyle/>
          <a:p>
            <a:pPr algn="ctr"/>
            <a:r>
              <a:rPr lang="en-GB" dirty="0" smtClean="0">
                <a:solidFill>
                  <a:srgbClr val="C00000"/>
                </a:solidFill>
              </a:rPr>
              <a:t>References and Bibliography</a:t>
            </a:r>
            <a:endParaRPr lang="en-GB" dirty="0">
              <a:solidFill>
                <a:srgbClr val="C00000"/>
              </a:solidFill>
            </a:endParaRPr>
          </a:p>
        </p:txBody>
      </p:sp>
      <p:sp>
        <p:nvSpPr>
          <p:cNvPr id="3" name="Content Placeholder 2"/>
          <p:cNvSpPr>
            <a:spLocks noGrp="1"/>
          </p:cNvSpPr>
          <p:nvPr>
            <p:ph idx="1"/>
          </p:nvPr>
        </p:nvSpPr>
        <p:spPr>
          <a:xfrm>
            <a:off x="393660" y="1059582"/>
            <a:ext cx="8424862" cy="3888432"/>
          </a:xfrm>
        </p:spPr>
        <p:txBody>
          <a:bodyPr/>
          <a:lstStyle/>
          <a:p>
            <a:r>
              <a:rPr lang="en-US" sz="1200" dirty="0" smtClean="0"/>
              <a:t>Cameron</a:t>
            </a:r>
            <a:r>
              <a:rPr lang="en-US" sz="1200" dirty="0"/>
              <a:t>, D., </a:t>
            </a:r>
            <a:r>
              <a:rPr lang="en-US" sz="1200" dirty="0" err="1"/>
              <a:t>Kapur</a:t>
            </a:r>
            <a:r>
              <a:rPr lang="en-US" sz="1200" dirty="0"/>
              <a:t>, R., Campbell, P. (2005) Releasing the therapeutic potential of the psychiatric nurse: a human relations perspective of the Nurse - Patient relationship.  Journal of Psychiatric and Mental Health Nursing</a:t>
            </a:r>
            <a:r>
              <a:rPr lang="en-US" sz="1200" dirty="0" smtClean="0"/>
              <a:t>,</a:t>
            </a:r>
          </a:p>
          <a:p>
            <a:endParaRPr lang="en-US" sz="1200" dirty="0" smtClean="0"/>
          </a:p>
          <a:p>
            <a:r>
              <a:rPr lang="en-US" sz="1200" dirty="0" smtClean="0"/>
              <a:t>Creswell</a:t>
            </a:r>
            <a:r>
              <a:rPr lang="en-US" sz="1200" dirty="0"/>
              <a:t>, John (2007). Qualitative Inquiry &amp; Research Design: Choosing Among Five Approaches. Thousand Oaks, CA: Sage Publications, Inc. pp. </a:t>
            </a:r>
            <a:r>
              <a:rPr lang="en-US" sz="1200" dirty="0" smtClean="0"/>
              <a:t>178–180</a:t>
            </a:r>
          </a:p>
          <a:p>
            <a:endParaRPr lang="en-US" sz="1200" dirty="0"/>
          </a:p>
          <a:p>
            <a:r>
              <a:rPr lang="en-US" sz="1200" dirty="0" smtClean="0"/>
              <a:t>Darbyshire </a:t>
            </a:r>
            <a:r>
              <a:rPr lang="en-US" sz="1200" dirty="0"/>
              <a:t>P and McKenna L (2013) Nursing’s crisis of care: what part does nursing education own? www.nurseeducationtoday.com/article/S0260-6917 (13)00084-1/full </a:t>
            </a:r>
            <a:r>
              <a:rPr lang="en-US" sz="1200" dirty="0" smtClean="0"/>
              <a:t>text</a:t>
            </a:r>
          </a:p>
          <a:p>
            <a:endParaRPr lang="en-US" sz="1200" dirty="0" smtClean="0"/>
          </a:p>
          <a:p>
            <a:r>
              <a:rPr lang="en-US" sz="1200" dirty="0" smtClean="0"/>
              <a:t>Evans</a:t>
            </a:r>
            <a:r>
              <a:rPr lang="en-US" sz="1200" dirty="0"/>
              <a:t>, M. (2006). Making room for madness in mental health: the importance of analytical- informed supervision of nurses and other mental health professionals. Psychoanalytic Psychotherapy. 20:16-29</a:t>
            </a:r>
            <a:r>
              <a:rPr lang="en-US" sz="1200" dirty="0" smtClean="0"/>
              <a:t>.</a:t>
            </a:r>
          </a:p>
          <a:p>
            <a:endParaRPr lang="en-US" sz="1200" dirty="0" smtClean="0"/>
          </a:p>
          <a:p>
            <a:r>
              <a:rPr lang="en-US" sz="1200" dirty="0" smtClean="0"/>
              <a:t>Evans</a:t>
            </a:r>
            <a:r>
              <a:rPr lang="en-US" sz="1200" dirty="0"/>
              <a:t>, M. (2007) Being driven mad: towards understanding borderline and other disturbed states of mind through the use of counter-transference. Psychoanalytic Psychotherapy, </a:t>
            </a:r>
            <a:r>
              <a:rPr lang="en-US" sz="1200" dirty="0" smtClean="0"/>
              <a:t>21:216-232</a:t>
            </a:r>
          </a:p>
          <a:p>
            <a:endParaRPr lang="en-US" sz="1200" dirty="0" smtClean="0"/>
          </a:p>
          <a:p>
            <a:r>
              <a:rPr lang="en-US" sz="1200" dirty="0"/>
              <a:t>Flick, U (2015) Introducing Research Methodology second edition London: Sage </a:t>
            </a:r>
            <a:r>
              <a:rPr lang="en-US" sz="1200" dirty="0" smtClean="0"/>
              <a:t>Publications</a:t>
            </a:r>
          </a:p>
          <a:p>
            <a:endParaRPr lang="en-US" sz="1200" dirty="0"/>
          </a:p>
          <a:p>
            <a:r>
              <a:rPr lang="en-US" sz="1200" dirty="0" smtClean="0"/>
              <a:t>Menzies </a:t>
            </a:r>
            <a:r>
              <a:rPr lang="en-US" sz="1200" dirty="0"/>
              <a:t>Lyth, I (1959) The functions of social systems as a </a:t>
            </a:r>
            <a:r>
              <a:rPr lang="en-US" sz="1200" dirty="0" smtClean="0"/>
              <a:t>defense </a:t>
            </a:r>
            <a:r>
              <a:rPr lang="en-US" sz="1200" dirty="0"/>
              <a:t>against anxiety. A report on a study of the nursing services of a general hospital. Human Relations, 13, 95-121. </a:t>
            </a:r>
            <a:endParaRPr lang="en-GB" sz="1200" dirty="0"/>
          </a:p>
        </p:txBody>
      </p:sp>
    </p:spTree>
    <p:extLst>
      <p:ext uri="{BB962C8B-B14F-4D97-AF65-F5344CB8AC3E}">
        <p14:creationId xmlns:p14="http://schemas.microsoft.com/office/powerpoint/2010/main" val="231414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39552" y="357504"/>
            <a:ext cx="2304256" cy="1638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2pPr>
            <a:lvl3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3pPr>
            <a:lvl4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4pPr>
            <a:lvl5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200" b="1">
                <a:solidFill>
                  <a:schemeClr val="tx2"/>
                </a:solidFill>
                <a:latin typeface="Arial" pitchFamily="-110" charset="0"/>
              </a:defRPr>
            </a:lvl6pPr>
            <a:lvl7pPr marL="914400" algn="l" rtl="0" eaLnBrk="1" fontAlgn="base" hangingPunct="1">
              <a:spcBef>
                <a:spcPct val="0"/>
              </a:spcBef>
              <a:spcAft>
                <a:spcPct val="0"/>
              </a:spcAft>
              <a:defRPr sz="2200" b="1">
                <a:solidFill>
                  <a:schemeClr val="tx2"/>
                </a:solidFill>
                <a:latin typeface="Arial" pitchFamily="-110" charset="0"/>
              </a:defRPr>
            </a:lvl7pPr>
            <a:lvl8pPr marL="1371600" algn="l" rtl="0" eaLnBrk="1" fontAlgn="base" hangingPunct="1">
              <a:spcBef>
                <a:spcPct val="0"/>
              </a:spcBef>
              <a:spcAft>
                <a:spcPct val="0"/>
              </a:spcAft>
              <a:defRPr sz="2200" b="1">
                <a:solidFill>
                  <a:schemeClr val="tx2"/>
                </a:solidFill>
                <a:latin typeface="Arial" pitchFamily="-110" charset="0"/>
              </a:defRPr>
            </a:lvl8pPr>
            <a:lvl9pPr marL="1828800" algn="l" rtl="0" eaLnBrk="1" fontAlgn="base" hangingPunct="1">
              <a:spcBef>
                <a:spcPct val="0"/>
              </a:spcBef>
              <a:spcAft>
                <a:spcPct val="0"/>
              </a:spcAft>
              <a:defRPr sz="2200" b="1">
                <a:solidFill>
                  <a:schemeClr val="tx2"/>
                </a:solidFill>
                <a:latin typeface="Arial" pitchFamily="-110" charset="0"/>
              </a:defRPr>
            </a:lvl9pPr>
          </a:lstStyle>
          <a:p>
            <a:pPr rtl="0"/>
            <a:r>
              <a:rPr lang="en-GB" sz="1200" b="0" i="0" u="none" strike="noStrike" kern="1200" baseline="0" dirty="0" smtClean="0">
                <a:solidFill>
                  <a:schemeClr val="bg1"/>
                </a:solidFill>
                <a:latin typeface="+mn-lt"/>
                <a:ea typeface="ＭＳ Ｐゴシック" pitchFamily="-65" charset="-128"/>
                <a:cs typeface="ＭＳ Ｐゴシック" pitchFamily="-65" charset="-128"/>
              </a:rPr>
              <a:t>City, </a:t>
            </a:r>
            <a:r>
              <a:rPr lang="en-GB" sz="1200" b="0" i="0" u="none" strike="noStrike" kern="1200" baseline="0" smtClean="0">
                <a:solidFill>
                  <a:schemeClr val="bg1"/>
                </a:solidFill>
                <a:latin typeface="+mn-lt"/>
                <a:ea typeface="ＭＳ Ｐゴシック" pitchFamily="-65" charset="-128"/>
                <a:cs typeface="ＭＳ Ｐゴシック" pitchFamily="-65" charset="-128"/>
              </a:rPr>
              <a:t>University of London</a:t>
            </a:r>
            <a:endParaRPr lang="en-GB" sz="1200" b="0" i="0" u="none" strike="noStrike" kern="1200" baseline="0" dirty="0" smtClean="0">
              <a:solidFill>
                <a:schemeClr val="bg1"/>
              </a:solidFill>
              <a:latin typeface="+mn-lt"/>
              <a:ea typeface="ＭＳ Ｐゴシック" pitchFamily="-65" charset="-128"/>
              <a:cs typeface="ＭＳ Ｐゴシック" pitchFamily="-65" charset="-128"/>
            </a:endParaRPr>
          </a:p>
          <a:p>
            <a:pPr rtl="0"/>
            <a:r>
              <a:rPr lang="en-GB" sz="1200" b="0" i="0" u="none" strike="noStrike" kern="1200" baseline="0" dirty="0" smtClean="0">
                <a:solidFill>
                  <a:schemeClr val="bg1"/>
                </a:solidFill>
                <a:latin typeface="+mn-lt"/>
                <a:ea typeface="ＭＳ Ｐゴシック" pitchFamily="-65" charset="-128"/>
                <a:cs typeface="ＭＳ Ｐゴシック" pitchFamily="-65" charset="-128"/>
              </a:rPr>
              <a:t>Northampton Square</a:t>
            </a:r>
          </a:p>
          <a:p>
            <a:pPr rtl="0"/>
            <a:r>
              <a:rPr lang="en-GB" sz="1200" b="0" i="0" u="none" strike="noStrike" kern="1200" baseline="0" dirty="0" smtClean="0">
                <a:solidFill>
                  <a:schemeClr val="bg1"/>
                </a:solidFill>
                <a:latin typeface="+mn-lt"/>
                <a:ea typeface="ＭＳ Ｐゴシック" pitchFamily="-65" charset="-128"/>
                <a:cs typeface="ＭＳ Ｐゴシック" pitchFamily="-65" charset="-128"/>
              </a:rPr>
              <a:t>London</a:t>
            </a:r>
          </a:p>
          <a:p>
            <a:pPr rtl="0"/>
            <a:r>
              <a:rPr lang="en-GB" sz="1200" b="0" i="0" u="none" strike="noStrike" kern="1200" baseline="0" dirty="0" smtClean="0">
                <a:solidFill>
                  <a:schemeClr val="bg1"/>
                </a:solidFill>
                <a:latin typeface="+mn-lt"/>
                <a:ea typeface="ＭＳ Ｐゴシック" pitchFamily="-65" charset="-128"/>
                <a:cs typeface="ＭＳ Ｐゴシック" pitchFamily="-65" charset="-128"/>
              </a:rPr>
              <a:t>EC1V 0HB</a:t>
            </a:r>
          </a:p>
          <a:p>
            <a:pPr rtl="0"/>
            <a:r>
              <a:rPr lang="en-GB" sz="1200" b="0" i="0" u="none" strike="noStrike" kern="1200" baseline="0" dirty="0" smtClean="0">
                <a:solidFill>
                  <a:schemeClr val="bg1"/>
                </a:solidFill>
                <a:latin typeface="+mn-lt"/>
                <a:ea typeface="ＭＳ Ｐゴシック" pitchFamily="-65" charset="-128"/>
                <a:cs typeface="ＭＳ Ｐゴシック" pitchFamily="-65" charset="-128"/>
              </a:rPr>
              <a:t>United Kingdom</a:t>
            </a:r>
          </a:p>
          <a:p>
            <a:pPr rtl="0"/>
            <a:endParaRPr lang="en-GB" sz="1200" b="0" i="0" u="none" strike="noStrike" kern="1200" baseline="0" dirty="0" smtClean="0">
              <a:solidFill>
                <a:schemeClr val="bg1"/>
              </a:solidFill>
              <a:latin typeface="+mn-lt"/>
              <a:ea typeface="ＭＳ Ｐゴシック" pitchFamily="-65" charset="-128"/>
              <a:cs typeface="ＭＳ Ｐゴシック" pitchFamily="-65" charset="-128"/>
            </a:endParaRPr>
          </a:p>
          <a:p>
            <a:pPr rtl="0"/>
            <a:r>
              <a:rPr lang="en-GB" sz="1200" b="0" i="0" u="none" strike="noStrike" kern="1200" baseline="0" dirty="0" smtClean="0">
                <a:solidFill>
                  <a:schemeClr val="bg1"/>
                </a:solidFill>
                <a:latin typeface="+mn-lt"/>
                <a:ea typeface="ＭＳ Ｐゴシック" pitchFamily="-65" charset="-128"/>
                <a:cs typeface="ＭＳ Ｐゴシック" pitchFamily="-65" charset="-128"/>
              </a:rPr>
              <a:t>T: +44 (0)20 7040 5060</a:t>
            </a:r>
          </a:p>
          <a:p>
            <a:pPr rtl="0"/>
            <a:r>
              <a:rPr lang="en-GB" sz="1200" b="0" i="0" u="none" strike="noStrike" kern="1200" baseline="0" dirty="0" smtClean="0">
                <a:solidFill>
                  <a:schemeClr val="bg1"/>
                </a:solidFill>
                <a:latin typeface="+mn-lt"/>
                <a:ea typeface="ＭＳ Ｐゴシック" pitchFamily="-65" charset="-128"/>
                <a:cs typeface="ＭＳ Ｐゴシック" pitchFamily="-65" charset="-128"/>
              </a:rPr>
              <a:t>E: </a:t>
            </a:r>
            <a:r>
              <a:rPr lang="en-GB" sz="1200" b="0" i="0" u="none" strike="noStrike" kern="1200" baseline="0" dirty="0" err="1" smtClean="0">
                <a:solidFill>
                  <a:schemeClr val="bg1"/>
                </a:solidFill>
                <a:latin typeface="+mn-lt"/>
                <a:ea typeface="ＭＳ Ｐゴシック" pitchFamily="-65" charset="-128"/>
                <a:cs typeface="ＭＳ Ｐゴシック" pitchFamily="-65" charset="-128"/>
              </a:rPr>
              <a:t>department@city.ac.uk</a:t>
            </a:r>
            <a:endParaRPr lang="en-GB" sz="1200" b="0" i="0" u="none" strike="noStrike" kern="1200" baseline="0" dirty="0" smtClean="0">
              <a:solidFill>
                <a:schemeClr val="bg1"/>
              </a:solidFill>
              <a:latin typeface="+mn-lt"/>
              <a:ea typeface="ＭＳ Ｐゴシック" pitchFamily="-65" charset="-128"/>
              <a:cs typeface="ＭＳ Ｐゴシック" pitchFamily="-65" charset="-128"/>
            </a:endParaRPr>
          </a:p>
          <a:p>
            <a:pPr rtl="0"/>
            <a:r>
              <a:rPr lang="en-GB" sz="1200" b="0" i="0" u="none" strike="noStrike" kern="1200" baseline="0" dirty="0" err="1" smtClean="0">
                <a:solidFill>
                  <a:schemeClr val="bg1"/>
                </a:solidFill>
                <a:latin typeface="+mn-lt"/>
                <a:ea typeface="ＭＳ Ｐゴシック" pitchFamily="-65" charset="-128"/>
                <a:cs typeface="ＭＳ Ｐゴシック" pitchFamily="-65" charset="-128"/>
              </a:rPr>
              <a:t>www.city.ac.uk</a:t>
            </a:r>
            <a:r>
              <a:rPr lang="en-GB" sz="1200" b="0" i="0" u="none" strike="noStrike" kern="1200" baseline="0" dirty="0" smtClean="0">
                <a:solidFill>
                  <a:schemeClr val="bg1"/>
                </a:solidFill>
                <a:latin typeface="+mn-lt"/>
                <a:ea typeface="ＭＳ Ｐゴシック" pitchFamily="-65" charset="-128"/>
                <a:cs typeface="ＭＳ Ｐゴシック" pitchFamily="-65" charset="-128"/>
              </a:rPr>
              <a:t>/department</a:t>
            </a:r>
            <a:endParaRPr lang="en-US" sz="1200" kern="0" baseline="0" dirty="0">
              <a:solidFill>
                <a:schemeClr val="bg1"/>
              </a:solidFill>
              <a:latin typeface="+mn-lt"/>
            </a:endParaRPr>
          </a:p>
        </p:txBody>
      </p:sp>
    </p:spTree>
    <p:extLst>
      <p:ext uri="{BB962C8B-B14F-4D97-AF65-F5344CB8AC3E}">
        <p14:creationId xmlns:p14="http://schemas.microsoft.com/office/powerpoint/2010/main" val="118196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Purpose of PPD groups - </a:t>
            </a:r>
            <a:r>
              <a:rPr lang="en-US" dirty="0" smtClean="0">
                <a:solidFill>
                  <a:srgbClr val="C00000"/>
                </a:solidFill>
              </a:rPr>
              <a:t>2</a:t>
            </a:r>
            <a:endParaRPr lang="en-GB" dirty="0">
              <a:solidFill>
                <a:srgbClr val="C00000"/>
              </a:solidFill>
            </a:endParaRPr>
          </a:p>
        </p:txBody>
      </p:sp>
      <p:sp>
        <p:nvSpPr>
          <p:cNvPr id="3" name="Content Placeholder 2"/>
          <p:cNvSpPr>
            <a:spLocks noGrp="1"/>
          </p:cNvSpPr>
          <p:nvPr>
            <p:ph idx="1"/>
          </p:nvPr>
        </p:nvSpPr>
        <p:spPr/>
        <p:txBody>
          <a:bodyPr/>
          <a:lstStyle/>
          <a:p>
            <a:pPr marL="0" indent="0" algn="ctr">
              <a:buNone/>
            </a:pPr>
            <a:endParaRPr lang="en-GB" sz="3200" dirty="0" smtClean="0"/>
          </a:p>
          <a:p>
            <a:pPr marL="0" indent="0" algn="ctr">
              <a:buNone/>
            </a:pPr>
            <a:r>
              <a:rPr lang="en-GB" sz="3200" b="1" dirty="0" smtClean="0"/>
              <a:t>To promote the understanding of ‘Relationship Centred Practice’</a:t>
            </a:r>
          </a:p>
          <a:p>
            <a:pPr marL="0" indent="0" algn="ctr">
              <a:buNone/>
            </a:pPr>
            <a:r>
              <a:rPr lang="en-GB" sz="3200" b="1" dirty="0" smtClean="0"/>
              <a:t> through its application within the PPD Group</a:t>
            </a:r>
            <a:endParaRPr lang="en-GB" sz="3200" b="1" dirty="0"/>
          </a:p>
        </p:txBody>
      </p:sp>
    </p:spTree>
    <p:extLst>
      <p:ext uri="{BB962C8B-B14F-4D97-AF65-F5344CB8AC3E}">
        <p14:creationId xmlns:p14="http://schemas.microsoft.com/office/powerpoint/2010/main" val="123048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555526"/>
            <a:ext cx="8423206" cy="576064"/>
          </a:xfrm>
        </p:spPr>
        <p:txBody>
          <a:bodyPr/>
          <a:lstStyle/>
          <a:p>
            <a:pPr algn="ctr"/>
            <a:r>
              <a:rPr lang="en-US" sz="3200" dirty="0">
                <a:solidFill>
                  <a:srgbClr val="C00000"/>
                </a:solidFill>
              </a:rPr>
              <a:t>Rationale for PPD groups</a:t>
            </a:r>
          </a:p>
        </p:txBody>
      </p:sp>
      <p:sp>
        <p:nvSpPr>
          <p:cNvPr id="3" name="Content Placeholder 2"/>
          <p:cNvSpPr>
            <a:spLocks noGrp="1"/>
          </p:cNvSpPr>
          <p:nvPr>
            <p:ph idx="1"/>
          </p:nvPr>
        </p:nvSpPr>
        <p:spPr>
          <a:xfrm>
            <a:off x="393660" y="1275606"/>
            <a:ext cx="8424862" cy="3528392"/>
          </a:xfrm>
        </p:spPr>
        <p:txBody>
          <a:bodyPr/>
          <a:lstStyle/>
          <a:p>
            <a:r>
              <a:rPr lang="en-US" dirty="0"/>
              <a:t> </a:t>
            </a:r>
            <a:r>
              <a:rPr lang="en-US" sz="2000" dirty="0"/>
              <a:t>Mental health services are potentially stressful environments </a:t>
            </a:r>
            <a:endParaRPr lang="en-US" sz="2000" dirty="0" smtClean="0"/>
          </a:p>
          <a:p>
            <a:endParaRPr lang="en-US" sz="2000" dirty="0"/>
          </a:p>
          <a:p>
            <a:r>
              <a:rPr lang="en-US" sz="2000" dirty="0"/>
              <a:t>Our reactions to stress are often </a:t>
            </a:r>
            <a:r>
              <a:rPr lang="en-US" sz="2000" dirty="0" smtClean="0"/>
              <a:t>defensive</a:t>
            </a:r>
          </a:p>
          <a:p>
            <a:endParaRPr lang="en-US" sz="2000" dirty="0"/>
          </a:p>
          <a:p>
            <a:r>
              <a:rPr lang="en-US" sz="2000" dirty="0"/>
              <a:t>Defensive nurses may not make therapeutic relationships with patients </a:t>
            </a:r>
            <a:endParaRPr lang="en-US" sz="2000" dirty="0" smtClean="0"/>
          </a:p>
          <a:p>
            <a:endParaRPr lang="en-US" sz="2000" dirty="0"/>
          </a:p>
          <a:p>
            <a:r>
              <a:rPr lang="en-US" sz="2000" dirty="0"/>
              <a:t>Defensive nurses may not make constructive relationships with </a:t>
            </a:r>
            <a:r>
              <a:rPr lang="en-US" sz="2000" dirty="0" smtClean="0"/>
              <a:t>colleagues</a:t>
            </a:r>
          </a:p>
          <a:p>
            <a:endParaRPr lang="en-US" sz="2000" dirty="0"/>
          </a:p>
          <a:p>
            <a:r>
              <a:rPr lang="en-US" sz="2000" dirty="0"/>
              <a:t>Our society is quick to judge emotions, which inhibits people from accepting and exploring them</a:t>
            </a:r>
          </a:p>
          <a:p>
            <a:pPr marL="0" indent="0">
              <a:buNone/>
            </a:pPr>
            <a:endParaRPr lang="en-US" dirty="0"/>
          </a:p>
        </p:txBody>
      </p:sp>
    </p:spTree>
    <p:extLst>
      <p:ext uri="{BB962C8B-B14F-4D97-AF65-F5344CB8AC3E}">
        <p14:creationId xmlns:p14="http://schemas.microsoft.com/office/powerpoint/2010/main" val="169640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a:solidFill>
                  <a:srgbClr val="C00000"/>
                </a:solidFill>
              </a:rPr>
              <a:t>PPD group methods</a:t>
            </a:r>
          </a:p>
        </p:txBody>
      </p:sp>
      <p:sp>
        <p:nvSpPr>
          <p:cNvPr id="3" name="Content Placeholder 2"/>
          <p:cNvSpPr>
            <a:spLocks noGrp="1"/>
          </p:cNvSpPr>
          <p:nvPr>
            <p:ph idx="1"/>
          </p:nvPr>
        </p:nvSpPr>
        <p:spPr/>
        <p:txBody>
          <a:bodyPr/>
          <a:lstStyle/>
          <a:p>
            <a:r>
              <a:rPr lang="en-US" dirty="0"/>
              <a:t>Group discussions of emotional responses to events in practice, university or the PPD </a:t>
            </a:r>
            <a:r>
              <a:rPr lang="en-US" dirty="0" smtClean="0"/>
              <a:t>group</a:t>
            </a:r>
          </a:p>
          <a:p>
            <a:endParaRPr lang="en-US" dirty="0"/>
          </a:p>
          <a:p>
            <a:r>
              <a:rPr lang="en-US" dirty="0"/>
              <a:t>These will highlight the different ways in which people </a:t>
            </a:r>
            <a:r>
              <a:rPr lang="en-US" dirty="0" smtClean="0"/>
              <a:t>recognise </a:t>
            </a:r>
            <a:r>
              <a:rPr lang="en-US" dirty="0"/>
              <a:t>and experience </a:t>
            </a:r>
            <a:r>
              <a:rPr lang="en-US" dirty="0" smtClean="0"/>
              <a:t>them</a:t>
            </a:r>
          </a:p>
          <a:p>
            <a:pPr marL="0" indent="0">
              <a:buNone/>
            </a:pPr>
            <a:endParaRPr lang="en-US" dirty="0"/>
          </a:p>
          <a:p>
            <a:r>
              <a:rPr lang="en-US" dirty="0"/>
              <a:t>Individuals can learn more about how to identify and manage their own emotional responses to work </a:t>
            </a:r>
          </a:p>
        </p:txBody>
      </p:sp>
    </p:spTree>
    <p:extLst>
      <p:ext uri="{BB962C8B-B14F-4D97-AF65-F5344CB8AC3E}">
        <p14:creationId xmlns:p14="http://schemas.microsoft.com/office/powerpoint/2010/main" val="103624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C00000"/>
                </a:solidFill>
              </a:rPr>
              <a:t>Confidentiality</a:t>
            </a:r>
            <a:endParaRPr lang="en-GB" dirty="0">
              <a:solidFill>
                <a:srgbClr val="C00000"/>
              </a:solidFill>
            </a:endParaRPr>
          </a:p>
        </p:txBody>
      </p:sp>
      <p:sp>
        <p:nvSpPr>
          <p:cNvPr id="3" name="Content Placeholder 2"/>
          <p:cNvSpPr>
            <a:spLocks noGrp="1"/>
          </p:cNvSpPr>
          <p:nvPr>
            <p:ph idx="1"/>
          </p:nvPr>
        </p:nvSpPr>
        <p:spPr/>
        <p:txBody>
          <a:bodyPr/>
          <a:lstStyle/>
          <a:p>
            <a:r>
              <a:rPr lang="en-GB" dirty="0" smtClean="0"/>
              <a:t>  </a:t>
            </a:r>
            <a:r>
              <a:rPr lang="en-US" dirty="0"/>
              <a:t>You don’t have to make personal </a:t>
            </a:r>
            <a:r>
              <a:rPr lang="en-US" dirty="0" smtClean="0"/>
              <a:t>disclosures</a:t>
            </a:r>
          </a:p>
          <a:p>
            <a:endParaRPr lang="en-US" dirty="0"/>
          </a:p>
          <a:p>
            <a:r>
              <a:rPr lang="en-US" dirty="0" smtClean="0"/>
              <a:t>But </a:t>
            </a:r>
            <a:r>
              <a:rPr lang="en-US" dirty="0"/>
              <a:t>some people may choose </a:t>
            </a:r>
            <a:r>
              <a:rPr lang="en-US" dirty="0" smtClean="0"/>
              <a:t>to</a:t>
            </a:r>
          </a:p>
          <a:p>
            <a:endParaRPr lang="en-US" dirty="0"/>
          </a:p>
          <a:p>
            <a:r>
              <a:rPr lang="en-US" dirty="0" smtClean="0"/>
              <a:t>Therefore</a:t>
            </a:r>
            <a:r>
              <a:rPr lang="en-US" dirty="0"/>
              <a:t>, what is said in the group is confidential, unless there is a particular concern about your well-being</a:t>
            </a:r>
          </a:p>
          <a:p>
            <a:pPr marL="0" indent="0">
              <a:buNone/>
            </a:pPr>
            <a:endParaRPr lang="en-GB" dirty="0"/>
          </a:p>
        </p:txBody>
      </p:sp>
    </p:spTree>
    <p:extLst>
      <p:ext uri="{BB962C8B-B14F-4D97-AF65-F5344CB8AC3E}">
        <p14:creationId xmlns:p14="http://schemas.microsoft.com/office/powerpoint/2010/main" val="386728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What PPD groups are not...</a:t>
            </a:r>
            <a:endParaRPr lang="en-GB" dirty="0">
              <a:solidFill>
                <a:srgbClr val="C00000"/>
              </a:solidFill>
            </a:endParaRPr>
          </a:p>
        </p:txBody>
      </p:sp>
      <p:sp>
        <p:nvSpPr>
          <p:cNvPr id="3" name="Content Placeholder 2"/>
          <p:cNvSpPr>
            <a:spLocks noGrp="1"/>
          </p:cNvSpPr>
          <p:nvPr>
            <p:ph idx="1"/>
          </p:nvPr>
        </p:nvSpPr>
        <p:spPr/>
        <p:txBody>
          <a:bodyPr/>
          <a:lstStyle/>
          <a:p>
            <a:r>
              <a:rPr lang="en-GB" sz="3200" dirty="0" smtClean="0"/>
              <a:t>Problem-solving</a:t>
            </a:r>
          </a:p>
          <a:p>
            <a:endParaRPr lang="en-GB" sz="3200" dirty="0"/>
          </a:p>
          <a:p>
            <a:r>
              <a:rPr lang="en-GB" sz="3200" dirty="0" smtClean="0"/>
              <a:t>Therapy</a:t>
            </a:r>
          </a:p>
          <a:p>
            <a:endParaRPr lang="en-GB" sz="3200" dirty="0"/>
          </a:p>
          <a:p>
            <a:r>
              <a:rPr lang="en-GB" sz="3200" dirty="0"/>
              <a:t>Judgmental </a:t>
            </a:r>
            <a:endParaRPr lang="en-GB" sz="3200" dirty="0" smtClean="0"/>
          </a:p>
          <a:p>
            <a:endParaRPr lang="en-GB" sz="3200" dirty="0"/>
          </a:p>
          <a:p>
            <a:r>
              <a:rPr lang="en-GB" sz="3200" dirty="0"/>
              <a:t>Voluntary</a:t>
            </a:r>
          </a:p>
          <a:p>
            <a:endParaRPr lang="en-GB" dirty="0"/>
          </a:p>
        </p:txBody>
      </p:sp>
    </p:spTree>
    <p:extLst>
      <p:ext uri="{BB962C8B-B14F-4D97-AF65-F5344CB8AC3E}">
        <p14:creationId xmlns:p14="http://schemas.microsoft.com/office/powerpoint/2010/main" val="385834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C00000"/>
                </a:solidFill>
              </a:rPr>
              <a:t>Other benefits of PPD groups</a:t>
            </a:r>
            <a:endParaRPr lang="en-GB" dirty="0"/>
          </a:p>
        </p:txBody>
      </p:sp>
      <p:sp>
        <p:nvSpPr>
          <p:cNvPr id="3" name="Content Placeholder 2"/>
          <p:cNvSpPr>
            <a:spLocks noGrp="1"/>
          </p:cNvSpPr>
          <p:nvPr>
            <p:ph idx="1"/>
          </p:nvPr>
        </p:nvSpPr>
        <p:spPr/>
        <p:txBody>
          <a:bodyPr/>
          <a:lstStyle/>
          <a:p>
            <a:r>
              <a:rPr lang="en-US" sz="2800" dirty="0"/>
              <a:t>Getting to know each </a:t>
            </a:r>
            <a:r>
              <a:rPr lang="en-US" sz="2800" dirty="0" smtClean="0"/>
              <a:t>other</a:t>
            </a:r>
          </a:p>
          <a:p>
            <a:pPr marL="0" indent="0">
              <a:buNone/>
            </a:pPr>
            <a:endParaRPr lang="en-US" sz="2800" dirty="0"/>
          </a:p>
          <a:p>
            <a:r>
              <a:rPr lang="en-US" sz="2800" dirty="0"/>
              <a:t>Somewhere to meet when on </a:t>
            </a:r>
            <a:r>
              <a:rPr lang="en-US" sz="2800" dirty="0" smtClean="0"/>
              <a:t>placement</a:t>
            </a:r>
          </a:p>
          <a:p>
            <a:pPr marL="0" indent="0">
              <a:buNone/>
            </a:pPr>
            <a:endParaRPr lang="en-US" sz="2800" dirty="0"/>
          </a:p>
          <a:p>
            <a:r>
              <a:rPr lang="en-US" sz="2800" dirty="0"/>
              <a:t>A chance to learn about groups and group processes </a:t>
            </a:r>
          </a:p>
          <a:p>
            <a:endParaRPr lang="en-GB" dirty="0"/>
          </a:p>
        </p:txBody>
      </p:sp>
    </p:spTree>
    <p:extLst>
      <p:ext uri="{BB962C8B-B14F-4D97-AF65-F5344CB8AC3E}">
        <p14:creationId xmlns:p14="http://schemas.microsoft.com/office/powerpoint/2010/main" val="54437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solidFill>
                  <a:srgbClr val="C00000"/>
                </a:solidFill>
              </a:rPr>
              <a:t>Scenario</a:t>
            </a:r>
            <a:endParaRPr lang="en-GB" sz="3200" dirty="0">
              <a:solidFill>
                <a:srgbClr val="C00000"/>
              </a:solidFill>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A </a:t>
            </a:r>
            <a:r>
              <a:rPr lang="en-US" dirty="0"/>
              <a:t>19 year old student nurse is on a 6 week placement on </a:t>
            </a:r>
            <a:r>
              <a:rPr lang="en-US" dirty="0" smtClean="0"/>
              <a:t>a mental health acute </a:t>
            </a:r>
            <a:r>
              <a:rPr lang="en-US" dirty="0"/>
              <a:t>admissions ward. A young male patient strokes the back of her ankle smiling into her eyes. The student nurse giggles and moves away spending the rest of her time trying to avoid having contact with this patient.</a:t>
            </a:r>
          </a:p>
          <a:p>
            <a:pPr marL="0" indent="0">
              <a:buNone/>
            </a:pPr>
            <a:endParaRPr lang="en-GB" dirty="0"/>
          </a:p>
        </p:txBody>
      </p:sp>
    </p:spTree>
    <p:extLst>
      <p:ext uri="{BB962C8B-B14F-4D97-AF65-F5344CB8AC3E}">
        <p14:creationId xmlns:p14="http://schemas.microsoft.com/office/powerpoint/2010/main" val="2518950822"/>
      </p:ext>
    </p:extLst>
  </p:cSld>
  <p:clrMapOvr>
    <a:masterClrMapping/>
  </p:clrMapOvr>
</p:sld>
</file>

<file path=ppt/theme/theme1.xml><?xml version="1.0" encoding="utf-8"?>
<a:theme xmlns:a="http://schemas.openxmlformats.org/drawingml/2006/main" name="Grey master final Unlocked">
  <a:themeElements>
    <a:clrScheme name="Custom 5">
      <a:dk1>
        <a:srgbClr val="000000"/>
      </a:dk1>
      <a:lt1>
        <a:srgbClr val="FFFFFF"/>
      </a:lt1>
      <a:dk2>
        <a:srgbClr val="CC3333"/>
      </a:dk2>
      <a:lt2>
        <a:srgbClr val="999999"/>
      </a:lt2>
      <a:accent1>
        <a:srgbClr val="003366"/>
      </a:accent1>
      <a:accent2>
        <a:srgbClr val="4D2938"/>
      </a:accent2>
      <a:accent3>
        <a:srgbClr val="330066"/>
      </a:accent3>
      <a:accent4>
        <a:srgbClr val="006699"/>
      </a:accent4>
      <a:accent5>
        <a:srgbClr val="CCCC00"/>
      </a:accent5>
      <a:accent6>
        <a:srgbClr val="669933"/>
      </a:accent6>
      <a:hlink>
        <a:srgbClr val="CC6600"/>
      </a:hlink>
      <a:folHlink>
        <a:srgbClr val="9933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ty University London 1">
        <a:dk1>
          <a:srgbClr val="000000"/>
        </a:dk1>
        <a:lt1>
          <a:srgbClr val="FFFFFF"/>
        </a:lt1>
        <a:dk2>
          <a:srgbClr val="E31B2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3708</TotalTime>
  <Words>1360</Words>
  <Application>Microsoft Office PowerPoint</Application>
  <PresentationFormat>On-screen Show (16:9)</PresentationFormat>
  <Paragraphs>133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Lucida Grande</vt:lpstr>
      <vt:lpstr>Wingdings</vt:lpstr>
      <vt:lpstr>Grey master final Unlocked</vt:lpstr>
      <vt:lpstr>Personal Professional Development (PPD) Groups for Mental Health Nursing Students</vt:lpstr>
      <vt:lpstr>Purpose of PPD groups - 1</vt:lpstr>
      <vt:lpstr>Purpose of PPD groups - 2</vt:lpstr>
      <vt:lpstr>Rationale for PPD groups</vt:lpstr>
      <vt:lpstr>PPD group methods</vt:lpstr>
      <vt:lpstr>Confidentiality</vt:lpstr>
      <vt:lpstr>What PPD groups are not...</vt:lpstr>
      <vt:lpstr>Other benefits of PPD groups</vt:lpstr>
      <vt:lpstr>Scenario</vt:lpstr>
      <vt:lpstr>Focus for discussion</vt:lpstr>
      <vt:lpstr>End of programme PPD group evaluation 2016 – the student’s voice </vt:lpstr>
      <vt:lpstr>Thematic analysis – four themes (Creswell, 2007)</vt:lpstr>
      <vt:lpstr>Theme 1: Students experience of being in the PPD groups</vt:lpstr>
      <vt:lpstr>Theme 2: Students Experience of Facilitators and their role</vt:lpstr>
      <vt:lpstr>Theme 3: Students’ comments in relation to personal feelings and professional practice</vt:lpstr>
      <vt:lpstr>Theme 4. Students comments regarding the practical implementation of the PPD groups</vt:lpstr>
      <vt:lpstr>Lessons learnt… </vt:lpstr>
      <vt:lpstr>Students voice…</vt:lpstr>
      <vt:lpstr>The future…</vt:lpstr>
      <vt:lpstr>References and Bibliography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28pt</dc:title>
  <dc:creator>Venden, Lindsey</dc:creator>
  <cp:lastModifiedBy>Duncan, Nigel</cp:lastModifiedBy>
  <cp:revision>95</cp:revision>
  <cp:lastPrinted>2016-07-11T15:10:59Z</cp:lastPrinted>
  <dcterms:created xsi:type="dcterms:W3CDTF">2013-10-15T13:03:53Z</dcterms:created>
  <dcterms:modified xsi:type="dcterms:W3CDTF">2017-07-13T14:37:24Z</dcterms:modified>
</cp:coreProperties>
</file>