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handoutMasterIdLst>
    <p:handoutMasterId r:id="rId17"/>
  </p:handoutMasterIdLst>
  <p:sldIdLst>
    <p:sldId id="386" r:id="rId2"/>
    <p:sldId id="368" r:id="rId3"/>
    <p:sldId id="369" r:id="rId4"/>
    <p:sldId id="378" r:id="rId5"/>
    <p:sldId id="381" r:id="rId6"/>
    <p:sldId id="379" r:id="rId7"/>
    <p:sldId id="382" r:id="rId8"/>
    <p:sldId id="372" r:id="rId9"/>
    <p:sldId id="373" r:id="rId10"/>
    <p:sldId id="374" r:id="rId11"/>
    <p:sldId id="371" r:id="rId12"/>
    <p:sldId id="387" r:id="rId13"/>
    <p:sldId id="370" r:id="rId14"/>
    <p:sldId id="383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2" autoAdjust="0"/>
  </p:normalViewPr>
  <p:slideViewPr>
    <p:cSldViewPr>
      <p:cViewPr varScale="1">
        <p:scale>
          <a:sx n="61" d="100"/>
          <a:sy n="61" d="100"/>
        </p:scale>
        <p:origin x="16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5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A2764AA-CF9D-43EA-AA66-140B6163F3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FD2F2D5-1FF5-4E4D-9F53-13E5157509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</a:pP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291300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60F99-DE56-4081-806F-0ED4F7C4F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01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04650-F513-4420-9798-2CD3C4107B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33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5DD05-ECED-439C-A39C-209BD5770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95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5C1D6-DBEC-40F7-8239-68F9C9BD1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54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6D348-50C5-455E-83FE-5F05B61CE4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61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28AE7-4E27-41AB-81F2-E8987FE4E1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4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F4339-567E-4E89-9808-1FB5581DA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37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D9629-FFA7-449F-A49B-171CCDC54F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70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4CFF9-D8E4-440B-A554-5C7FEB8852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73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B2F8-E9F9-47D5-AD0A-B95F035C3F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77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88DD177-C36D-42AE-AFEB-E4FC0D5A59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kcunningham.org/" TargetMode="External"/><Relationship Id="rId2" Type="http://schemas.openxmlformats.org/officeDocument/2006/relationships/hyperlink" Target="mailto:cdcunningham@g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chinglegalethics.org/content/AML-Ethic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-moneylaundering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PPT\wed_1430\2068_clark_cunningham_ajman%20a\aml-ethics-video1.wm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PPT\wed_1430\2068_clark_cunningham_ajman%20a\aml-ethics-video2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88913"/>
            <a:ext cx="8229600" cy="1439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dirty="0">
                <a:effectLst/>
              </a:rPr>
              <a:t>ANTI-MONEY LAUNDERING, ETHICS AND PROFESSIONAL JUDGMENT: </a:t>
            </a:r>
            <a:br>
              <a:rPr lang="en-US" altLang="en-US" sz="3200" dirty="0">
                <a:effectLst/>
              </a:rPr>
            </a:br>
            <a:r>
              <a:rPr lang="en-US" altLang="en-US" sz="3200" dirty="0">
                <a:effectLst/>
              </a:rPr>
              <a:t>A TEACHING EXERCISE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736725"/>
            <a:ext cx="7848600" cy="5005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</a:rPr>
              <a:t>2011 International Bar </a:t>
            </a:r>
            <a:r>
              <a:rPr lang="en-US" altLang="en-US" sz="2400">
                <a:effectLst/>
              </a:rPr>
              <a:t>Association Conference</a:t>
            </a: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</a:rPr>
              <a:t>Professor Clark D. Cunningham</a:t>
            </a:r>
            <a:br>
              <a:rPr lang="en-US" altLang="en-US" sz="2400" dirty="0">
                <a:effectLst/>
              </a:rPr>
            </a:br>
            <a:r>
              <a:rPr lang="en-US" altLang="en-US" sz="2400" dirty="0">
                <a:effectLst/>
              </a:rPr>
              <a:t>Vice-Chair, IBA Academic and </a:t>
            </a:r>
            <a:br>
              <a:rPr lang="en-US" altLang="en-US" sz="2400" dirty="0">
                <a:effectLst/>
              </a:rPr>
            </a:br>
            <a:r>
              <a:rPr lang="en-US" altLang="en-US" sz="2400" dirty="0">
                <a:effectLst/>
              </a:rPr>
              <a:t>Professional Development Committee</a:t>
            </a:r>
            <a:br>
              <a:rPr lang="en-US" altLang="en-US" sz="2400" dirty="0">
                <a:effectLst/>
              </a:rPr>
            </a:br>
            <a:endParaRPr lang="en-US" altLang="en-US" sz="2400" dirty="0">
              <a:effectLst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</a:rPr>
              <a:t>Director, National Institute for Teaching Ethics and Professionalism (USA)</a:t>
            </a:r>
            <a:br>
              <a:rPr lang="en-US" altLang="en-US" sz="2400" dirty="0">
                <a:effectLst/>
              </a:rPr>
            </a:br>
            <a:r>
              <a:rPr lang="en-US" altLang="en-US" sz="2400" dirty="0">
                <a:effectLst/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</a:rPr>
              <a:t>W. Lee Burge Chair of Law &amp; Ethics</a:t>
            </a:r>
            <a:br>
              <a:rPr lang="en-US" altLang="en-US" sz="2400" dirty="0">
                <a:effectLst/>
              </a:rPr>
            </a:br>
            <a:r>
              <a:rPr lang="en-US" altLang="en-US" sz="2400" dirty="0">
                <a:effectLst/>
              </a:rPr>
              <a:t>Georgia State University (Atlanta, USA)</a:t>
            </a: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  <a:hlinkClick r:id="rId2"/>
              </a:rPr>
              <a:t>cdcunningham@gsu.edu</a:t>
            </a:r>
            <a:r>
              <a:rPr lang="en-US" altLang="en-US" sz="2400" dirty="0">
                <a:effectLst/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effectLst/>
              </a:rPr>
              <a:t>Home Page: </a:t>
            </a:r>
            <a:r>
              <a:rPr lang="en-US" altLang="en-US" sz="2400" dirty="0">
                <a:effectLst/>
                <a:hlinkClick r:id="rId3"/>
              </a:rPr>
              <a:t>www.ClarkCunningham.org</a:t>
            </a:r>
            <a:r>
              <a:rPr lang="en-US" altLang="en-US" sz="24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1762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At Sentencing the Judge Said: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970462"/>
          </a:xfrm>
        </p:spPr>
        <p:txBody>
          <a:bodyPr/>
          <a:lstStyle/>
          <a:p>
            <a:pPr>
              <a:defRPr/>
            </a:pPr>
            <a:r>
              <a:rPr lang="en-US" dirty="0"/>
              <a:t>“</a:t>
            </a:r>
            <a:r>
              <a:rPr lang="en-US" dirty="0">
                <a:effectLst/>
              </a:rPr>
              <a:t>You were unable to say no to Mr. Pattison, with whom you had a close relationship”</a:t>
            </a:r>
          </a:p>
          <a:p>
            <a:pPr>
              <a:defRPr/>
            </a:pPr>
            <a:r>
              <a:rPr lang="en-US" dirty="0">
                <a:effectLst/>
              </a:rPr>
              <a:t>“You took a chance and you were discovered”</a:t>
            </a:r>
          </a:p>
          <a:p>
            <a:pPr>
              <a:defRPr/>
            </a:pPr>
            <a:r>
              <a:rPr lang="en-US" dirty="0">
                <a:effectLst/>
              </a:rPr>
              <a:t>“Because of your connection with Pattison, you closed your eyes  …</a:t>
            </a:r>
          </a:p>
          <a:p>
            <a:pPr>
              <a:defRPr/>
            </a:pPr>
            <a:r>
              <a:rPr lang="en-US" dirty="0">
                <a:effectLst/>
              </a:rPr>
              <a:t>to the clearest of evidence.”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D18FA6-8ACD-4887-B36A-1527D74654B6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On Appeal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9704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b="1" dirty="0">
                <a:effectLst/>
              </a:rPr>
              <a:t>           </a:t>
            </a:r>
            <a:r>
              <a:rPr lang="en-US" b="1" u="sng" dirty="0">
                <a:effectLst/>
              </a:rPr>
              <a:t>Regina v. Philip Griffiths</a:t>
            </a:r>
          </a:p>
          <a:p>
            <a:pPr>
              <a:defRPr/>
            </a:pPr>
            <a:r>
              <a:rPr lang="en-US" dirty="0">
                <a:effectLst/>
              </a:rPr>
              <a:t>Royal Courts of Justice</a:t>
            </a:r>
          </a:p>
          <a:p>
            <a:pPr lvl="1">
              <a:defRPr/>
            </a:pPr>
            <a:r>
              <a:rPr lang="en-US" dirty="0">
                <a:effectLst/>
              </a:rPr>
              <a:t>Court of Appeal Criminal Division</a:t>
            </a:r>
          </a:p>
          <a:p>
            <a:pPr>
              <a:defRPr/>
            </a:pPr>
            <a:r>
              <a:rPr lang="en-US" dirty="0">
                <a:effectLst/>
              </a:rPr>
              <a:t>Decided 6 September 2006</a:t>
            </a:r>
          </a:p>
          <a:p>
            <a:pPr>
              <a:defRPr/>
            </a:pPr>
            <a:r>
              <a:rPr lang="en-US" dirty="0">
                <a:effectLst/>
              </a:rPr>
              <a:t>Citation: [2006] EWCA </a:t>
            </a:r>
            <a:r>
              <a:rPr lang="en-US" dirty="0" err="1">
                <a:effectLst/>
              </a:rPr>
              <a:t>Crim</a:t>
            </a:r>
            <a:r>
              <a:rPr lang="en-US" dirty="0">
                <a:effectLst/>
              </a:rPr>
              <a:t> 2155</a:t>
            </a:r>
            <a:endParaRPr lang="en-US" dirty="0"/>
          </a:p>
          <a:p>
            <a:pPr>
              <a:buClr>
                <a:srgbClr val="3333CC"/>
              </a:buClr>
              <a:defRPr/>
            </a:pPr>
            <a:r>
              <a:rPr lang="en-US" dirty="0">
                <a:solidFill>
                  <a:srgbClr val="000000"/>
                </a:solidFill>
                <a:effectLst/>
              </a:rPr>
              <a:t>Griffith’s sentence was reduced to 6 months </a:t>
            </a:r>
          </a:p>
          <a:p>
            <a:pPr>
              <a:buClr>
                <a:srgbClr val="3333CC"/>
              </a:buClr>
              <a:defRPr/>
            </a:pPr>
            <a:r>
              <a:rPr lang="en-US" dirty="0">
                <a:solidFill>
                  <a:srgbClr val="000000"/>
                </a:solidFill>
                <a:effectLst/>
              </a:rPr>
              <a:t>He also lost his license to practice law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EB7EF42-CE25-4435-8264-BF0CADF7E4D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D8AB-6F54-4A61-AB9B-1C8DC09E5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Part 3 (5:14 minutes)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434D1-2EE5-4517-BACF-C37A61C12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9344-221C-4F9E-9346-7C0A6F0A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50E05-5B21-4672-9917-D97F38E63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5DD05-ECED-439C-A39C-209BD577020C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0307CF-7399-47DA-8C0E-C8239F015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5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en-US" altLang="en-US">
                <a:effectLst/>
              </a:rPr>
              <a:t>Free Use of These Materials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31800" y="836613"/>
            <a:ext cx="8229600" cy="5256212"/>
          </a:xfrm>
        </p:spPr>
        <p:txBody>
          <a:bodyPr/>
          <a:lstStyle/>
          <a:p>
            <a:r>
              <a:rPr lang="en-US" altLang="en-US">
                <a:effectLst/>
              </a:rPr>
              <a:t>You can download all three videos, the script, and this power point at</a:t>
            </a:r>
          </a:p>
          <a:p>
            <a:r>
              <a:rPr lang="en-US" altLang="en-US">
                <a:effectLst/>
                <a:hlinkClick r:id="rId2"/>
              </a:rPr>
              <a:t>www.teachinglegalethics.org/content/AML-Ethics</a:t>
            </a:r>
            <a:r>
              <a:rPr lang="en-US" altLang="en-US">
                <a:effectLst/>
              </a:rPr>
              <a:t> </a:t>
            </a:r>
          </a:p>
          <a:p>
            <a:r>
              <a:rPr lang="en-US" altLang="en-US">
                <a:effectLst/>
              </a:rPr>
              <a:t>Free to copy, distribute, re-post on the web, and modify</a:t>
            </a:r>
          </a:p>
          <a:p>
            <a:pPr lvl="1"/>
            <a:r>
              <a:rPr lang="en-US" altLang="en-US">
                <a:effectLst/>
              </a:rPr>
              <a:t>Rewrite script for your jurisdiction</a:t>
            </a:r>
          </a:p>
          <a:p>
            <a:pPr lvl="1"/>
            <a:r>
              <a:rPr lang="en-US" altLang="en-US">
                <a:effectLst/>
              </a:rPr>
              <a:t>Re-record with new actors, in your language</a:t>
            </a:r>
          </a:p>
          <a:p>
            <a:r>
              <a:rPr lang="en-US" altLang="en-US">
                <a:effectLst/>
              </a:rPr>
              <a:t>As long as you provide attribution and do not use for a commercial purpose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B2D4F13-0BB9-4822-BA2E-984246157D59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Additional Resources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970462"/>
          </a:xfrm>
        </p:spPr>
        <p:txBody>
          <a:bodyPr/>
          <a:lstStyle/>
          <a:p>
            <a:r>
              <a:rPr lang="en-US" altLang="en-US">
                <a:effectLst/>
              </a:rPr>
              <a:t> </a:t>
            </a:r>
            <a:r>
              <a:rPr lang="en-US" altLang="en-US">
                <a:effectLst/>
                <a:hlinkClick r:id="rId2"/>
              </a:rPr>
              <a:t>www.anti-moneylaundering.org</a:t>
            </a:r>
            <a:r>
              <a:rPr lang="en-US" altLang="en-US">
                <a:effectLst/>
              </a:rPr>
              <a:t> (IBA website)</a:t>
            </a:r>
            <a:br>
              <a:rPr lang="en-US" altLang="en-US">
                <a:effectLst/>
              </a:rPr>
            </a:br>
            <a:endParaRPr lang="en-US" altLang="en-US">
              <a:effectLst/>
            </a:endParaRPr>
          </a:p>
          <a:p>
            <a:r>
              <a:rPr lang="en-US" altLang="en-US">
                <a:effectLst/>
              </a:rPr>
              <a:t>UK law: Anti-Money Laundering Practice Note, Law Society of England and Wales (29 Oct 2009  132 pages) </a:t>
            </a:r>
          </a:p>
          <a:p>
            <a:pPr lvl="1"/>
            <a:r>
              <a:rPr lang="en-US" altLang="en-US">
                <a:effectLst/>
              </a:rPr>
              <a:t>Can find and download using the IBA’s Anti-Money Laundering website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CC00EBC-2F5F-4153-BF51-50177F6A47AA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Teaching Exercise Developed By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970462"/>
          </a:xfrm>
        </p:spPr>
        <p:txBody>
          <a:bodyPr/>
          <a:lstStyle/>
          <a:p>
            <a:r>
              <a:rPr lang="en-US" altLang="en-US" dirty="0">
                <a:effectLst/>
              </a:rPr>
              <a:t>Clark Cunningham</a:t>
            </a:r>
          </a:p>
          <a:p>
            <a:r>
              <a:rPr lang="en-US" altLang="en-US" dirty="0">
                <a:effectLst/>
              </a:rPr>
              <a:t>Emma Oettinger, Anti-Money Laundering Policy Officer, Law Society of England &amp; Wales</a:t>
            </a:r>
          </a:p>
          <a:p>
            <a:r>
              <a:rPr lang="en-US" altLang="en-US" dirty="0">
                <a:effectLst/>
              </a:rPr>
              <a:t>Prof. Nigel Duncan, City Law School, London</a:t>
            </a:r>
          </a:p>
          <a:p>
            <a:r>
              <a:rPr lang="en-US" altLang="en-US" dirty="0">
                <a:effectLst/>
              </a:rPr>
              <a:t>Produced with the assistance of the international law firm of Freshfields Bruckhaus Deringer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B9B7D77-5FA0-4627-AB7E-B47D16E92BC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8487"/>
          </a:xfrm>
        </p:spPr>
        <p:txBody>
          <a:bodyPr/>
          <a:lstStyle/>
          <a:p>
            <a:r>
              <a:rPr lang="en-US" altLang="en-US" b="1">
                <a:effectLst/>
              </a:rPr>
              <a:t>The Videos</a:t>
            </a:r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53087"/>
          </a:xfrm>
        </p:spPr>
        <p:txBody>
          <a:bodyPr/>
          <a:lstStyle/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Roles:</a:t>
            </a:r>
            <a:endParaRPr lang="en-US" alt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00050" lvl="1">
              <a:spcBef>
                <a:spcPct val="0"/>
              </a:spcBef>
            </a:pPr>
            <a:r>
              <a:rPr lang="en-US" altLang="en-U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Nigel Grayson, Solicitor, partner in a small firm in Durham, played by Nigel Duncan</a:t>
            </a:r>
            <a:endParaRPr lang="en-US" alt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00050" lvl="1">
              <a:spcBef>
                <a:spcPct val="0"/>
              </a:spcBef>
            </a:pPr>
            <a:r>
              <a:rPr lang="en-US" altLang="en-U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Emma Patrick, Client – Estate Agent in Durham, played by Emma Oettinger</a:t>
            </a:r>
            <a:endParaRPr lang="en-US" alt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When: </a:t>
            </a:r>
            <a:r>
              <a:rPr lang="en-US" altLang="en-U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Friday, October 28 at 2:30pm</a:t>
            </a:r>
            <a:endParaRPr lang="en-US" alt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Where:	</a:t>
            </a:r>
            <a:r>
              <a:rPr lang="en-US" altLang="en-U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Solicitor’s office in Durham, England</a:t>
            </a:r>
            <a:endParaRPr lang="en-US" alt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Part 1 (2:41 minutes)</a:t>
            </a:r>
            <a:endParaRPr lang="en-US" alt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Part 2 (3:50 minutes)</a:t>
            </a:r>
            <a:endParaRPr lang="en-US" alt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>
              <a:spcBef>
                <a:spcPct val="0"/>
              </a:spcBef>
            </a:pPr>
            <a:r>
              <a:rPr lang="en-US" alt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 3 (5:14 minutes)</a:t>
            </a:r>
            <a:endParaRPr lang="en-US" alt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spcBef>
                <a:spcPct val="0"/>
              </a:spcBef>
            </a:pPr>
            <a:endParaRPr lang="en-US" altLang="en-US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0BA0753-25EF-4528-AD94-5511A650740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4295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/>
                <a:latin typeface="Arial" pitchFamily="34" charset="0"/>
                <a:ea typeface="SimSun" pitchFamily="2" charset="-122"/>
              </a:rPr>
              <a:t>Part 1 (2:41 minutes)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7FA222-738B-4C26-A586-BC896F9AB173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pic>
        <p:nvPicPr>
          <p:cNvPr id="7" name="aml-ethics-video1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5838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0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Part 1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507037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/>
              </a:rPr>
              <a:t>In your jurisdiction, should the lawyer do further investigation before completing the sale?</a:t>
            </a:r>
          </a:p>
          <a:p>
            <a:pPr lvl="1">
              <a:defRPr/>
            </a:pPr>
            <a:r>
              <a:rPr lang="en-US" dirty="0">
                <a:effectLst/>
              </a:rPr>
              <a:t>If so, what should he investigate?</a:t>
            </a:r>
          </a:p>
          <a:p>
            <a:pPr>
              <a:defRPr/>
            </a:pPr>
            <a:r>
              <a:rPr lang="en-US" dirty="0">
                <a:effectLst/>
              </a:rPr>
              <a:t>In your jurisdiction, if the lawyer completes the sale without further investigation, does he risk</a:t>
            </a:r>
          </a:p>
          <a:p>
            <a:pPr lvl="1">
              <a:defRPr/>
            </a:pPr>
            <a:r>
              <a:rPr lang="en-US" dirty="0">
                <a:effectLst/>
              </a:rPr>
              <a:t>Civil liability ?</a:t>
            </a:r>
          </a:p>
          <a:p>
            <a:pPr lvl="1">
              <a:defRPr/>
            </a:pPr>
            <a:r>
              <a:rPr lang="en-US" dirty="0">
                <a:effectLst/>
              </a:rPr>
              <a:t>Criminal prosecution ?</a:t>
            </a:r>
          </a:p>
          <a:p>
            <a:pPr lvl="1">
              <a:defRPr/>
            </a:pPr>
            <a:r>
              <a:rPr lang="en-US" dirty="0">
                <a:effectLst/>
              </a:rPr>
              <a:t>Loss of license to practice law 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A06BD5E-BD7F-427E-B70A-5D381985C6F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4295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/>
                <a:latin typeface="Arial" pitchFamily="34" charset="0"/>
                <a:ea typeface="SimSun" pitchFamily="2" charset="-122"/>
              </a:rPr>
              <a:t>Part 2 (3:50 minutes)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44851CA-20FE-48C9-BEDB-AF70BC811B9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pic>
        <p:nvPicPr>
          <p:cNvPr id="8" name="aml-ethics-video2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23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8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effectLst/>
              </a:rPr>
              <a:t>Part 2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507037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/>
              </a:rPr>
              <a:t>In your jurisdiction, if the lawyer now completes the sale does he risk</a:t>
            </a:r>
          </a:p>
          <a:p>
            <a:pPr lvl="1">
              <a:defRPr/>
            </a:pPr>
            <a:r>
              <a:rPr lang="en-US" dirty="0">
                <a:effectLst/>
              </a:rPr>
              <a:t>Civil liability ?</a:t>
            </a:r>
          </a:p>
          <a:p>
            <a:pPr lvl="1">
              <a:defRPr/>
            </a:pPr>
            <a:r>
              <a:rPr lang="en-US" dirty="0">
                <a:effectLst/>
              </a:rPr>
              <a:t>Criminal prosecution ?</a:t>
            </a:r>
          </a:p>
          <a:p>
            <a:pPr lvl="1">
              <a:defRPr/>
            </a:pPr>
            <a:r>
              <a:rPr lang="en-US" dirty="0">
                <a:effectLst/>
              </a:rPr>
              <a:t>Loss of license to practice law 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3AE6968-F84F-4EAE-B3CE-86521A1A7C22}" type="slidenum">
              <a:rPr lang="en-US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8487"/>
          </a:xfrm>
        </p:spPr>
        <p:txBody>
          <a:bodyPr/>
          <a:lstStyle/>
          <a:p>
            <a:r>
              <a:rPr lang="en-US" altLang="en-US">
                <a:effectLst/>
              </a:rPr>
              <a:t>“Solicitor Found Guilty”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3125"/>
            <a:ext cx="8229600" cy="53641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/>
              </a:rPr>
              <a:t>On 26th July 2004 Donna and Peter Davis from Yardley, Birmingham, were convicted of conspiring to supply Class A and B drugs and sentenced to 7 &amp; 12 </a:t>
            </a:r>
            <a:r>
              <a:rPr lang="en-US" sz="2400" dirty="0" err="1">
                <a:effectLst/>
              </a:rPr>
              <a:t>yrs</a:t>
            </a:r>
            <a:r>
              <a:rPr lang="en-US" sz="2400" dirty="0">
                <a:effectLst/>
              </a:rPr>
              <a:t> </a:t>
            </a:r>
          </a:p>
          <a:p>
            <a:pPr>
              <a:defRPr/>
            </a:pPr>
            <a:r>
              <a:rPr lang="en-US" sz="2400" dirty="0">
                <a:effectLst/>
              </a:rPr>
              <a:t>A property owned by them had been sold following their conviction for less than a third of the market value. </a:t>
            </a:r>
          </a:p>
          <a:p>
            <a:pPr>
              <a:defRPr/>
            </a:pPr>
            <a:r>
              <a:rPr lang="en-US" sz="2400" dirty="0">
                <a:effectLst/>
              </a:rPr>
              <a:t>The property was purchased by Leslie John Pattison an estate agent </a:t>
            </a:r>
          </a:p>
          <a:p>
            <a:pPr>
              <a:defRPr/>
            </a:pPr>
            <a:r>
              <a:rPr lang="en-US" sz="2400" dirty="0">
                <a:effectLst/>
              </a:rPr>
              <a:t>Pattison paid £43,000 for the property (the outstanding mortgage on the property) which had been purchased two years earlier for £83,000. </a:t>
            </a:r>
          </a:p>
          <a:p>
            <a:pPr>
              <a:defRPr/>
            </a:pPr>
            <a:r>
              <a:rPr lang="en-US" sz="2400" dirty="0">
                <a:effectLst/>
              </a:rPr>
              <a:t>The conveyance of the property was handled by Phillip Jon Griffiths, a solicitor practicing in Shrewsbury.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3660DAD-9DFE-4136-A08C-7447A9316A64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/>
              </a:rPr>
              <a:t>“Solicitor Found Guilty”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14925"/>
          </a:xfrm>
        </p:spPr>
        <p:txBody>
          <a:bodyPr/>
          <a:lstStyle/>
          <a:p>
            <a:r>
              <a:rPr lang="en-US" altLang="en-US" sz="2800">
                <a:effectLst/>
              </a:rPr>
              <a:t>All four were charged with money laundering </a:t>
            </a:r>
          </a:p>
          <a:p>
            <a:r>
              <a:rPr lang="en-US" altLang="en-US" sz="2800">
                <a:effectLst/>
              </a:rPr>
              <a:t>Griffiths in addition was charged with failing, as a member of the regulated sector, to make a disclosure, suspecting money laundering offences were taking place.</a:t>
            </a:r>
          </a:p>
          <a:p>
            <a:r>
              <a:rPr lang="en-US" altLang="en-US" sz="2800">
                <a:effectLst/>
              </a:rPr>
              <a:t>Pattison was found guilty of acquiring criminal property and sentenced to 3 years</a:t>
            </a:r>
          </a:p>
          <a:p>
            <a:r>
              <a:rPr lang="en-US" altLang="en-US" sz="2800">
                <a:effectLst/>
              </a:rPr>
              <a:t>Griffiths was cleared of money laundering</a:t>
            </a:r>
          </a:p>
          <a:p>
            <a:r>
              <a:rPr lang="en-US" altLang="en-US" sz="2800">
                <a:effectLst/>
              </a:rPr>
              <a:t>He  was convicted of failing to disclose a suspicious transaction and sentenced to 15 months imprisonment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2138" y="6873875"/>
            <a:ext cx="28956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09B192F-8E45-44C0-9C82-8F7BB71E447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Slit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3605</TotalTime>
  <Words>526</Words>
  <Application>Microsoft Office PowerPoint</Application>
  <PresentationFormat>On-screen Show (4:3)</PresentationFormat>
  <Paragraphs>85</Paragraphs>
  <Slides>14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Arial</vt:lpstr>
      <vt:lpstr>Tahoma</vt:lpstr>
      <vt:lpstr>Times New Roman</vt:lpstr>
      <vt:lpstr>Wingdings</vt:lpstr>
      <vt:lpstr>Slit</vt:lpstr>
      <vt:lpstr>ANTI-MONEY LAUNDERING, ETHICS AND PROFESSIONAL JUDGMENT:  A TEACHING EXERCISE</vt:lpstr>
      <vt:lpstr>Teaching Exercise Developed By</vt:lpstr>
      <vt:lpstr>The Videos</vt:lpstr>
      <vt:lpstr>Part 1 (2:41 minutes)</vt:lpstr>
      <vt:lpstr>Part 1 Discussion Questions</vt:lpstr>
      <vt:lpstr>Part 2 (3:50 minutes)</vt:lpstr>
      <vt:lpstr>Part 2 Discussion Questions</vt:lpstr>
      <vt:lpstr>“Solicitor Found Guilty”</vt:lpstr>
      <vt:lpstr>“Solicitor Found Guilty”</vt:lpstr>
      <vt:lpstr>At Sentencing the Judge Said:</vt:lpstr>
      <vt:lpstr>On Appeal</vt:lpstr>
      <vt:lpstr>Part 3 (5:14 minutes)</vt:lpstr>
      <vt:lpstr>Free Use of These Materials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AVWTELAV</dc:creator>
  <cp:lastModifiedBy>Clark D Cunningham</cp:lastModifiedBy>
  <cp:revision>119</cp:revision>
  <cp:lastPrinted>2012-07-03T01:37:40Z</cp:lastPrinted>
  <dcterms:created xsi:type="dcterms:W3CDTF">1601-01-01T00:00:00Z</dcterms:created>
  <dcterms:modified xsi:type="dcterms:W3CDTF">2018-10-06T07:27:04Z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